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22" autoAdjust="0"/>
    <p:restoredTop sz="94660"/>
  </p:normalViewPr>
  <p:slideViewPr>
    <p:cSldViewPr>
      <p:cViewPr varScale="1">
        <p:scale>
          <a:sx n="67" d="100"/>
          <a:sy n="67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Freeform 17"/>
          <p:cNvSpPr>
            <a:spLocks/>
          </p:cNvSpPr>
          <p:nvPr/>
        </p:nvSpPr>
        <p:spPr bwMode="gray">
          <a:xfrm>
            <a:off x="0" y="0"/>
            <a:ext cx="767715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2832" y="4320"/>
              </a:cxn>
              <a:cxn ang="0">
                <a:pos x="0" y="4320"/>
              </a:cxn>
              <a:cxn ang="0">
                <a:pos x="0" y="0"/>
              </a:cxn>
            </a:cxnLst>
            <a:rect l="0" t="0" r="r" b="b"/>
            <a:pathLst>
              <a:path w="4272" h="4320">
                <a:moveTo>
                  <a:pt x="0" y="0"/>
                </a:moveTo>
                <a:lnTo>
                  <a:pt x="4272" y="0"/>
                </a:lnTo>
                <a:lnTo>
                  <a:pt x="2832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19216"/>
                  <a:invGamma/>
                </a:schemeClr>
              </a:gs>
              <a:gs pos="100000">
                <a:schemeClr val="folHlink">
                  <a:alpha val="23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gray">
          <a:xfrm>
            <a:off x="0" y="762000"/>
            <a:ext cx="9144000" cy="2386013"/>
          </a:xfrm>
          <a:prstGeom prst="rect">
            <a:avLst/>
          </a:prstGeom>
          <a:solidFill>
            <a:schemeClr val="hlink">
              <a:alpha val="96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0" y="6477000"/>
            <a:ext cx="9144000" cy="381000"/>
          </a:xfrm>
          <a:prstGeom prst="rect">
            <a:avLst/>
          </a:prstGeom>
          <a:solidFill>
            <a:srgbClr val="969696">
              <a:alpha val="56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Freeform 20" descr="gbc_1"/>
          <p:cNvSpPr>
            <a:spLocks/>
          </p:cNvSpPr>
          <p:nvPr/>
        </p:nvSpPr>
        <p:spPr bwMode="gray">
          <a:xfrm>
            <a:off x="0" y="914400"/>
            <a:ext cx="7326313" cy="2233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15" y="0"/>
              </a:cxn>
              <a:cxn ang="0">
                <a:pos x="4092" y="1386"/>
              </a:cxn>
              <a:cxn ang="0">
                <a:pos x="0" y="1407"/>
              </a:cxn>
              <a:cxn ang="0">
                <a:pos x="0" y="0"/>
              </a:cxn>
            </a:cxnLst>
            <a:rect l="0" t="0" r="r" b="b"/>
            <a:pathLst>
              <a:path w="4615" h="1407">
                <a:moveTo>
                  <a:pt x="0" y="0"/>
                </a:moveTo>
                <a:lnTo>
                  <a:pt x="4615" y="0"/>
                </a:lnTo>
                <a:lnTo>
                  <a:pt x="4092" y="1386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gray">
          <a:xfrm>
            <a:off x="0" y="3124200"/>
            <a:ext cx="9144000" cy="762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200400"/>
            <a:ext cx="7239000" cy="609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5334000" y="6038850"/>
            <a:ext cx="3581400" cy="304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556375"/>
            <a:ext cx="2133600" cy="134938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D1FCA0C8-E6F9-4FA3-838D-E7D0D3756060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458200" y="6588125"/>
            <a:ext cx="457200" cy="168275"/>
          </a:xfrm>
        </p:spPr>
        <p:txBody>
          <a:bodyPr/>
          <a:lstStyle>
            <a:lvl1pPr algn="r">
              <a:defRPr>
                <a:latin typeface="Arial" charset="0"/>
              </a:defRPr>
            </a:lvl1pPr>
          </a:lstStyle>
          <a:p>
            <a:r>
              <a:rPr lang="en-US" smtClean="0"/>
              <a:t>0-</a:t>
            </a:r>
            <a:fld id="{8D37B72C-DE31-46DA-AF5B-97FA3C76E1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530" name="AutoShape 2" descr="data:image/jpeg;base64,/9j/4AAQSkZJRgABAQAAAQABAAD/2wCEAAkGBhMQERUUExQWExUWGBgYGBcYGRUfGBcaFxgWFxwbFhYXGyceHBknGxwcIDsgJigpLSw4Fx8xNTMqNSgrLCkBCQoKDQsNGQ4OGTUkHiQ1LDQ1NTUtNjA0NTQ0NTUwMzEyNjU0NDU0Ly0yNTYvNDUzMjYyNTQ0NTQ0NS00MTY0Nv/AABEIAFoAWgMBIgACEQEDEQH/xAAbAAACAwEBAQAAAAAAAAAAAAAFBgAEBwMBAv/EADcQAAIBAgQDBgQFAwUBAAAAAAECAwARBAUSITFBUQYTIjJhcVKBkaFCksHR8BQVI2JyorHhB//EABsBAAMBAQADAAAAAAAAAAAAAAQFBgMCAAEH/8QAMREAAQMDAQYFAwMFAAAAAAAAAQIDEQAEIUEFEhMxUWEikaGx0XGBwRQy8AYVI0KS/9oADAMBAAIRAxEAPwDcalSqWZZkIRYbufKv6n0rJ55DKC44YArpCCs7qa74rGJELubf9n2FB8TnrkEoBGvxPQTH5iO9ETvfESq2jVfQCBwvwv6CgGT4zvYpIcQHJP8AgZGOoCW5vZfMBaxvzv6VLXG0bq6QVs+BAjTxEEkSO2Dy86YIZbRg5PpTYJzI5QyszAAkC4FjwseBoUM3gMkkWmTvIyoKmwJDEAMpvYrc1z7P5HJh3R1dhEUKmGQ3MZ2I0N8N/wAJ4Xrrj8ijdu8kkVXjl71XGxVdtSPvupApEpVvx1JddKxAg5mZ1HvB1kFWu4Uv/Wu/92iRnCySDuyFdlBKoxtZSRz/AHoo2dyQFQ7KwY2AOzE9B60m5ZIHaRcNOqocSZGLWDOrbsiqws242PKrmInlbHYcSjRHaU6D5RpUW1ngW58aMbDrDkMOkAAkgnOEzyjUz179/HEqTh5Oe4p+wWapLsPC3wnj8utXazuDPxJNMjqVCGMxsAdbCS4BIHK4v7U2ZbmpuI5eP4W+L39af2W1lFYYuxuqMQdDIB880E5biN5vyoxUqVKoKDrji8SI0LHgPv6UpZlLPoMsaCWViLKW0gLzsTztRjO5dcix8h4m/QfzrSnl/aOO8gMjf1OvSYH5EGwEa/Dbe496jNsPu3L5aaTvJbiRmCT1jkBqfmmLKQ2idVe1coMJ/WQvBJFLh3jYPGz7shvcMkg2axv9RR7C5PHG/eAXkIsz832AuwGxO3yq7UqUfv3HZSjwpM4nrE94MTBPOtQKAdtMrabD6lcqYrvYE2a3tz6Vl7yFiSSSTxJJufetvpR7Wx4TDwNHo0NL4hoUXJBv4ieAvTPZF+W4tymZOI06/NPtmXpRDO7MnH5+aRpo1iaNkcSGyubA+Fr+U351pOS9oEx6shhbSB4y1im/IHmaTOyXZk4t9T7RIfF1Y/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/EnvirTpjARdJlRdadVkZdrEcK+O0OZtDGCJYY9TSXEwJV7AeEDrXfsdPqSTxYdgCLf04sguLkH/VUo8k/onbhSf3E+8c92cHQKgjSjV4XHSmGpUrwmpWvdek/PoOZ9qszdnY5omSZQ2ofl6aT19as5ZhAAHNiSNugHQetX6+h7F2IlhHGfEqOnQfNCOXCkqhBiNayZcPLkuIIe74aQ+Ycuh/3D706wTrIoZCGUi4I4GjWZZbHiIzHKoZW/lx61lseLOUYowl+8gfcdV3tce3O1B7a2RvHiN/u94/I9actOf3JJMf5QP+h8091RzXCBwj6ULRNqUvwXazH6VcjkDAEG4IuD1BrjmLAQyEqGAUkqeBsOB9KjmCpDqY58vPFAmlzKM8fFSSEyKYiCsIAsXKG7SWuSF5C/GnjDZsNC346Rf6UjZLiJBoJxGHmjkLKqxxhdJCk/4yD4gOFEgarhcmxuF8EAAgYHaRqlOcZxzmMV0hkPIhWlEGwSM7q6K2ljbUAbX6Xrph8Ikd9CKl9zpAAJ9hVnNYtE4blILfMfwVYhwYZQbP8ALRS242bcu3brDRwMxJ5VmpY3Qs61UqUSjwA6fmP6LtXayrsXt6DSKKZ/plyN55cfzvFZF8aUMw2KMZ23U8V/UevpRqOQMAQbg1XMYbgwb0NiPtvVNsI6khCVVvMOnqPeqCzRcbORuTxEadR6wR7fSsl7rvY19ZhjtV1U2H4m/QVkHagz4iZpDDIqDwp4GtpHy58a2eLCqg4hAOe1/mTsK9SVG2WUE+jKftXSLN5bxuH1eLkBoB2zn6wKPsb5NkoqQiaSews5bBpf8LMvyBo+Reir4AdFPqPCftsa4/2/0f8A4VOXuwLpT6ltxBM1m7dIdcUvlJmg74SONDpRVtciwGxPTpVvD5JdFPUA/auOIj1usYv4m9LgDjwplAtRewtn8XiKfzBj5rh54tJATrVbM8F3sZXnxU9CKFYHMnC6dgVNiCNwfrR+hWa5YSe8j844j4h+9OdrWj6h+ptDDgEY1FDsLSRw18tKo4vPVDrG8gVn8q8L/tflfjX1SdmmVSq74iO0hF3KtcOumxAtez6bHQLCxJvUwHbHuQEm8YHdjvCQCdVwzseGnVsBzAJqWuNnv3rYdacLitQTmew0j15itt7hndUIpxvViXN2jjY6e8dQSo2F/cnYe9CcLnUMhIDWYblWBVgDaxIb3H1FcM/Vp8LIsLKzN4bhhbjuNV7CgLJ+7sHgBKQYBkYzr+RWyEIdWlKuU1m+bZ9iMZJeR2Yk2VASFFzYBRw+dMGT/wDz2UOrTOEAIJVSSx9CeAq/kXZ7DYQd5O6GVNOq7ArEWNl25HcbmrOadrSpCIji7tHrZbi6mxCKDu17DxWG9+FPH7q6ul8KzGMyoj74+2evSnd5tVDQ4VrhI7e1MMubCAqC1tTKoHHzGwuOl9r1efNmAJOnb0P71neX5dJNO7ThZFsFeS48yeV4yPLINvLtcHmKeMsy5ptJckxrbjxkI5m1cIZvGVotbV4qOuoH05xH20xmKnhuqBWsYq5kWEO8rcW2X0X/ANovXgFe1aWlsm1ZDSdKCdcLit41KlSpRNZ1Qx+ULL4h4X+Ifr1pZzbsyG1GSLUSpXvEG/lKgleoBNulzTrUpZc7MaeVxEEoX1H560Qh8gbqhIrK8d2XMjFhMNTFtRYEEggsB+fT8lrrJk0skDxhYYu8lU2BFlRFFr6LajqA9eF60PHYdSLlVJ9hS3PENXAfQUjvE3dtupLgVER4eWumNB5fWi2kNu5Eil8ZRI0ZjkMK6iGeQeKRiXVyvC21jxv+Gr2A7MAmw7yddxpewTddGpuraLLe/K9r02ZXhk+FfoKKgUXb2Dz6d5bkJOYSI9ckVitbbZgJk96D5f2dVQNdiF8qKLIvyowBXtSndvatWyd1oR7n60MtxTh8VSpUqUTWdf/Z"/>
          <p:cNvSpPr>
            <a:spLocks noChangeAspect="1" noChangeArrowheads="1"/>
          </p:cNvSpPr>
          <p:nvPr userDrawn="1"/>
        </p:nvSpPr>
        <p:spPr bwMode="auto">
          <a:xfrm>
            <a:off x="155575" y="-411163"/>
            <a:ext cx="85725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2" name="AutoShape 4" descr="data:image/jpeg;base64,/9j/4AAQSkZJRgABAQAAAQABAAD/2wCEAAkGBhMQERUUExQWExUWGBgYGBcYGRUfGBcaFxgWFxwbFhYXGyceHBknGxwcIDsgJigpLSw4Fx8xNTMqNSgrLCkBCQoKDQsNGQ4OGTUkHiQ1LDQ1NTUtNjA0NTQ0NTUwMzEyNjU0NDU0Ly0yNTYvNDUzMjYyNTQ0NTQ0NS00MTY0Nv/AABEIAFoAWgMBIgACEQEDEQH/xAAbAAACAwEBAQAAAAAAAAAAAAAFBgAEBwMBAv/EADcQAAIBAgQDBgQFAwUBAAAAAAECAwARBAUSITFBUQYTIjJhcVKBkaFCksHR8BQVI2JyorHhB//EABsBAAMBAQADAAAAAAAAAAAAAAQFBgMCAAEH/8QAMREAAQMDAQYFAwMFAAAAAAAAAQIDEQAEIUEFEhMxUWEikaGx0XGBwRQy8AYVI0KS/9oADAMBAAIRAxEAPwDcalSqWZZkIRYbufKv6n0rJ55DKC44YArpCCs7qa74rGJELubf9n2FB8TnrkEoBGvxPQTH5iO9ETvfESq2jVfQCBwvwv6CgGT4zvYpIcQHJP8AgZGOoCW5vZfMBaxvzv6VLXG0bq6QVs+BAjTxEEkSO2Dy86YIZbRg5PpTYJzI5QyszAAkC4FjwseBoUM3gMkkWmTvIyoKmwJDEAMpvYrc1z7P5HJh3R1dhEUKmGQ3MZ2I0N8N/wAJ4Xrrj8ijdu8kkVXjl71XGxVdtSPvupApEpVvx1JddKxAg5mZ1HvB1kFWu4Uv/Wu/92iRnCySDuyFdlBKoxtZSRz/AHoo2dyQFQ7KwY2AOzE9B60m5ZIHaRcNOqocSZGLWDOrbsiqws242PKrmInlbHYcSjRHaU6D5RpUW1ngW58aMbDrDkMOkAAkgnOEzyjUz179/HEqTh5Oe4p+wWapLsPC3wnj8utXazuDPxJNMjqVCGMxsAdbCS4BIHK4v7U2ZbmpuI5eP4W+L39af2W1lFYYuxuqMQdDIB880E5biN5vyoxUqVKoKDrji8SI0LHgPv6UpZlLPoMsaCWViLKW0gLzsTztRjO5dcix8h4m/QfzrSnl/aOO8gMjf1OvSYH5EGwEa/Dbe496jNsPu3L5aaTvJbiRmCT1jkBqfmmLKQ2idVe1coMJ/WQvBJFLh3jYPGz7shvcMkg2axv9RR7C5PHG/eAXkIsz832AuwGxO3yq7UqUfv3HZSjwpM4nrE94MTBPOtQKAdtMrabD6lcqYrvYE2a3tz6Vl7yFiSSSTxJJufetvpR7Wx4TDwNHo0NL4hoUXJBv4ieAvTPZF+W4tymZOI06/NPtmXpRDO7MnH5+aRpo1iaNkcSGyubA+Fr+U351pOS9oEx6shhbSB4y1im/IHmaTOyXZk4t9T7RIfF1Y/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/EnvirTpjARdJlRdadVkZdrEcK+O0OZtDGCJYY9TSXEwJV7AeEDrXfsdPqSTxYdgCLf04sguLkH/VUo8k/onbhSf3E+8c92cHQKgjSjV4XHSmGpUrwmpWvdek/PoOZ9qszdnY5omSZQ2ofl6aT19as5ZhAAHNiSNugHQetX6+h7F2IlhHGfEqOnQfNCOXCkqhBiNayZcPLkuIIe74aQ+Ycuh/3D706wTrIoZCGUi4I4GjWZZbHiIzHKoZW/lx61lseLOUYowl+8gfcdV3tce3O1B7a2RvHiN/u94/I9actOf3JJMf5QP+h8091RzXCBwj6ULRNqUvwXazH6VcjkDAEG4IuD1BrjmLAQyEqGAUkqeBsOB9KjmCpDqY58vPFAmlzKM8fFSSEyKYiCsIAsXKG7SWuSF5C/GnjDZsNC346Rf6UjZLiJBoJxGHmjkLKqxxhdJCk/4yD4gOFEgarhcmxuF8EAAgYHaRqlOcZxzmMV0hkPIhWlEGwSM7q6K2ljbUAbX6Xrph8Ikd9CKl9zpAAJ9hVnNYtE4blILfMfwVYhwYZQbP8ALRS242bcu3brDRwMxJ5VmpY3Qs61UqUSjwA6fmP6LtXayrsXt6DSKKZ/plyN55cfzvFZF8aUMw2KMZ23U8V/UevpRqOQMAQbg1XMYbgwb0NiPtvVNsI6khCVVvMOnqPeqCzRcbORuTxEadR6wR7fSsl7rvY19ZhjtV1U2H4m/QVkHagz4iZpDDIqDwp4GtpHy58a2eLCqg4hAOe1/mTsK9SVG2WUE+jKftXSLN5bxuH1eLkBoB2zn6wKPsb5NkoqQiaSews5bBpf8LMvyBo+Reir4AdFPqPCftsa4/2/0f8A4VOXuwLpT6ltxBM1m7dIdcUvlJmg74SONDpRVtciwGxPTpVvD5JdFPUA/auOIj1usYv4m9LgDjwplAtRewtn8XiKfzBj5rh54tJATrVbM8F3sZXnxU9CKFYHMnC6dgVNiCNwfrR+hWa5YSe8j844j4h+9OdrWj6h+ptDDgEY1FDsLSRw18tKo4vPVDrG8gVn8q8L/tflfjX1SdmmVSq74iO0hF3KtcOumxAtez6bHQLCxJvUwHbHuQEm8YHdjvCQCdVwzseGnVsBzAJqWuNnv3rYdacLitQTmew0j15itt7hndUIpxvViXN2jjY6e8dQSo2F/cnYe9CcLnUMhIDWYblWBVgDaxIb3H1FcM/Vp8LIsLKzN4bhhbjuNV7CgLJ+7sHgBKQYBkYzr+RWyEIdWlKuU1m+bZ9iMZJeR2Yk2VASFFzYBRw+dMGT/wDz2UOrTOEAIJVSSx9CeAq/kXZ7DYQd5O6GVNOq7ArEWNl25HcbmrOadrSpCIji7tHrZbi6mxCKDu17DxWG9+FPH7q6ul8KzGMyoj74+2evSnd5tVDQ4VrhI7e1MMubCAqC1tTKoHHzGwuOl9r1efNmAJOnb0P71neX5dJNO7ThZFsFeS48yeV4yPLINvLtcHmKeMsy5ptJckxrbjxkI5m1cIZvGVotbV4qOuoH05xH20xmKnhuqBWsYq5kWEO8rcW2X0X/ANovXgFe1aWlsm1ZDSdKCdcLit41KlSpRNZ1Qx+ULL4h4X+Ifr1pZzbsyG1GSLUSpXvEG/lKgleoBNulzTrUpZc7MaeVxEEoX1H560Qh8gbqhIrK8d2XMjFhMNTFtRYEEggsB+fT8lrrJk0skDxhYYu8lU2BFlRFFr6LajqA9eF60PHYdSLlVJ9hS3PENXAfQUjvE3dtupLgVER4eWumNB5fWi2kNu5Eil8ZRI0ZjkMK6iGeQeKRiXVyvC21jxv+Gr2A7MAmw7yddxpewTddGpuraLLe/K9r02ZXhk+FfoKKgUXb2Dz6d5bkJOYSI9ckVitbbZgJk96D5f2dVQNdiF8qKLIvyowBXtSndvatWyd1oR7n60MtxTh8VSpUqUTWdf/Z"/>
          <p:cNvSpPr>
            <a:spLocks noChangeAspect="1" noChangeArrowheads="1"/>
          </p:cNvSpPr>
          <p:nvPr userDrawn="1"/>
        </p:nvSpPr>
        <p:spPr bwMode="auto">
          <a:xfrm>
            <a:off x="155575" y="-411163"/>
            <a:ext cx="85725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6200" y="2286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none" spc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PHÂN</a:t>
            </a:r>
            <a:r>
              <a:rPr lang="en-US" b="1" cap="none" spc="0" baseline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TÍCH THIẾT KẾ HỆ THỐNG THÔNG TIN</a:t>
            </a:r>
            <a:endParaRPr lang="en-US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524000"/>
            <a:ext cx="8229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smtClean="0"/>
              <a:t> 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 txBox="1">
            <a:spLocks noChangeArrowheads="1"/>
          </p:cNvSpPr>
          <p:nvPr userDrawn="1"/>
        </p:nvSpPr>
        <p:spPr bwMode="auto">
          <a:xfrm>
            <a:off x="76200" y="65532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Phân tích &amp; thiết kế HTTT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FCA0C8-E6F9-4FA3-838D-E7D0D3756060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37B72C-DE31-46DA-AF5B-97FA3C76E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FCA0C8-E6F9-4FA3-838D-E7D0D3756060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37B72C-DE31-46DA-AF5B-97FA3C76E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FCA0C8-E6F9-4FA3-838D-E7D0D3756060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37B72C-DE31-46DA-AF5B-97FA3C76E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FCA0C8-E6F9-4FA3-838D-E7D0D3756060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37B72C-DE31-46DA-AF5B-97FA3C76E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FCA0C8-E6F9-4FA3-838D-E7D0D3756060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37B72C-DE31-46DA-AF5B-97FA3C76E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FCA0C8-E6F9-4FA3-838D-E7D0D3756060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37B72C-DE31-46DA-AF5B-97FA3C76E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FCA0C8-E6F9-4FA3-838D-E7D0D3756060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37B72C-DE31-46DA-AF5B-97FA3C76E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FCA0C8-E6F9-4FA3-838D-E7D0D3756060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37B72C-DE31-46DA-AF5B-97FA3C76E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412750"/>
            <a:ext cx="2076450" cy="5911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2750"/>
            <a:ext cx="6076950" cy="5911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FCA0C8-E6F9-4FA3-838D-E7D0D3756060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37B72C-DE31-46DA-AF5B-97FA3C76E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1275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70663"/>
            <a:ext cx="2133600" cy="192087"/>
          </a:xfrm>
        </p:spPr>
        <p:txBody>
          <a:bodyPr/>
          <a:lstStyle>
            <a:lvl1pPr>
              <a:defRPr/>
            </a:lvl1pPr>
          </a:lstStyle>
          <a:p>
            <a:fld id="{D1FCA0C8-E6F9-4FA3-838D-E7D0D3756060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962400" y="6553200"/>
            <a:ext cx="1219200" cy="227013"/>
          </a:xfrm>
        </p:spPr>
        <p:txBody>
          <a:bodyPr/>
          <a:lstStyle>
            <a:lvl1pPr>
              <a:defRPr/>
            </a:lvl1pPr>
          </a:lstStyle>
          <a:p>
            <a:fld id="{8D37B72C-DE31-46DA-AF5B-97FA3C76E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0" y="6477000"/>
            <a:ext cx="9144000" cy="381000"/>
          </a:xfrm>
          <a:prstGeom prst="rect">
            <a:avLst/>
          </a:prstGeom>
          <a:solidFill>
            <a:srgbClr val="969696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4" name="Freeform 20" descr="gbc_3"/>
          <p:cNvSpPr>
            <a:spLocks/>
          </p:cNvSpPr>
          <p:nvPr/>
        </p:nvSpPr>
        <p:spPr bwMode="gray">
          <a:xfrm>
            <a:off x="0" y="0"/>
            <a:ext cx="8915400" cy="1014413"/>
          </a:xfrm>
          <a:custGeom>
            <a:avLst/>
            <a:gdLst/>
            <a:ahLst/>
            <a:cxnLst>
              <a:cxn ang="0">
                <a:pos x="0" y="576"/>
              </a:cxn>
              <a:cxn ang="0">
                <a:pos x="5465" y="563"/>
              </a:cxn>
              <a:cxn ang="0">
                <a:pos x="5616" y="0"/>
              </a:cxn>
              <a:cxn ang="0">
                <a:pos x="0" y="0"/>
              </a:cxn>
              <a:cxn ang="0">
                <a:pos x="0" y="576"/>
              </a:cxn>
            </a:cxnLst>
            <a:rect l="0" t="0" r="r" b="b"/>
            <a:pathLst>
              <a:path w="5616" h="576">
                <a:moveTo>
                  <a:pt x="0" y="576"/>
                </a:moveTo>
                <a:lnTo>
                  <a:pt x="5465" y="563"/>
                </a:lnTo>
                <a:lnTo>
                  <a:pt x="5616" y="0"/>
                </a:lnTo>
                <a:lnTo>
                  <a:pt x="0" y="0"/>
                </a:lnTo>
                <a:lnTo>
                  <a:pt x="0" y="576"/>
                </a:lnTo>
                <a:close/>
              </a:path>
            </a:pathLst>
          </a:custGeom>
          <a:blipFill dpi="0" rotWithShape="1">
            <a:blip r:embed="rId14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403225"/>
            <a:ext cx="9144000" cy="609600"/>
          </a:xfrm>
          <a:prstGeom prst="rect">
            <a:avLst/>
          </a:prstGeom>
          <a:solidFill>
            <a:srgbClr val="173D89">
              <a:alpha val="7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553200"/>
            <a:ext cx="2438400" cy="304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r>
              <a:rPr lang="en-US" smtClean="0">
                <a:solidFill>
                  <a:schemeClr val="tx2"/>
                </a:solidFill>
                <a:latin typeface="Verdana" pitchFamily="34" charset="0"/>
              </a:rPr>
              <a:t>Phân tích &amp; thiết kế HTTT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62400" y="6553200"/>
            <a:ext cx="16764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/>
              <a:t>@NhamCT-2013</a:t>
            </a:r>
            <a:endParaRPr lang="en-US"/>
          </a:p>
        </p:txBody>
      </p:sp>
      <p:sp>
        <p:nvSpPr>
          <p:cNvPr id="1042" name="Freeform 18"/>
          <p:cNvSpPr>
            <a:spLocks/>
          </p:cNvSpPr>
          <p:nvPr/>
        </p:nvSpPr>
        <p:spPr bwMode="gray">
          <a:xfrm>
            <a:off x="8664575" y="403225"/>
            <a:ext cx="477838" cy="6096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0" y="384"/>
              </a:cxn>
              <a:cxn ang="0">
                <a:pos x="288" y="384"/>
              </a:cxn>
              <a:cxn ang="0">
                <a:pos x="288" y="0"/>
              </a:cxn>
              <a:cxn ang="0">
                <a:pos x="96" y="0"/>
              </a:cxn>
            </a:cxnLst>
            <a:rect l="0" t="0" r="r" b="b"/>
            <a:pathLst>
              <a:path w="288" h="384">
                <a:moveTo>
                  <a:pt x="96" y="0"/>
                </a:moveTo>
                <a:lnTo>
                  <a:pt x="0" y="384"/>
                </a:lnTo>
                <a:lnTo>
                  <a:pt x="288" y="384"/>
                </a:lnTo>
                <a:lnTo>
                  <a:pt x="288" y="0"/>
                </a:lnTo>
                <a:lnTo>
                  <a:pt x="9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533400" y="41275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5" name="Text Box 21"/>
          <p:cNvSpPr txBox="1">
            <a:spLocks noChangeArrowheads="1"/>
          </p:cNvSpPr>
          <p:nvPr/>
        </p:nvSpPr>
        <p:spPr bwMode="auto">
          <a:xfrm>
            <a:off x="8153400" y="6553201"/>
            <a:ext cx="990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8D37B72C-DE31-46DA-AF5B-97FA3C76E175}" type="slidenum">
              <a:rPr lang="en-US" sz="1200" b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algn="ctr"/>
              <a:t>‹#›</a:t>
            </a:fld>
            <a:endParaRPr lang="en-US" sz="1200" b="1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2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2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GIỚI THIỆU MÔN HỌC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MỤC TIÊU MÔN HỌC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 Sau khi học xong môn học sinh viên có khả năng:</a:t>
            </a:r>
          </a:p>
          <a:p>
            <a:pPr lvl="1"/>
            <a:r>
              <a:rPr lang="en-US" smtClean="0"/>
              <a:t>Phân tích</a:t>
            </a:r>
          </a:p>
          <a:p>
            <a:pPr lvl="1"/>
            <a:r>
              <a:rPr lang="en-US" smtClean="0"/>
              <a:t>Thiết kế</a:t>
            </a:r>
          </a:p>
          <a:p>
            <a:pPr lvl="1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67000" y="2286000"/>
            <a:ext cx="533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chemeClr val="accent1">
                    <a:lumMod val="75000"/>
                  </a:schemeClr>
                </a:solidFill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19400" y="2677180"/>
            <a:ext cx="500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sz="2400" smtClean="0">
                <a:solidFill>
                  <a:schemeClr val="tx2"/>
                </a:solidFill>
                <a:latin typeface="Arial" charset="0"/>
              </a:rPr>
              <a:t>một </a:t>
            </a:r>
            <a:r>
              <a:rPr lang="en-US" sz="2400">
                <a:solidFill>
                  <a:schemeClr val="tx2"/>
                </a:solidFill>
                <a:latin typeface="Arial" charset="0"/>
              </a:rPr>
              <a:t>hệ thống thông tin đơn giản</a:t>
            </a:r>
          </a:p>
        </p:txBody>
      </p:sp>
      <p:pic>
        <p:nvPicPr>
          <p:cNvPr id="27650" name="Picture 2" descr="http://t0.gstatic.com/images?q=tbn:ANd9GcTCqLSyNRE8KLP1BcuO5rSRapGE8bpF9F5AgLtvcoEK3OyWvjb1D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3962400"/>
            <a:ext cx="2286000" cy="1310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NỘI DUNG MÔN HỌC</a:t>
            </a:r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09600" y="1889760"/>
          <a:ext cx="7924800" cy="336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555"/>
                <a:gridCol w="6457245"/>
              </a:tblGrid>
              <a:tr h="5613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Thứ</a:t>
                      </a:r>
                      <a:r>
                        <a:rPr lang="en-US" baseline="0" smtClean="0"/>
                        <a:t> tự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Nội</a:t>
                      </a:r>
                      <a:r>
                        <a:rPr lang="en-US" baseline="0" smtClean="0"/>
                        <a:t> dung</a:t>
                      </a:r>
                      <a:endParaRPr lang="en-US"/>
                    </a:p>
                  </a:txBody>
                  <a:tcPr/>
                </a:tc>
              </a:tr>
              <a:tr h="561340">
                <a:tc>
                  <a:txBody>
                    <a:bodyPr/>
                    <a:lstStyle/>
                    <a:p>
                      <a:r>
                        <a:rPr lang="en-US" smtClean="0"/>
                        <a:t>Chương</a:t>
                      </a:r>
                      <a:r>
                        <a:rPr lang="en-US" baseline="0" smtClean="0"/>
                        <a:t> 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Tổng</a:t>
                      </a:r>
                      <a:r>
                        <a:rPr lang="en-US" baseline="0" smtClean="0"/>
                        <a:t> quan về phân tích và thiết kế hệ thống thông tin</a:t>
                      </a:r>
                      <a:endParaRPr lang="en-US"/>
                    </a:p>
                  </a:txBody>
                  <a:tcPr/>
                </a:tc>
              </a:tr>
              <a:tr h="561340">
                <a:tc>
                  <a:txBody>
                    <a:bodyPr/>
                    <a:lstStyle/>
                    <a:p>
                      <a:r>
                        <a:rPr lang="en-US" smtClean="0"/>
                        <a:t>Chương</a:t>
                      </a:r>
                      <a:r>
                        <a:rPr lang="en-US" baseline="0" smtClean="0"/>
                        <a:t> 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Khảo</a:t>
                      </a:r>
                      <a:r>
                        <a:rPr lang="en-US" baseline="0" smtClean="0"/>
                        <a:t> sát thực trạng và tìm hiểu yêu cầu hệ thống</a:t>
                      </a:r>
                      <a:endParaRPr lang="en-US"/>
                    </a:p>
                  </a:txBody>
                  <a:tcPr/>
                </a:tc>
              </a:tr>
              <a:tr h="561340">
                <a:tc>
                  <a:txBody>
                    <a:bodyPr/>
                    <a:lstStyle/>
                    <a:p>
                      <a:r>
                        <a:rPr lang="en-US" smtClean="0"/>
                        <a:t>Chương</a:t>
                      </a:r>
                      <a:r>
                        <a:rPr lang="en-US" baseline="0" smtClean="0"/>
                        <a:t> 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Phân</a:t>
                      </a:r>
                      <a:r>
                        <a:rPr lang="en-US" baseline="0" smtClean="0"/>
                        <a:t> tích hệ thống</a:t>
                      </a:r>
                      <a:endParaRPr lang="en-US"/>
                    </a:p>
                  </a:txBody>
                  <a:tcPr/>
                </a:tc>
              </a:tr>
              <a:tr h="561340">
                <a:tc>
                  <a:txBody>
                    <a:bodyPr/>
                    <a:lstStyle/>
                    <a:p>
                      <a:r>
                        <a:rPr lang="en-US" smtClean="0"/>
                        <a:t>Chương</a:t>
                      </a:r>
                      <a:r>
                        <a:rPr lang="en-US" baseline="0" smtClean="0"/>
                        <a:t> 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Thiết</a:t>
                      </a:r>
                      <a:r>
                        <a:rPr lang="en-US" baseline="0" smtClean="0"/>
                        <a:t> kế hệ thống</a:t>
                      </a:r>
                      <a:endParaRPr lang="en-US"/>
                    </a:p>
                  </a:txBody>
                  <a:tcPr/>
                </a:tc>
              </a:tr>
              <a:tr h="561340">
                <a:tc>
                  <a:txBody>
                    <a:bodyPr/>
                    <a:lstStyle/>
                    <a:p>
                      <a:r>
                        <a:rPr lang="en-US" smtClean="0"/>
                        <a:t>Chương</a:t>
                      </a:r>
                      <a:r>
                        <a:rPr lang="en-US" baseline="0" smtClean="0"/>
                        <a:t> 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Cài</a:t>
                      </a:r>
                      <a:r>
                        <a:rPr lang="en-US" baseline="0" smtClean="0"/>
                        <a:t> đặt, triển khai và bảo trì hệ thống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TIẾN TRÌNH HỌC TẬP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381760"/>
          <a:ext cx="8229600" cy="470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6705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Thời</a:t>
                      </a:r>
                      <a:r>
                        <a:rPr lang="en-US" sz="1600" baseline="0" smtClean="0"/>
                        <a:t> gian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Nội</a:t>
                      </a:r>
                      <a:r>
                        <a:rPr lang="en-US" sz="1600" baseline="0" smtClean="0"/>
                        <a:t> dung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1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smtClean="0"/>
                        <a:t>Chương</a:t>
                      </a:r>
                      <a:r>
                        <a:rPr lang="en-US" sz="1600" b="1" i="1" baseline="0" smtClean="0"/>
                        <a:t> 1 </a:t>
                      </a:r>
                    </a:p>
                    <a:p>
                      <a:r>
                        <a:rPr lang="en-US" sz="1600" smtClean="0"/>
                        <a:t>1.1. Giới</a:t>
                      </a:r>
                      <a:r>
                        <a:rPr lang="en-US" sz="1600" baseline="0" smtClean="0"/>
                        <a:t> thiệu hệ thống thông tin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2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smtClean="0"/>
                        <a:t>Chương</a:t>
                      </a:r>
                      <a:r>
                        <a:rPr lang="en-US" sz="1600" b="1" i="1" baseline="0" smtClean="0"/>
                        <a:t> 1 (tiếp) </a:t>
                      </a:r>
                    </a:p>
                    <a:p>
                      <a:r>
                        <a:rPr lang="en-US" sz="1600" smtClean="0"/>
                        <a:t>1.2. Vấn</a:t>
                      </a:r>
                      <a:r>
                        <a:rPr lang="en-US" sz="1600" baseline="0" smtClean="0"/>
                        <a:t> đề cơ bản về phát triển HTTT</a:t>
                      </a:r>
                      <a:endParaRPr lang="en-US" sz="160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3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smtClean="0"/>
                        <a:t>Chương</a:t>
                      </a:r>
                      <a:r>
                        <a:rPr lang="en-US" sz="1600" b="1" i="1" baseline="0" smtClean="0"/>
                        <a:t> 2</a:t>
                      </a:r>
                    </a:p>
                    <a:p>
                      <a:r>
                        <a:rPr lang="en-US" sz="1600" baseline="0" smtClean="0"/>
                        <a:t>2.1. Thiết lập &amp; khởi động dự án</a:t>
                      </a:r>
                    </a:p>
                    <a:p>
                      <a:r>
                        <a:rPr lang="en-US" sz="1600" baseline="0" smtClean="0"/>
                        <a:t>2.2. Khảo sát và đánh giá hiện trạng dự án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4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smtClean="0"/>
                        <a:t>Chương</a:t>
                      </a:r>
                      <a:r>
                        <a:rPr lang="en-US" sz="1600" b="1" i="1" baseline="0" smtClean="0"/>
                        <a:t> 2 (tiếp)</a:t>
                      </a:r>
                    </a:p>
                    <a:p>
                      <a:r>
                        <a:rPr lang="en-US" sz="1600" baseline="0" smtClean="0"/>
                        <a:t>2.3. Các phương pháp thu thập và phân tích yêu cầu</a:t>
                      </a:r>
                    </a:p>
                    <a:p>
                      <a:r>
                        <a:rPr lang="en-US" sz="1600" baseline="0" smtClean="0"/>
                        <a:t>2.4. Bài tập thảo luận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5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smtClean="0"/>
                        <a:t>Chương</a:t>
                      </a:r>
                      <a:r>
                        <a:rPr lang="en-US" sz="1600" b="1" i="1" baseline="0" smtClean="0"/>
                        <a:t> 3</a:t>
                      </a:r>
                    </a:p>
                    <a:p>
                      <a:r>
                        <a:rPr lang="en-US" sz="1600" baseline="0" smtClean="0"/>
                        <a:t>3.1. Phân tích mô hình nghiệp vụ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6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smtClean="0"/>
                        <a:t>Chương</a:t>
                      </a:r>
                      <a:r>
                        <a:rPr lang="en-US" sz="1600" b="1" i="1" baseline="0" smtClean="0"/>
                        <a:t> 3 (tiếp)</a:t>
                      </a:r>
                    </a:p>
                    <a:p>
                      <a:r>
                        <a:rPr lang="en-US" sz="1600" baseline="0" smtClean="0"/>
                        <a:t>3.2. Mô hình hóa tiến trình nghiệp vụ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en-US" sz="1600" smtClean="0"/>
                        <a:t>(còn</a:t>
                      </a:r>
                      <a:r>
                        <a:rPr lang="en-US" sz="1600" baseline="0" smtClean="0"/>
                        <a:t> nữa…)</a:t>
                      </a:r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TIẾN TRÌNH HỌC TẬP...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515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6705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smtClean="0"/>
                        <a:t>Thời</a:t>
                      </a:r>
                      <a:r>
                        <a:rPr lang="en-US" sz="1600" b="1" i="0" baseline="0" smtClean="0"/>
                        <a:t> gian</a:t>
                      </a:r>
                      <a:endParaRPr lang="en-US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smtClean="0"/>
                        <a:t>Nội</a:t>
                      </a:r>
                      <a:r>
                        <a:rPr lang="en-US" sz="1600" b="1" i="0" baseline="0" smtClean="0"/>
                        <a:t> dung</a:t>
                      </a:r>
                      <a:endParaRPr lang="en-US" sz="1600" b="1" i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7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smtClean="0"/>
                        <a:t>Chương</a:t>
                      </a:r>
                      <a:r>
                        <a:rPr lang="en-US" sz="1600" b="1" i="1" baseline="0" smtClean="0"/>
                        <a:t> 3 (tiếp)</a:t>
                      </a:r>
                    </a:p>
                    <a:p>
                      <a:r>
                        <a:rPr lang="en-US" sz="1600" baseline="0" smtClean="0"/>
                        <a:t>3.3. Xây dựng DFD vật lý của hệ thống mới</a:t>
                      </a:r>
                    </a:p>
                    <a:p>
                      <a:r>
                        <a:rPr lang="en-US" sz="1600" baseline="0" smtClean="0"/>
                        <a:t>3.4. Bài tập thảo luận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8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Hướng</a:t>
                      </a:r>
                      <a:r>
                        <a:rPr lang="en-US" sz="1600" baseline="0" smtClean="0"/>
                        <a:t> dẫn bài tập nhóm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i="1" smtClean="0">
                          <a:solidFill>
                            <a:srgbClr val="FF0000"/>
                          </a:solidFill>
                        </a:rPr>
                        <a:t>Tuần</a:t>
                      </a:r>
                      <a:r>
                        <a:rPr lang="en-US" sz="1600" b="1" i="1" baseline="0" smtClean="0">
                          <a:solidFill>
                            <a:srgbClr val="FF0000"/>
                          </a:solidFill>
                        </a:rPr>
                        <a:t> 9</a:t>
                      </a:r>
                      <a:endParaRPr lang="en-US" sz="1600" b="1" i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smtClean="0">
                          <a:solidFill>
                            <a:srgbClr val="FF0000"/>
                          </a:solidFill>
                        </a:rPr>
                        <a:t>Báo</a:t>
                      </a:r>
                      <a:r>
                        <a:rPr lang="en-US" sz="1600" b="1" i="1" baseline="0" smtClean="0">
                          <a:solidFill>
                            <a:srgbClr val="FF0000"/>
                          </a:solidFill>
                        </a:rPr>
                        <a:t> cáo bài tập nhóm lần 1</a:t>
                      </a:r>
                      <a:endParaRPr lang="en-US" sz="1600" b="1" i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10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smtClean="0"/>
                        <a:t>Chương</a:t>
                      </a:r>
                      <a:r>
                        <a:rPr lang="en-US" sz="1600" b="1" i="1" baseline="0" smtClean="0"/>
                        <a:t> 4</a:t>
                      </a:r>
                    </a:p>
                    <a:p>
                      <a:r>
                        <a:rPr lang="en-US" sz="1600" baseline="0" smtClean="0"/>
                        <a:t>4.1. Xây dựng mô hình thực thể liên kết (ERM)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11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smtClean="0"/>
                        <a:t>Chương</a:t>
                      </a:r>
                      <a:r>
                        <a:rPr lang="en-US" sz="1600" b="1" i="1" baseline="0" smtClean="0"/>
                        <a:t> 4 (tiếp)</a:t>
                      </a:r>
                    </a:p>
                    <a:p>
                      <a:r>
                        <a:rPr lang="en-US" sz="1600" baseline="0" smtClean="0"/>
                        <a:t>4.2. Xây dựng mô hình dữ liệu logic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12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Chương</a:t>
                      </a:r>
                      <a:r>
                        <a:rPr lang="en-US" sz="1600" baseline="0" smtClean="0"/>
                        <a:t> 4 (tiếp)</a:t>
                      </a:r>
                    </a:p>
                    <a:p>
                      <a:r>
                        <a:rPr lang="en-US" sz="1600" baseline="0" smtClean="0"/>
                        <a:t>4.3. Thiết kế hệ thống vật lý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13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Hướng</a:t>
                      </a:r>
                      <a:r>
                        <a:rPr lang="en-US" sz="1600" baseline="0" smtClean="0"/>
                        <a:t> dẫn bài tập  nhóm</a:t>
                      </a:r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14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smtClean="0"/>
                        <a:t>Chương</a:t>
                      </a:r>
                      <a:r>
                        <a:rPr lang="en-US" sz="1600" b="1" i="1" baseline="0" smtClean="0"/>
                        <a:t> 5</a:t>
                      </a:r>
                      <a:endParaRPr lang="en-US" sz="1600" b="1" i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i="1" smtClean="0">
                          <a:solidFill>
                            <a:srgbClr val="FF0000"/>
                          </a:solidFill>
                        </a:rPr>
                        <a:t>Tuần</a:t>
                      </a:r>
                      <a:r>
                        <a:rPr lang="en-US" sz="1600" b="1" i="1" baseline="0" smtClean="0">
                          <a:solidFill>
                            <a:srgbClr val="FF0000"/>
                          </a:solidFill>
                        </a:rPr>
                        <a:t> 15</a:t>
                      </a:r>
                      <a:endParaRPr lang="en-US" sz="1600" b="1" i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smtClean="0">
                          <a:solidFill>
                            <a:srgbClr val="FF0000"/>
                          </a:solidFill>
                        </a:rPr>
                        <a:t>Báo</a:t>
                      </a:r>
                      <a:r>
                        <a:rPr lang="en-US" sz="1600" b="1" i="1" baseline="0" smtClean="0">
                          <a:solidFill>
                            <a:srgbClr val="FF0000"/>
                          </a:solidFill>
                        </a:rPr>
                        <a:t> cáo bài tập nhóm lần 2</a:t>
                      </a:r>
                      <a:endParaRPr lang="en-US" sz="1600" b="1" i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smtClean="0"/>
                        <a:t>Tuần</a:t>
                      </a:r>
                      <a:r>
                        <a:rPr lang="en-US" sz="1600" baseline="0" smtClean="0"/>
                        <a:t> 16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Ôn</a:t>
                      </a:r>
                      <a:r>
                        <a:rPr lang="en-US" sz="1600" baseline="0" smtClean="0"/>
                        <a:t> tập</a:t>
                      </a:r>
                      <a:endParaRPr lang="en-US" sz="16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NHIỆM VỤ CỦA SINH VIÊN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US" sz="2400" smtClean="0"/>
              <a:t>Đọc và nghiên cứu bài giảng trước khi lên lớp</a:t>
            </a:r>
          </a:p>
          <a:p>
            <a:pPr lvl="1">
              <a:lnSpc>
                <a:spcPct val="150000"/>
              </a:lnSpc>
            </a:pPr>
            <a:r>
              <a:rPr lang="en-US" sz="2400" smtClean="0"/>
              <a:t>Tham dự đầy đủ các buổi học</a:t>
            </a:r>
          </a:p>
          <a:p>
            <a:pPr lvl="1">
              <a:lnSpc>
                <a:spcPct val="150000"/>
              </a:lnSpc>
            </a:pPr>
            <a:r>
              <a:rPr lang="en-US" sz="2400" smtClean="0"/>
              <a:t>Thực hiện đầy đủ các bài tập nhóm 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TÀI LIỆU THAM KHẢO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 Giáo trình:</a:t>
            </a:r>
          </a:p>
          <a:p>
            <a:pPr lvl="1"/>
            <a:r>
              <a:rPr lang="en-US" smtClean="0"/>
              <a:t>Giáo trình phân tích thiết kế các hệ thống thông tin. </a:t>
            </a:r>
            <a:r>
              <a:rPr lang="en-US" i="1" smtClean="0"/>
              <a:t>Nguyễn Văn Vỵ</a:t>
            </a:r>
            <a:r>
              <a:rPr lang="en-US" smtClean="0"/>
              <a:t>. NXB Giáo Dục. 2010</a:t>
            </a:r>
          </a:p>
          <a:p>
            <a:r>
              <a:rPr lang="en-US"/>
              <a:t> </a:t>
            </a:r>
            <a:r>
              <a:rPr lang="en-US" smtClean="0"/>
              <a:t>Tài liệu tham khảo:</a:t>
            </a:r>
          </a:p>
          <a:p>
            <a:pPr lvl="1"/>
            <a:r>
              <a:rPr lang="en-US" smtClean="0"/>
              <a:t>Phân tích và thiết kế hệ thống thông tin. </a:t>
            </a:r>
            <a:r>
              <a:rPr lang="en-US" i="1" smtClean="0"/>
              <a:t>Nguyễn Văn Ba</a:t>
            </a:r>
            <a:r>
              <a:rPr lang="en-US" smtClean="0"/>
              <a:t>. NXB ĐHQGHN. 2003</a:t>
            </a:r>
          </a:p>
          <a:p>
            <a:pPr lvl="1"/>
            <a:r>
              <a:rPr lang="en-US" smtClean="0"/>
              <a:t>Modern Systems Analysis and Desgin. </a:t>
            </a:r>
            <a:r>
              <a:rPr lang="en-US" i="1" smtClean="0"/>
              <a:t>Jeffrey A.Hoffer, Joey F. Gorge, Joseph S. Valacich</a:t>
            </a:r>
            <a:r>
              <a:rPr lang="en-US" smtClean="0"/>
              <a:t>. Addison Wesley Longman, Inc, 1999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ĐÁNH GIÁ MÔN HỌC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800600"/>
          </a:xfrm>
        </p:spPr>
        <p:txBody>
          <a:bodyPr/>
          <a:lstStyle/>
          <a:p>
            <a:pPr lvl="1"/>
            <a:r>
              <a:rPr lang="en-US" smtClean="0"/>
              <a:t>Chuyên cần: 10%</a:t>
            </a:r>
          </a:p>
          <a:p>
            <a:pPr lvl="1"/>
            <a:r>
              <a:rPr lang="en-US" smtClean="0"/>
              <a:t>Kiểm tra giữa kì: 30%	</a:t>
            </a:r>
          </a:p>
          <a:p>
            <a:pPr lvl="2"/>
            <a:r>
              <a:rPr lang="en-US" smtClean="0"/>
              <a:t>Lần 1: 15%</a:t>
            </a:r>
          </a:p>
          <a:p>
            <a:pPr lvl="2"/>
            <a:r>
              <a:rPr lang="en-US" smtClean="0"/>
              <a:t>Lần 2: 15%</a:t>
            </a:r>
          </a:p>
          <a:p>
            <a:pPr lvl="1"/>
            <a:r>
              <a:rPr lang="en-US" smtClean="0"/>
              <a:t>Thi cuối kì: 60%</a:t>
            </a:r>
          </a:p>
          <a:p>
            <a:pPr lvl="2"/>
            <a:r>
              <a:rPr lang="en-US" smtClean="0"/>
              <a:t>Thi viết</a:t>
            </a:r>
            <a:endParaRPr lang="en-US"/>
          </a:p>
        </p:txBody>
      </p:sp>
      <p:pic>
        <p:nvPicPr>
          <p:cNvPr id="5" name="Picture 4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3810000"/>
            <a:ext cx="2286000" cy="2308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-Users-sschlegel-Pictures-Question-Mark-Ma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3700" y="2133600"/>
            <a:ext cx="2857500" cy="2857500"/>
          </a:xfrm>
        </p:spPr>
      </p:pic>
      <p:sp>
        <p:nvSpPr>
          <p:cNvPr id="32770" name="AutoShape 2" descr="data:image/jpeg;base64,/9j/4AAQSkZJRgABAQAAAQABAAD/2wCEAAkGBg8QEBUPDxAQDxAPDw8PDxAPEBAQEA4QFBAVFBQQFBUXHCYeGBkjGRQUHy8gIygpLCwsFR4xNTAqNSgrLCkBCQoKDgwOGQ8PGjQkHyQ0LSwsNS8pLC8yKiovLDUsKiwsKiwpNSksNSwsKiksLiwsLCwpLSwsKSksLCwqKSwsLP/AABEIAOEA4QMBIgACEQEDEQH/xAAcAAEAAQUBAQAAAAAAAAAAAAAAAgEDBAUGBwj/xABCEAACAQIDBAcFBgMFCQAAAAAAAQIDEQQFEgYhMUEHE1FhcYGRFCIyUqEjQmKxwdGSovAVU3Jz8RYkNENEgoOT4f/EABoBAQACAwEAAAAAAAAAAAAAAAAEBQIDBgH/xAAtEQEAAgIBBAAFAgYDAAAAAAAAAQIDBBESITFBBSJxsfBR0TJhgZGhwRMUFf/aAAwDAQACEQMRAD8A9xAAAAAAAAAAAAjKaSu9yXFvdYCQOezHb3L6DadZVJLjGinU+q3fU0tXpawy+HD15d7dOP6slU08945ik/n1aLbOKvabO7Bw1HpZwr+OhXj4dXL9UbXBdIOXVd3XdW3yrRlD68PqLaeevmk/n0K7OK3i0OkBbo4iE1qhKM4vhKMlJPzRcIreAAAAAAAAAAAAAAAAAAAAAAAAAAAAabajaSngqLqStKbuqVO++cv2XNmdKWvaK1jvLG1opHVPg2k2poYGGqo9U5L7OlH459/cu88mz7a3FYxvrJ6afKjC6ppd/wAz739DXZjmNXEVZVq0nOc3dt8EuUUuSXYYx1Opo0wRzPe36/soNjatlniO0fnkYALBECpQAZWX5pXw8tdCrOlL8ErJ+K4PzO/2c6UFJqnjUot7lXgvd/748vFeiPNgRs+rjzx88f19t2LPfFPyy+iaVWMkpRalGSTjKLTTT4NNEzxrY3bSeCkqdRueGk/ejxdK/wB+H6rn4nsNDERnFThJSjNKUZLepJ8Gjl9rUtr24nx6le6+xXNXmPK4ACIkgAAAAAAAAAAAAAAAAAAAADCzbNaeGoyrVH7sVuS4zk+EV3s8T2hzupi6zq1H3RivhgvlXd/qdH0ibQOtXdGL+zw9490qv3peXDyfacSzqPh+rGLHF7fxT/iFDubE5L9EeI+4LAFmghYr4yEPikr9i3syqWUY3E+7g8PVqvhKpGNqcO7XK0b+ZSt0U5ylqeF1c2lWouXpqK7Z364p6a+U3DqTeOqfDW/21S/F6GTh8ZCe6Mk32cH6GlzPJMVhXpxNCrQb4dZBxUvCXB+TMenFkenxDJ7iJbralPTqCph4HEyatPf2S5+D7fEzC1xZq5a8wgZMc0niVDvejTahwn7FVfuVG3Qb+5U4uHg+K7/E4MrTm4tSi2pRalFrimndNeZjsYa5sc0t+S9w5JxXi0PosGs2bzdYrC06/OcbTS5VI7pL1TNmcZas1tNZ8w6atotETAADF6AAAAAAAAAAAAAAAAGBneYez4erW/u6cpLvla0V62M80u1+R1MbhJ4elVVCU3F63BzVou+nc1a9lvM8fT1R1ePbG/PTPT5eDZjnUVPS7zd25yT+9ff4sjRx9OXCVn2S3MzM66MM0wt31HtEFf38M+t3drh8f0OUnBpuLTTXFNWa8Uy+rv3meY44VE6lYjiXTXMvKsvniK1OhD4qs1G/yri5eSTfkclSxc4fDJpdj3r0Z7F0S7N4hf7/AImCpqVNxw8WmpyUrXqtP4U0rLtTfntv8RrFJnjifX1a6aczeI9e3o2X4KFClCjTWmFOKjFdy5+L4+ZkAHNTPPeV7EcLGLwdOtB06sI1ISVpQnFSjJd6Z5Bt50Zxwl8VhE/Z2/tKTd3Qbe5p8XDlv3rw4ezFvEUYzi4TSlGcXGUXwlFqzT8jPHeaTywvSLQ+bVaKLlCrqXgxtJl0sNiquGd7Uqkoxb5w4wf8LR0ex/R7icVFVaj9noSs4ykrzqLthDs739S+wZa4vntPEKjLjtk+WI7tDcXPW8N0aZfBe+qtV83Ko4/SNkW8Z0Y4Ga+zlWoy5NT1rzUv3Nv/AKmDnjv/AGYf9DLx6YnRJj26dag38E41Y+E1pl9Yr1PQTg9itlsRgMbNTtUpVKElGrC+luM4tRkvuys3u+p3hS701tmm1J5ieJWmrFoxRW3mAAEJJAAAAAAAAAAAAAAAAAAAsavN9mcFi1bE4elV/FKNprwmrSXkzaAeBwuB6H8uo4lYhKpOEPejh6slOkp33Se68kux3O6sAezaZ8vIiI8AAPHoAQq1Ixi5SajGKcpN7kkldt+QHmuZbOQxWeVZ1Fqo0IYedRPhUqOlHRTfduu+5d53PXnL5DmCqqtiV/1OJqzV+OiNqdNfwx+ptPajfntPV0z67fu1Yojjqj33bPrx15rPaintJobW2jibGwo1FJXX9M5tYk2mTV9Wpdln+aA2YAAAAAAAAAAAAAAAAAAAAAAAAAAAGszzaGhg4a607Xvogt85vuX68DKtZtPTWOZeWtFY5ln1q8YRc5yUYxV5Sk0lFLm2zyjbjb72m+HwzaoXtOfB17crcod3Pn2Go2p20r46Wlvq6Cd40Yvc+xzf3n9Dnrl/qaEY/nyd5+yo2Nub/LTx93b7IY6+HcL74VJX8JWa/U3ntR57kmZdTU3/AATWmfd2S8v3OqeJK34hinHmmfU9/wB03TyRfHEe4bn2oLFGuy/GUdTVbVvtp0y0+LNvUyeM46sNUv8AgqO3pJfqiAloLEm/2Z365cvdivq3+aNOtnKum/WRUrcHF29Tp8lwsaVFQTUmt82uc3x/ruAzgAAAAAAAAAAAAAAAAAAAAAAAADWbQ53DCYeVaW9r3YRv8dR/DH9X3JmVazaYrXzLy1orHMsHaza2ngoaY2qV5p6Kd90V88+yP5/VeNZtmtTEVHUqzdSTe+T59yXKK5JFzNsyqVZyqVJOVSq25P8ARdi5JdhrLnUa2rXXr/P3KgzZ7Zp/l6VBRMrcl8tAbLLcwqJxpKMqmpqMIxTc7vgorn4FrJ8lr4uqqWHg5y4yfCNOPzTlyX9I9h2T2IoYGOt2q4hq0qrXw34xpr7q7+L59hXbufFWnReOZ/T88JmriyWt1VniHA4zK69OTjUhKMla6duav4GRlmYVaae++mz77HaY6VOpUlN2d9yv2Lca3EbO0am+L0S7uD8jm12nlm0KnZN8Tpsrgm5Tu96ircubv4/scrluzjozvKKcfmTbV/B8DoqtZ0lGceCaUlycWBuQW6FZTipR3plwAAAAAAAAAAAAAAAAAAAAAAHlfSfnGvExw6fu0IpyXbUmr/SOn1Z6m2eAZxj+uxFWtx6yrOS/w6vd+li1+F4+rJN59f7/ACVfv34pFf1a2vK8vDcQDZS5fTKpgNvszs3Vx1dUqfuxVpVajV1Shfj3t8Eufqai57b0cZQsPgKcrWniF183zal8C8o29WQ9zYnDj5jzPhJ1sP8Ay34nw3GR5FQwdJUaENKW+UnvnUl80nzf9Izqyel246XbxsTBzMzMzzK8iIiOIebyzKz3suU81XaSzrJoKvUVnvndWb4S9631NbPZ+XJuPi9/oePW4hnslwkTefXTU3dNWNFDJ5Xs5S9Tb4HL6UItOOrUrSc222uzuA3OR5nbc37r493edKmcpRxlGCsoRVu5HQ5VVcqUZduq3hqdgMsAAAAAAAAAAAAAAAAAAAABgZ9ierwtapw0UKsl46Hb6nz85WV27JI9+2hy2eJwtXDwmqcqsHBSknKKu+aTR45m/Q7m17xnh665RhUlT/lmkvqyz0tmmGk8+ZQdnBbLaOPEOdUr8N4IYzYLNqHxYLEWXOkutX8jZqnPEwkoSVWM27KE4SUm+xRauyfXerPmESdS0e26pU3KSguMmorxk7fqfSGGoqEIwW5QjGK7lFWX5HjOxHR5mNWrTxGJhHDUYVIVNNVPrqijJSsoL4b24yt4M9qRX72xXL0xX0mamG2PnqVALeJk1CTXFRk142K1Nctm2JXXSn2vSn4K1/oYcqyJziprfzNdVyqV91SaXZcDJlViiksVfdDe+fYvFmIsrX35yl4uy+hOdZQ92NkB0GVbM0qsI1ak6km73gpKMLqTVtyvbd2nS06ailGKSSSSS4JLka7Z3/h4Pt1v+ZmzAAAAAAAAAAAAAAAAAAAAAAFy3XxEIRc5yjCK3uUmoxXi2c9ththHBRUIJTrzV4xb92Efnl+i52PI8/2ixGKl9tVlPnbhCPdGK3IsNfQvljrntH3+iHm26456Y7y9QxvSnl1OWmMqta33qUPd8nJq/kZeU7e5dipqEamipf3I146G3+F8L+dzwy5Qnz8OxccRyixuZOX01cHA9F21c8RCWErycqlGKlTnJ3lOlws3zcXbf2NHfFLlxTivNJWWO8ZKxaAo0VBqbHH1KWiUoLhGUorwT3FicjKx7+1n/mS/MwqjAxcXX0pt8ErmopVJTlflyRkZtU4Q+Z3fgiuCpcF22QHo+VUdFCnHspx9bXZlkYRskuxJEgAAAAAAAAAAAAjcXAkCNxcCQI3KXAmUZTUUuB4NtVmkq2Mrzb/504LujB6Ir0iaOTuzebc5Y8Ljq0WrRqTdem+UoVHq3eD1LyNBTqKW5cVy7V3HT4s1ZrWI8cKG+OYtMykUBRkhqdX0YzazOlbg4V1L/D1Tf5qJ7geadE+zU4asdVjp1w6vDpqzcG05VPB2SXn3HpGo57evF8vb12XOpSa4+6YIaik6qSbbskrsgpTlce/tZ/5k/wAzArMysXO85S+aUperua+vUA0+JlqqvusjZZZTvUgu2cF/MjWwXvPvbZu8jhevTS/vIvyW9/kB6ACCkVuBIEbi4EgRuLgSBS4uBUFABb1FNRbuUbAuaxrLLkRcgMjrCnWGM5kZVQMp1B1pguuW5YoDE2s2XoZjS6ureE4XdKtFJzpt8d33ovnH8jyPMuinNKUvsoU8RG/uzpVYwfi4zaaZ7BUzG3b6GNPObcpehsrltWOIYWx1t3ea5P0WZnUd8RUo4aHPW1WqPwjDd6tHd5N0b4DDtTqasVUjvvWsqafb1a3PzuZf9uLsl6ElnF+UvQzts5Zjjq7MYw0ieeHQ9cOvNHHMr8mXY4t9hobW3641+c4u0NK4ye/wX/2xCOIZr8yk5O/JKyA1GMxDGVYKVSNWrL4KVOdvxVNLsvLj6GPVjKUtMVdtpLxbOlr040MK6S+SUV+KclvYHGU1vOl2Xh9un8sJv6W/U5+nQergdFkdRUpOU93uNLnd3W7cB1usazXUcyjLk142MuNQC/qK6iypldQF3UVuWtRXUBd1C5bUiuoCdwQ1FQIWKNE2imkCDRFxLukppAsuBFwL7iNIGO6ZB0V2GU4kXADFdBdhB4ddi9DM0FHTAwnh12L0IuiuwznSI9SBhdWiLsZzw5D2VAa6vP3Wk1F8m+Bhf2vCPuzspeKafgzc1MvjLirmBX2Uw0/iprxTaf0AsxzqCVoqK8LI12cZjrheKcpRfwx3tp8d3oZ/+w+G5OsvCrIvYbZGhTd49Y3+KbkBydPMpLjRq/wSMhZ3206v/rn+x2Mcmii7HLkBx9LPeShVf/jn+x1GX4p9XG/G2/u33sZawRJYQCirElVJLDlVQAKoSUh1RVUwKqRXUUUCqgAuCugAXrCxKwsBGxSxMWAhYaSdilgI6SmknYWAhpGknYWAhpKaS5YWAtaCuguWFgLegpoLthYC1oK9WXLCwFvSNJcsLAQ0hxLlhYCGkaSdgBDSNJOwAhpK6SQsBHSCVgBUFAAAAAAAAAAAAAAAAAAAAAAAAAAAAAqAAAAAAAAAB//Z"/>
          <p:cNvSpPr>
            <a:spLocks noChangeAspect="1" noChangeArrowheads="1"/>
          </p:cNvSpPr>
          <p:nvPr/>
        </p:nvSpPr>
        <p:spPr bwMode="auto">
          <a:xfrm>
            <a:off x="155575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sample 3">
      <a:dk1>
        <a:srgbClr val="000000"/>
      </a:dk1>
      <a:lt1>
        <a:srgbClr val="FFFFFF"/>
      </a:lt1>
      <a:dk2>
        <a:srgbClr val="173D89"/>
      </a:dk2>
      <a:lt2>
        <a:srgbClr val="969696"/>
      </a:lt2>
      <a:accent1>
        <a:srgbClr val="9181E1"/>
      </a:accent1>
      <a:accent2>
        <a:srgbClr val="4CD2AF"/>
      </a:accent2>
      <a:accent3>
        <a:srgbClr val="FFFFFF"/>
      </a:accent3>
      <a:accent4>
        <a:srgbClr val="000000"/>
      </a:accent4>
      <a:accent5>
        <a:srgbClr val="C7C1EE"/>
      </a:accent5>
      <a:accent6>
        <a:srgbClr val="44BE9E"/>
      </a:accent6>
      <a:hlink>
        <a:srgbClr val="5FB6F1"/>
      </a:hlink>
      <a:folHlink>
        <a:srgbClr val="94B1EC"/>
      </a:folHlink>
    </a:clrScheme>
    <a:fontScheme name="sampl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0000"/>
        </a:dk1>
        <a:lt1>
          <a:srgbClr val="FFFFFF"/>
        </a:lt1>
        <a:dk2>
          <a:srgbClr val="7E6256"/>
        </a:dk2>
        <a:lt2>
          <a:srgbClr val="969696"/>
        </a:lt2>
        <a:accent1>
          <a:srgbClr val="E4CF84"/>
        </a:accent1>
        <a:accent2>
          <a:srgbClr val="92A5E0"/>
        </a:accent2>
        <a:accent3>
          <a:srgbClr val="FFFFFF"/>
        </a:accent3>
        <a:accent4>
          <a:srgbClr val="000000"/>
        </a:accent4>
        <a:accent5>
          <a:srgbClr val="EFE4C2"/>
        </a:accent5>
        <a:accent6>
          <a:srgbClr val="8495CB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8DB1F3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7FA0D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173D89"/>
        </a:dk2>
        <a:lt2>
          <a:srgbClr val="969696"/>
        </a:lt2>
        <a:accent1>
          <a:srgbClr val="9181E1"/>
        </a:accent1>
        <a:accent2>
          <a:srgbClr val="4CD2AF"/>
        </a:accent2>
        <a:accent3>
          <a:srgbClr val="FFFFFF"/>
        </a:accent3>
        <a:accent4>
          <a:srgbClr val="000000"/>
        </a:accent4>
        <a:accent5>
          <a:srgbClr val="C7C1EE"/>
        </a:accent5>
        <a:accent6>
          <a:srgbClr val="44BE9E"/>
        </a:accent6>
        <a:hlink>
          <a:srgbClr val="5FB6F1"/>
        </a:hlink>
        <a:folHlink>
          <a:srgbClr val="94B1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cdb2004156gl</Template>
  <TotalTime>81</TotalTime>
  <Words>456</Words>
  <Application>Microsoft Office PowerPoint</Application>
  <PresentationFormat>On-screen Show (4:3)</PresentationFormat>
  <Paragraphs>89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sample</vt:lpstr>
      <vt:lpstr>GIỚI THIỆU MÔN HỌC</vt:lpstr>
      <vt:lpstr>MỤC TIÊU MÔN HỌC</vt:lpstr>
      <vt:lpstr>NỘI DUNG MÔN HỌC</vt:lpstr>
      <vt:lpstr>TIẾN TRÌNH HỌC TẬP</vt:lpstr>
      <vt:lpstr>TIẾN TRÌNH HỌC TẬP...</vt:lpstr>
      <vt:lpstr>NHIỆM VỤ CỦA SINH VIÊN</vt:lpstr>
      <vt:lpstr>TÀI LIỆU THAM KHẢO</vt:lpstr>
      <vt:lpstr>ĐÁNH GIÁ MÔN HỌC</vt:lpstr>
      <vt:lpstr>Slide 9</vt:lpstr>
    </vt:vector>
  </TitlesOfParts>
  <Company>Prive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GIỚI THIỆU MÔN HỌC</dc:title>
  <dc:creator>NhamCT</dc:creator>
  <cp:lastModifiedBy>HueTT</cp:lastModifiedBy>
  <cp:revision>44</cp:revision>
  <dcterms:created xsi:type="dcterms:W3CDTF">2013-01-19T07:37:51Z</dcterms:created>
  <dcterms:modified xsi:type="dcterms:W3CDTF">2013-08-13T15:13:35Z</dcterms:modified>
</cp:coreProperties>
</file>