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1" r:id="rId13"/>
    <p:sldId id="269" r:id="rId14"/>
    <p:sldId id="270" r:id="rId15"/>
    <p:sldId id="271" r:id="rId16"/>
    <p:sldId id="272" r:id="rId17"/>
    <p:sldId id="276" r:id="rId18"/>
    <p:sldId id="273" r:id="rId19"/>
    <p:sldId id="274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75" r:id="rId28"/>
    <p:sldId id="284" r:id="rId29"/>
    <p:sldId id="287" r:id="rId30"/>
    <p:sldId id="292" r:id="rId31"/>
    <p:sldId id="285" r:id="rId32"/>
    <p:sldId id="288" r:id="rId33"/>
    <p:sldId id="289" r:id="rId34"/>
    <p:sldId id="286" r:id="rId35"/>
    <p:sldId id="290" r:id="rId36"/>
    <p:sldId id="291" r:id="rId37"/>
    <p:sldId id="259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C99D56-19FA-43A5-97A5-7F59EAEEB751}" type="doc">
      <dgm:prSet loTypeId="urn:microsoft.com/office/officeart/2005/8/layout/hierarchy6" loCatId="hierarchy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332636D-E9CE-4DF9-80B7-F93917A3447A}">
      <dgm:prSet phldrT="[Text]"/>
      <dgm:spPr/>
      <dgm:t>
        <a:bodyPr/>
        <a:lstStyle/>
        <a:p>
          <a:r>
            <a:rPr lang="en-US" smtClean="0"/>
            <a:t>Phương pháp phát triển hệ thống thông tin</a:t>
          </a:r>
          <a:endParaRPr lang="en-US"/>
        </a:p>
      </dgm:t>
    </dgm:pt>
    <dgm:pt modelId="{976C2CD9-C0A6-442F-987F-363A37575ADF}" type="parTrans" cxnId="{CA19FEA1-051F-4FBB-8F4E-0930290BE822}">
      <dgm:prSet/>
      <dgm:spPr/>
      <dgm:t>
        <a:bodyPr/>
        <a:lstStyle/>
        <a:p>
          <a:endParaRPr lang="en-US"/>
        </a:p>
      </dgm:t>
    </dgm:pt>
    <dgm:pt modelId="{0F9DEE32-20D5-4C42-AF84-3DDBD593AF36}" type="sibTrans" cxnId="{CA19FEA1-051F-4FBB-8F4E-0930290BE822}">
      <dgm:prSet/>
      <dgm:spPr/>
      <dgm:t>
        <a:bodyPr/>
        <a:lstStyle/>
        <a:p>
          <a:endParaRPr lang="en-US"/>
        </a:p>
      </dgm:t>
    </dgm:pt>
    <dgm:pt modelId="{00B0699D-9013-49E2-80C6-ADCD71BBF8D8}">
      <dgm:prSet phldrT="[Text]"/>
      <dgm:spPr/>
      <dgm:t>
        <a:bodyPr/>
        <a:lstStyle/>
        <a:p>
          <a:r>
            <a:rPr lang="en-US" smtClean="0"/>
            <a:t>Xây dựng mới</a:t>
          </a:r>
          <a:endParaRPr lang="en-US"/>
        </a:p>
      </dgm:t>
    </dgm:pt>
    <dgm:pt modelId="{60EC46DD-A7AF-4ADD-ACCA-6B631B7C796B}" type="parTrans" cxnId="{839CC5E6-B0B7-471D-B808-7DB72BEA5220}">
      <dgm:prSet/>
      <dgm:spPr/>
      <dgm:t>
        <a:bodyPr/>
        <a:lstStyle/>
        <a:p>
          <a:endParaRPr lang="en-US"/>
        </a:p>
      </dgm:t>
    </dgm:pt>
    <dgm:pt modelId="{F6B2310D-79F5-4FFC-9F62-2B8506F34B33}" type="sibTrans" cxnId="{839CC5E6-B0B7-471D-B808-7DB72BEA5220}">
      <dgm:prSet/>
      <dgm:spPr/>
      <dgm:t>
        <a:bodyPr/>
        <a:lstStyle/>
        <a:p>
          <a:endParaRPr lang="en-US"/>
        </a:p>
      </dgm:t>
    </dgm:pt>
    <dgm:pt modelId="{244C40F1-5395-4C95-B2D4-795F2628F837}">
      <dgm:prSet phldrT="[Text]"/>
      <dgm:spPr/>
      <dgm:t>
        <a:bodyPr/>
        <a:lstStyle/>
        <a:p>
          <a:r>
            <a:rPr lang="en-US" smtClean="0"/>
            <a:t>Xây dựng nội bộ</a:t>
          </a:r>
          <a:endParaRPr lang="en-US"/>
        </a:p>
      </dgm:t>
    </dgm:pt>
    <dgm:pt modelId="{8CA77248-1B24-4A53-99E8-4CD622312D86}" type="parTrans" cxnId="{4A47E357-8B83-4CFF-A692-1A171D8A20C2}">
      <dgm:prSet/>
      <dgm:spPr/>
      <dgm:t>
        <a:bodyPr/>
        <a:lstStyle/>
        <a:p>
          <a:endParaRPr lang="en-US"/>
        </a:p>
      </dgm:t>
    </dgm:pt>
    <dgm:pt modelId="{116AAB33-7DFB-43E4-A9E9-12F4B0611A33}" type="sibTrans" cxnId="{4A47E357-8B83-4CFF-A692-1A171D8A20C2}">
      <dgm:prSet/>
      <dgm:spPr/>
      <dgm:t>
        <a:bodyPr/>
        <a:lstStyle/>
        <a:p>
          <a:endParaRPr lang="en-US"/>
        </a:p>
      </dgm:t>
    </dgm:pt>
    <dgm:pt modelId="{E7F1C184-3384-4DDF-8752-DF90FCD041CB}">
      <dgm:prSet phldrT="[Text]"/>
      <dgm:spPr/>
      <dgm:t>
        <a:bodyPr/>
        <a:lstStyle/>
        <a:p>
          <a:r>
            <a:rPr lang="en-US" smtClean="0"/>
            <a:t>Gia công bên ngoài</a:t>
          </a:r>
          <a:endParaRPr lang="en-US"/>
        </a:p>
      </dgm:t>
    </dgm:pt>
    <dgm:pt modelId="{D042D08B-261F-4103-B026-F1599BE324F4}" type="parTrans" cxnId="{E3B2349D-282B-4DEE-B699-21F3828CC2FA}">
      <dgm:prSet/>
      <dgm:spPr/>
      <dgm:t>
        <a:bodyPr/>
        <a:lstStyle/>
        <a:p>
          <a:endParaRPr lang="en-US"/>
        </a:p>
      </dgm:t>
    </dgm:pt>
    <dgm:pt modelId="{EC744A49-0E52-45F6-9A84-39F47F406E8F}" type="sibTrans" cxnId="{E3B2349D-282B-4DEE-B699-21F3828CC2FA}">
      <dgm:prSet/>
      <dgm:spPr/>
      <dgm:t>
        <a:bodyPr/>
        <a:lstStyle/>
        <a:p>
          <a:endParaRPr lang="en-US"/>
        </a:p>
      </dgm:t>
    </dgm:pt>
    <dgm:pt modelId="{45780EE9-06FD-4A79-B12A-01A1026BB82D}">
      <dgm:prSet phldrT="[Text]"/>
      <dgm:spPr/>
      <dgm:t>
        <a:bodyPr/>
        <a:lstStyle/>
        <a:p>
          <a:r>
            <a:rPr lang="en-US" smtClean="0"/>
            <a:t>Người dùng tự xây dựng</a:t>
          </a:r>
          <a:endParaRPr lang="en-US"/>
        </a:p>
      </dgm:t>
    </dgm:pt>
    <dgm:pt modelId="{941C4A23-F9E0-4047-81CC-B832484DCBC5}" type="parTrans" cxnId="{BCE500AF-34A3-42D9-8EED-52C63759B157}">
      <dgm:prSet/>
      <dgm:spPr/>
      <dgm:t>
        <a:bodyPr/>
        <a:lstStyle/>
        <a:p>
          <a:endParaRPr lang="en-US"/>
        </a:p>
      </dgm:t>
    </dgm:pt>
    <dgm:pt modelId="{D1FF893E-59B8-407D-A774-3F6C56D5E34E}" type="sibTrans" cxnId="{BCE500AF-34A3-42D9-8EED-52C63759B157}">
      <dgm:prSet/>
      <dgm:spPr/>
      <dgm:t>
        <a:bodyPr/>
        <a:lstStyle/>
        <a:p>
          <a:endParaRPr lang="en-US"/>
        </a:p>
      </dgm:t>
    </dgm:pt>
    <dgm:pt modelId="{D1B90B0A-E5A1-433E-95E9-77E9D08A2A76}">
      <dgm:prSet phldrT="[Text]"/>
      <dgm:spPr/>
      <dgm:t>
        <a:bodyPr/>
        <a:lstStyle/>
        <a:p>
          <a:r>
            <a:rPr lang="en-US" smtClean="0"/>
            <a:t>Mua phần mềm có sẵn</a:t>
          </a:r>
          <a:endParaRPr lang="en-US"/>
        </a:p>
      </dgm:t>
    </dgm:pt>
    <dgm:pt modelId="{AC492D13-B3C6-4ACA-9ED5-8599C6587CB2}" type="parTrans" cxnId="{809777B3-0D37-4148-94C4-C7114B4AA494}">
      <dgm:prSet/>
      <dgm:spPr/>
      <dgm:t>
        <a:bodyPr/>
        <a:lstStyle/>
        <a:p>
          <a:endParaRPr lang="en-US"/>
        </a:p>
      </dgm:t>
    </dgm:pt>
    <dgm:pt modelId="{EC2CBBC7-96F3-49E4-B251-34D26E182C10}" type="sibTrans" cxnId="{809777B3-0D37-4148-94C4-C7114B4AA494}">
      <dgm:prSet/>
      <dgm:spPr/>
      <dgm:t>
        <a:bodyPr/>
        <a:lstStyle/>
        <a:p>
          <a:endParaRPr lang="en-US"/>
        </a:p>
      </dgm:t>
    </dgm:pt>
    <dgm:pt modelId="{C69C2F4A-9B87-45A4-8837-765EA36B4041}">
      <dgm:prSet phldrT="[Text]"/>
      <dgm:spPr/>
      <dgm:t>
        <a:bodyPr/>
        <a:lstStyle/>
        <a:p>
          <a:r>
            <a:rPr lang="en-US" smtClean="0"/>
            <a:t>Chỉnh sửa tùy biến</a:t>
          </a:r>
          <a:endParaRPr lang="en-US"/>
        </a:p>
      </dgm:t>
    </dgm:pt>
    <dgm:pt modelId="{E71C7976-0806-4D9C-A664-6EC674559A5B}" type="parTrans" cxnId="{02D430BE-8299-4B5E-81DF-1B6581645574}">
      <dgm:prSet/>
      <dgm:spPr/>
      <dgm:t>
        <a:bodyPr/>
        <a:lstStyle/>
        <a:p>
          <a:endParaRPr lang="en-US"/>
        </a:p>
      </dgm:t>
    </dgm:pt>
    <dgm:pt modelId="{05133670-7A20-4B3D-9414-A3EF7249858B}" type="sibTrans" cxnId="{02D430BE-8299-4B5E-81DF-1B6581645574}">
      <dgm:prSet/>
      <dgm:spPr/>
      <dgm:t>
        <a:bodyPr/>
        <a:lstStyle/>
        <a:p>
          <a:endParaRPr lang="en-US"/>
        </a:p>
      </dgm:t>
    </dgm:pt>
    <dgm:pt modelId="{5A3D6575-170C-4957-A97B-90CB3E5C048F}">
      <dgm:prSet phldrT="[Text]"/>
      <dgm:spPr/>
      <dgm:t>
        <a:bodyPr/>
        <a:lstStyle/>
        <a:p>
          <a:r>
            <a:rPr lang="en-US" smtClean="0"/>
            <a:t>Theo tiêu chuẩn</a:t>
          </a:r>
          <a:endParaRPr lang="en-US"/>
        </a:p>
      </dgm:t>
    </dgm:pt>
    <dgm:pt modelId="{00C9BCA1-8C35-478E-8381-4F468F47CED2}" type="parTrans" cxnId="{7B81C0F6-8997-46A9-BDD3-FB6C3ED656B8}">
      <dgm:prSet/>
      <dgm:spPr/>
      <dgm:t>
        <a:bodyPr/>
        <a:lstStyle/>
        <a:p>
          <a:endParaRPr lang="en-US"/>
        </a:p>
      </dgm:t>
    </dgm:pt>
    <dgm:pt modelId="{A620636E-31DA-4B93-98A0-30C8BEA6F90D}" type="sibTrans" cxnId="{7B81C0F6-8997-46A9-BDD3-FB6C3ED656B8}">
      <dgm:prSet/>
      <dgm:spPr/>
      <dgm:t>
        <a:bodyPr/>
        <a:lstStyle/>
        <a:p>
          <a:endParaRPr lang="en-US"/>
        </a:p>
      </dgm:t>
    </dgm:pt>
    <dgm:pt modelId="{E28214F4-3B56-4B80-B8D8-94BB94E0BE91}" type="pres">
      <dgm:prSet presAssocID="{ADC99D56-19FA-43A5-97A5-7F59EAEEB751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EFEC328-B418-4988-BC07-32D710FA3218}" type="pres">
      <dgm:prSet presAssocID="{ADC99D56-19FA-43A5-97A5-7F59EAEEB751}" presName="hierFlow" presStyleCnt="0"/>
      <dgm:spPr/>
      <dgm:t>
        <a:bodyPr/>
        <a:lstStyle/>
        <a:p>
          <a:endParaRPr lang="en-US"/>
        </a:p>
      </dgm:t>
    </dgm:pt>
    <dgm:pt modelId="{C49BC5AF-E4A4-46A5-80AA-069BDF0F63F6}" type="pres">
      <dgm:prSet presAssocID="{ADC99D56-19FA-43A5-97A5-7F59EAEEB751}" presName="hierChild1" presStyleCnt="0">
        <dgm:presLayoutVars>
          <dgm:chPref val="1"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436E2E27-9E05-4743-8E1A-96227CFADEF9}" type="pres">
      <dgm:prSet presAssocID="{F332636D-E9CE-4DF9-80B7-F93917A3447A}" presName="Name14" presStyleCnt="0"/>
      <dgm:spPr/>
      <dgm:t>
        <a:bodyPr/>
        <a:lstStyle/>
        <a:p>
          <a:endParaRPr lang="en-US"/>
        </a:p>
      </dgm:t>
    </dgm:pt>
    <dgm:pt modelId="{84EDB421-BF35-485A-8A05-ADCFF89EFD33}" type="pres">
      <dgm:prSet presAssocID="{F332636D-E9CE-4DF9-80B7-F93917A3447A}" presName="level1Shape" presStyleLbl="node0" presStyleIdx="0" presStyleCnt="1" custScaleX="181681" custLinFactNeighborX="950" custLinFactNeighborY="-2638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F7923A-133A-4818-B8E8-662259B602BC}" type="pres">
      <dgm:prSet presAssocID="{F332636D-E9CE-4DF9-80B7-F93917A3447A}" presName="hierChild2" presStyleCnt="0"/>
      <dgm:spPr/>
      <dgm:t>
        <a:bodyPr/>
        <a:lstStyle/>
        <a:p>
          <a:endParaRPr lang="en-US"/>
        </a:p>
      </dgm:t>
    </dgm:pt>
    <dgm:pt modelId="{663754CD-94DA-4006-840C-F90ABA1FBF08}" type="pres">
      <dgm:prSet presAssocID="{60EC46DD-A7AF-4ADD-ACCA-6B631B7C796B}" presName="Name19" presStyleLbl="parChTrans1D2" presStyleIdx="0" presStyleCnt="3"/>
      <dgm:spPr/>
      <dgm:t>
        <a:bodyPr/>
        <a:lstStyle/>
        <a:p>
          <a:endParaRPr lang="en-US"/>
        </a:p>
      </dgm:t>
    </dgm:pt>
    <dgm:pt modelId="{5F3BC265-2FA0-4C20-9A90-A3CDFA894EDF}" type="pres">
      <dgm:prSet presAssocID="{00B0699D-9013-49E2-80C6-ADCD71BBF8D8}" presName="Name21" presStyleCnt="0"/>
      <dgm:spPr/>
      <dgm:t>
        <a:bodyPr/>
        <a:lstStyle/>
        <a:p>
          <a:endParaRPr lang="en-US"/>
        </a:p>
      </dgm:t>
    </dgm:pt>
    <dgm:pt modelId="{94AEB24B-E557-439D-9059-24A807D6C2C2}" type="pres">
      <dgm:prSet presAssocID="{00B0699D-9013-49E2-80C6-ADCD71BBF8D8}" presName="level2Shape" presStyleLbl="node2" presStyleIdx="0" presStyleCnt="3"/>
      <dgm:spPr/>
      <dgm:t>
        <a:bodyPr/>
        <a:lstStyle/>
        <a:p>
          <a:endParaRPr lang="en-US"/>
        </a:p>
      </dgm:t>
    </dgm:pt>
    <dgm:pt modelId="{865BAB1F-EB0C-4973-BDB8-57BAEEF54CCB}" type="pres">
      <dgm:prSet presAssocID="{00B0699D-9013-49E2-80C6-ADCD71BBF8D8}" presName="hierChild3" presStyleCnt="0"/>
      <dgm:spPr/>
      <dgm:t>
        <a:bodyPr/>
        <a:lstStyle/>
        <a:p>
          <a:endParaRPr lang="en-US"/>
        </a:p>
      </dgm:t>
    </dgm:pt>
    <dgm:pt modelId="{89997154-3A54-4133-9DD9-AA2DEF8589A5}" type="pres">
      <dgm:prSet presAssocID="{8CA77248-1B24-4A53-99E8-4CD622312D86}" presName="Name19" presStyleLbl="parChTrans1D3" presStyleIdx="0" presStyleCnt="4"/>
      <dgm:spPr/>
      <dgm:t>
        <a:bodyPr/>
        <a:lstStyle/>
        <a:p>
          <a:endParaRPr lang="en-US"/>
        </a:p>
      </dgm:t>
    </dgm:pt>
    <dgm:pt modelId="{06AF25CA-4F22-4BEF-A6F7-486B90EFDB44}" type="pres">
      <dgm:prSet presAssocID="{244C40F1-5395-4C95-B2D4-795F2628F837}" presName="Name21" presStyleCnt="0"/>
      <dgm:spPr/>
      <dgm:t>
        <a:bodyPr/>
        <a:lstStyle/>
        <a:p>
          <a:endParaRPr lang="en-US"/>
        </a:p>
      </dgm:t>
    </dgm:pt>
    <dgm:pt modelId="{ACA32ACD-924E-4BA7-9B3F-5D957F024CDC}" type="pres">
      <dgm:prSet presAssocID="{244C40F1-5395-4C95-B2D4-795F2628F837}" presName="level2Shape" presStyleLbl="node3" presStyleIdx="0" presStyleCnt="4"/>
      <dgm:spPr/>
      <dgm:t>
        <a:bodyPr/>
        <a:lstStyle/>
        <a:p>
          <a:endParaRPr lang="en-US"/>
        </a:p>
      </dgm:t>
    </dgm:pt>
    <dgm:pt modelId="{1CFE1590-B711-44C9-BBB9-174787B1C75D}" type="pres">
      <dgm:prSet presAssocID="{244C40F1-5395-4C95-B2D4-795F2628F837}" presName="hierChild3" presStyleCnt="0"/>
      <dgm:spPr/>
      <dgm:t>
        <a:bodyPr/>
        <a:lstStyle/>
        <a:p>
          <a:endParaRPr lang="en-US"/>
        </a:p>
      </dgm:t>
    </dgm:pt>
    <dgm:pt modelId="{04F8591C-731E-4198-86E7-83C51FBA8E2D}" type="pres">
      <dgm:prSet presAssocID="{D042D08B-261F-4103-B026-F1599BE324F4}" presName="Name19" presStyleLbl="parChTrans1D3" presStyleIdx="1" presStyleCnt="4"/>
      <dgm:spPr/>
      <dgm:t>
        <a:bodyPr/>
        <a:lstStyle/>
        <a:p>
          <a:endParaRPr lang="en-US"/>
        </a:p>
      </dgm:t>
    </dgm:pt>
    <dgm:pt modelId="{307E60DB-0B65-4FE2-A9C7-097BA6AFECCD}" type="pres">
      <dgm:prSet presAssocID="{E7F1C184-3384-4DDF-8752-DF90FCD041CB}" presName="Name21" presStyleCnt="0"/>
      <dgm:spPr/>
      <dgm:t>
        <a:bodyPr/>
        <a:lstStyle/>
        <a:p>
          <a:endParaRPr lang="en-US"/>
        </a:p>
      </dgm:t>
    </dgm:pt>
    <dgm:pt modelId="{3FF2B175-FB1F-4C41-BDCC-09461D5A0B5A}" type="pres">
      <dgm:prSet presAssocID="{E7F1C184-3384-4DDF-8752-DF90FCD041CB}" presName="level2Shape" presStyleLbl="node3" presStyleIdx="1" presStyleCnt="4"/>
      <dgm:spPr/>
      <dgm:t>
        <a:bodyPr/>
        <a:lstStyle/>
        <a:p>
          <a:endParaRPr lang="en-US"/>
        </a:p>
      </dgm:t>
    </dgm:pt>
    <dgm:pt modelId="{34FA73D8-FB9B-43AC-912F-3AFDA530311F}" type="pres">
      <dgm:prSet presAssocID="{E7F1C184-3384-4DDF-8752-DF90FCD041CB}" presName="hierChild3" presStyleCnt="0"/>
      <dgm:spPr/>
      <dgm:t>
        <a:bodyPr/>
        <a:lstStyle/>
        <a:p>
          <a:endParaRPr lang="en-US"/>
        </a:p>
      </dgm:t>
    </dgm:pt>
    <dgm:pt modelId="{BF85C37D-1FF9-4FE3-84DA-B249C7321408}" type="pres">
      <dgm:prSet presAssocID="{941C4A23-F9E0-4047-81CC-B832484DCBC5}" presName="Name19" presStyleLbl="parChTrans1D2" presStyleIdx="1" presStyleCnt="3"/>
      <dgm:spPr/>
      <dgm:t>
        <a:bodyPr/>
        <a:lstStyle/>
        <a:p>
          <a:endParaRPr lang="en-US"/>
        </a:p>
      </dgm:t>
    </dgm:pt>
    <dgm:pt modelId="{B8E3F967-63A9-4469-8B87-15FD198EEF9A}" type="pres">
      <dgm:prSet presAssocID="{45780EE9-06FD-4A79-B12A-01A1026BB82D}" presName="Name21" presStyleCnt="0"/>
      <dgm:spPr/>
      <dgm:t>
        <a:bodyPr/>
        <a:lstStyle/>
        <a:p>
          <a:endParaRPr lang="en-US"/>
        </a:p>
      </dgm:t>
    </dgm:pt>
    <dgm:pt modelId="{89CD2382-30A2-43C2-BB72-18C8DCF9E1A5}" type="pres">
      <dgm:prSet presAssocID="{45780EE9-06FD-4A79-B12A-01A1026BB82D}" presName="level2Shape" presStyleLbl="node2" presStyleIdx="1" presStyleCnt="3"/>
      <dgm:spPr/>
      <dgm:t>
        <a:bodyPr/>
        <a:lstStyle/>
        <a:p>
          <a:endParaRPr lang="en-US"/>
        </a:p>
      </dgm:t>
    </dgm:pt>
    <dgm:pt modelId="{8B40C0FD-8710-4BC2-B7A2-30F981D741D1}" type="pres">
      <dgm:prSet presAssocID="{45780EE9-06FD-4A79-B12A-01A1026BB82D}" presName="hierChild3" presStyleCnt="0"/>
      <dgm:spPr/>
      <dgm:t>
        <a:bodyPr/>
        <a:lstStyle/>
        <a:p>
          <a:endParaRPr lang="en-US"/>
        </a:p>
      </dgm:t>
    </dgm:pt>
    <dgm:pt modelId="{A627031C-5128-42C6-A430-A2919BE221D1}" type="pres">
      <dgm:prSet presAssocID="{AC492D13-B3C6-4ACA-9ED5-8599C6587CB2}" presName="Name19" presStyleLbl="parChTrans1D2" presStyleIdx="2" presStyleCnt="3"/>
      <dgm:spPr/>
      <dgm:t>
        <a:bodyPr/>
        <a:lstStyle/>
        <a:p>
          <a:endParaRPr lang="en-US"/>
        </a:p>
      </dgm:t>
    </dgm:pt>
    <dgm:pt modelId="{90A2537D-31E5-4880-9EE2-0B7A0E76EAC1}" type="pres">
      <dgm:prSet presAssocID="{D1B90B0A-E5A1-433E-95E9-77E9D08A2A76}" presName="Name21" presStyleCnt="0"/>
      <dgm:spPr/>
      <dgm:t>
        <a:bodyPr/>
        <a:lstStyle/>
        <a:p>
          <a:endParaRPr lang="en-US"/>
        </a:p>
      </dgm:t>
    </dgm:pt>
    <dgm:pt modelId="{47D96991-D511-413F-9A69-223ADF1F432D}" type="pres">
      <dgm:prSet presAssocID="{D1B90B0A-E5A1-433E-95E9-77E9D08A2A76}" presName="level2Shape" presStyleLbl="node2" presStyleIdx="2" presStyleCnt="3" custScaleX="131083"/>
      <dgm:spPr/>
      <dgm:t>
        <a:bodyPr/>
        <a:lstStyle/>
        <a:p>
          <a:endParaRPr lang="en-US"/>
        </a:p>
      </dgm:t>
    </dgm:pt>
    <dgm:pt modelId="{35F43EBB-B704-46BA-BB2F-2B0AD84650F5}" type="pres">
      <dgm:prSet presAssocID="{D1B90B0A-E5A1-433E-95E9-77E9D08A2A76}" presName="hierChild3" presStyleCnt="0"/>
      <dgm:spPr/>
      <dgm:t>
        <a:bodyPr/>
        <a:lstStyle/>
        <a:p>
          <a:endParaRPr lang="en-US"/>
        </a:p>
      </dgm:t>
    </dgm:pt>
    <dgm:pt modelId="{7BE6F6C3-79D6-4D4B-98DC-91AE9D9B98BC}" type="pres">
      <dgm:prSet presAssocID="{E71C7976-0806-4D9C-A664-6EC674559A5B}" presName="Name19" presStyleLbl="parChTrans1D3" presStyleIdx="2" presStyleCnt="4"/>
      <dgm:spPr/>
      <dgm:t>
        <a:bodyPr/>
        <a:lstStyle/>
        <a:p>
          <a:endParaRPr lang="en-US"/>
        </a:p>
      </dgm:t>
    </dgm:pt>
    <dgm:pt modelId="{51403CBC-E30C-49FD-ABB9-61F688E25C9E}" type="pres">
      <dgm:prSet presAssocID="{C69C2F4A-9B87-45A4-8837-765EA36B4041}" presName="Name21" presStyleCnt="0"/>
      <dgm:spPr/>
      <dgm:t>
        <a:bodyPr/>
        <a:lstStyle/>
        <a:p>
          <a:endParaRPr lang="en-US"/>
        </a:p>
      </dgm:t>
    </dgm:pt>
    <dgm:pt modelId="{C7EE4A6B-3AC6-4BA9-B4B6-4D420C485533}" type="pres">
      <dgm:prSet presAssocID="{C69C2F4A-9B87-45A4-8837-765EA36B4041}" presName="level2Shape" presStyleLbl="node3" presStyleIdx="2" presStyleCnt="4"/>
      <dgm:spPr/>
      <dgm:t>
        <a:bodyPr/>
        <a:lstStyle/>
        <a:p>
          <a:endParaRPr lang="en-US"/>
        </a:p>
      </dgm:t>
    </dgm:pt>
    <dgm:pt modelId="{121B3EAF-5AA2-42F3-AD7E-DDEE23227FFF}" type="pres">
      <dgm:prSet presAssocID="{C69C2F4A-9B87-45A4-8837-765EA36B4041}" presName="hierChild3" presStyleCnt="0"/>
      <dgm:spPr/>
      <dgm:t>
        <a:bodyPr/>
        <a:lstStyle/>
        <a:p>
          <a:endParaRPr lang="en-US"/>
        </a:p>
      </dgm:t>
    </dgm:pt>
    <dgm:pt modelId="{8A50A83D-9AE0-4C3B-A0ED-39F96F81726C}" type="pres">
      <dgm:prSet presAssocID="{00C9BCA1-8C35-478E-8381-4F468F47CED2}" presName="Name19" presStyleLbl="parChTrans1D3" presStyleIdx="3" presStyleCnt="4"/>
      <dgm:spPr/>
      <dgm:t>
        <a:bodyPr/>
        <a:lstStyle/>
        <a:p>
          <a:endParaRPr lang="en-US"/>
        </a:p>
      </dgm:t>
    </dgm:pt>
    <dgm:pt modelId="{5216E2CD-AAF0-4020-816C-A5276E3E614B}" type="pres">
      <dgm:prSet presAssocID="{5A3D6575-170C-4957-A97B-90CB3E5C048F}" presName="Name21" presStyleCnt="0"/>
      <dgm:spPr/>
      <dgm:t>
        <a:bodyPr/>
        <a:lstStyle/>
        <a:p>
          <a:endParaRPr lang="en-US"/>
        </a:p>
      </dgm:t>
    </dgm:pt>
    <dgm:pt modelId="{4DEEE04E-EA0D-4B44-B425-927B7D4BE6BF}" type="pres">
      <dgm:prSet presAssocID="{5A3D6575-170C-4957-A97B-90CB3E5C048F}" presName="level2Shape" presStyleLbl="node3" presStyleIdx="3" presStyleCnt="4"/>
      <dgm:spPr/>
      <dgm:t>
        <a:bodyPr/>
        <a:lstStyle/>
        <a:p>
          <a:endParaRPr lang="en-US"/>
        </a:p>
      </dgm:t>
    </dgm:pt>
    <dgm:pt modelId="{22409C10-4148-4923-BAF6-44E4B8C2540C}" type="pres">
      <dgm:prSet presAssocID="{5A3D6575-170C-4957-A97B-90CB3E5C048F}" presName="hierChild3" presStyleCnt="0"/>
      <dgm:spPr/>
      <dgm:t>
        <a:bodyPr/>
        <a:lstStyle/>
        <a:p>
          <a:endParaRPr lang="en-US"/>
        </a:p>
      </dgm:t>
    </dgm:pt>
    <dgm:pt modelId="{A723571C-5F0C-43F3-AC46-55EF4B6E9D38}" type="pres">
      <dgm:prSet presAssocID="{ADC99D56-19FA-43A5-97A5-7F59EAEEB751}" presName="bgShapesFlow" presStyleCnt="0"/>
      <dgm:spPr/>
      <dgm:t>
        <a:bodyPr/>
        <a:lstStyle/>
        <a:p>
          <a:endParaRPr lang="en-US"/>
        </a:p>
      </dgm:t>
    </dgm:pt>
  </dgm:ptLst>
  <dgm:cxnLst>
    <dgm:cxn modelId="{839CC5E6-B0B7-471D-B808-7DB72BEA5220}" srcId="{F332636D-E9CE-4DF9-80B7-F93917A3447A}" destId="{00B0699D-9013-49E2-80C6-ADCD71BBF8D8}" srcOrd="0" destOrd="0" parTransId="{60EC46DD-A7AF-4ADD-ACCA-6B631B7C796B}" sibTransId="{F6B2310D-79F5-4FFC-9F62-2B8506F34B33}"/>
    <dgm:cxn modelId="{BCE500AF-34A3-42D9-8EED-52C63759B157}" srcId="{F332636D-E9CE-4DF9-80B7-F93917A3447A}" destId="{45780EE9-06FD-4A79-B12A-01A1026BB82D}" srcOrd="1" destOrd="0" parTransId="{941C4A23-F9E0-4047-81CC-B832484DCBC5}" sibTransId="{D1FF893E-59B8-407D-A774-3F6C56D5E34E}"/>
    <dgm:cxn modelId="{796CEFEE-1AA7-4A63-8ADE-409E073CABE5}" type="presOf" srcId="{5A3D6575-170C-4957-A97B-90CB3E5C048F}" destId="{4DEEE04E-EA0D-4B44-B425-927B7D4BE6BF}" srcOrd="0" destOrd="0" presId="urn:microsoft.com/office/officeart/2005/8/layout/hierarchy6"/>
    <dgm:cxn modelId="{809777B3-0D37-4148-94C4-C7114B4AA494}" srcId="{F332636D-E9CE-4DF9-80B7-F93917A3447A}" destId="{D1B90B0A-E5A1-433E-95E9-77E9D08A2A76}" srcOrd="2" destOrd="0" parTransId="{AC492D13-B3C6-4ACA-9ED5-8599C6587CB2}" sibTransId="{EC2CBBC7-96F3-49E4-B251-34D26E182C10}"/>
    <dgm:cxn modelId="{475F77D4-77A8-4086-BC10-691853891D9F}" type="presOf" srcId="{00C9BCA1-8C35-478E-8381-4F468F47CED2}" destId="{8A50A83D-9AE0-4C3B-A0ED-39F96F81726C}" srcOrd="0" destOrd="0" presId="urn:microsoft.com/office/officeart/2005/8/layout/hierarchy6"/>
    <dgm:cxn modelId="{CA19FEA1-051F-4FBB-8F4E-0930290BE822}" srcId="{ADC99D56-19FA-43A5-97A5-7F59EAEEB751}" destId="{F332636D-E9CE-4DF9-80B7-F93917A3447A}" srcOrd="0" destOrd="0" parTransId="{976C2CD9-C0A6-442F-987F-363A37575ADF}" sibTransId="{0F9DEE32-20D5-4C42-AF84-3DDBD593AF36}"/>
    <dgm:cxn modelId="{AC5A16CF-5247-4EE0-835A-D8DFD63C1073}" type="presOf" srcId="{60EC46DD-A7AF-4ADD-ACCA-6B631B7C796B}" destId="{663754CD-94DA-4006-840C-F90ABA1FBF08}" srcOrd="0" destOrd="0" presId="urn:microsoft.com/office/officeart/2005/8/layout/hierarchy6"/>
    <dgm:cxn modelId="{76EB8C9B-DD6D-40D9-9286-CF49F9946EC5}" type="presOf" srcId="{E71C7976-0806-4D9C-A664-6EC674559A5B}" destId="{7BE6F6C3-79D6-4D4B-98DC-91AE9D9B98BC}" srcOrd="0" destOrd="0" presId="urn:microsoft.com/office/officeart/2005/8/layout/hierarchy6"/>
    <dgm:cxn modelId="{D8F20A7E-BDEA-4BCA-B471-C4C70D7C260F}" type="presOf" srcId="{D042D08B-261F-4103-B026-F1599BE324F4}" destId="{04F8591C-731E-4198-86E7-83C51FBA8E2D}" srcOrd="0" destOrd="0" presId="urn:microsoft.com/office/officeart/2005/8/layout/hierarchy6"/>
    <dgm:cxn modelId="{5F7CDDC8-99D9-44D5-986F-9EDBE8D54D27}" type="presOf" srcId="{F332636D-E9CE-4DF9-80B7-F93917A3447A}" destId="{84EDB421-BF35-485A-8A05-ADCFF89EFD33}" srcOrd="0" destOrd="0" presId="urn:microsoft.com/office/officeart/2005/8/layout/hierarchy6"/>
    <dgm:cxn modelId="{00FF2D18-ABFF-4FF9-A2DD-1F457BAB2141}" type="presOf" srcId="{8CA77248-1B24-4A53-99E8-4CD622312D86}" destId="{89997154-3A54-4133-9DD9-AA2DEF8589A5}" srcOrd="0" destOrd="0" presId="urn:microsoft.com/office/officeart/2005/8/layout/hierarchy6"/>
    <dgm:cxn modelId="{5530F7AB-A41E-4A5C-8729-09D33393CEC4}" type="presOf" srcId="{ADC99D56-19FA-43A5-97A5-7F59EAEEB751}" destId="{E28214F4-3B56-4B80-B8D8-94BB94E0BE91}" srcOrd="0" destOrd="0" presId="urn:microsoft.com/office/officeart/2005/8/layout/hierarchy6"/>
    <dgm:cxn modelId="{CB8429FF-9DAB-4511-80DC-CEB096D6C578}" type="presOf" srcId="{C69C2F4A-9B87-45A4-8837-765EA36B4041}" destId="{C7EE4A6B-3AC6-4BA9-B4B6-4D420C485533}" srcOrd="0" destOrd="0" presId="urn:microsoft.com/office/officeart/2005/8/layout/hierarchy6"/>
    <dgm:cxn modelId="{1656F646-AA6C-422E-B0D2-7092DE94C814}" type="presOf" srcId="{E7F1C184-3384-4DDF-8752-DF90FCD041CB}" destId="{3FF2B175-FB1F-4C41-BDCC-09461D5A0B5A}" srcOrd="0" destOrd="0" presId="urn:microsoft.com/office/officeart/2005/8/layout/hierarchy6"/>
    <dgm:cxn modelId="{80B90231-545E-4FBE-BF68-1CE7819D2729}" type="presOf" srcId="{00B0699D-9013-49E2-80C6-ADCD71BBF8D8}" destId="{94AEB24B-E557-439D-9059-24A807D6C2C2}" srcOrd="0" destOrd="0" presId="urn:microsoft.com/office/officeart/2005/8/layout/hierarchy6"/>
    <dgm:cxn modelId="{4A47E357-8B83-4CFF-A692-1A171D8A20C2}" srcId="{00B0699D-9013-49E2-80C6-ADCD71BBF8D8}" destId="{244C40F1-5395-4C95-B2D4-795F2628F837}" srcOrd="0" destOrd="0" parTransId="{8CA77248-1B24-4A53-99E8-4CD622312D86}" sibTransId="{116AAB33-7DFB-43E4-A9E9-12F4B0611A33}"/>
    <dgm:cxn modelId="{982FAAFC-F361-46EE-8068-0C7EA6011905}" type="presOf" srcId="{244C40F1-5395-4C95-B2D4-795F2628F837}" destId="{ACA32ACD-924E-4BA7-9B3F-5D957F024CDC}" srcOrd="0" destOrd="0" presId="urn:microsoft.com/office/officeart/2005/8/layout/hierarchy6"/>
    <dgm:cxn modelId="{E3B2349D-282B-4DEE-B699-21F3828CC2FA}" srcId="{00B0699D-9013-49E2-80C6-ADCD71BBF8D8}" destId="{E7F1C184-3384-4DDF-8752-DF90FCD041CB}" srcOrd="1" destOrd="0" parTransId="{D042D08B-261F-4103-B026-F1599BE324F4}" sibTransId="{EC744A49-0E52-45F6-9A84-39F47F406E8F}"/>
    <dgm:cxn modelId="{44A38037-8A11-48A1-9E8A-01A56BCD0B21}" type="presOf" srcId="{AC492D13-B3C6-4ACA-9ED5-8599C6587CB2}" destId="{A627031C-5128-42C6-A430-A2919BE221D1}" srcOrd="0" destOrd="0" presId="urn:microsoft.com/office/officeart/2005/8/layout/hierarchy6"/>
    <dgm:cxn modelId="{5B388C27-AFBA-42A6-BD00-86EE2E765C89}" type="presOf" srcId="{45780EE9-06FD-4A79-B12A-01A1026BB82D}" destId="{89CD2382-30A2-43C2-BB72-18C8DCF9E1A5}" srcOrd="0" destOrd="0" presId="urn:microsoft.com/office/officeart/2005/8/layout/hierarchy6"/>
    <dgm:cxn modelId="{3EFC74BD-CC1F-418B-868F-34509CECFB35}" type="presOf" srcId="{941C4A23-F9E0-4047-81CC-B832484DCBC5}" destId="{BF85C37D-1FF9-4FE3-84DA-B249C7321408}" srcOrd="0" destOrd="0" presId="urn:microsoft.com/office/officeart/2005/8/layout/hierarchy6"/>
    <dgm:cxn modelId="{97C748D8-E1E8-4405-B821-9E989C0E2616}" type="presOf" srcId="{D1B90B0A-E5A1-433E-95E9-77E9D08A2A76}" destId="{47D96991-D511-413F-9A69-223ADF1F432D}" srcOrd="0" destOrd="0" presId="urn:microsoft.com/office/officeart/2005/8/layout/hierarchy6"/>
    <dgm:cxn modelId="{7B81C0F6-8997-46A9-BDD3-FB6C3ED656B8}" srcId="{D1B90B0A-E5A1-433E-95E9-77E9D08A2A76}" destId="{5A3D6575-170C-4957-A97B-90CB3E5C048F}" srcOrd="1" destOrd="0" parTransId="{00C9BCA1-8C35-478E-8381-4F468F47CED2}" sibTransId="{A620636E-31DA-4B93-98A0-30C8BEA6F90D}"/>
    <dgm:cxn modelId="{02D430BE-8299-4B5E-81DF-1B6581645574}" srcId="{D1B90B0A-E5A1-433E-95E9-77E9D08A2A76}" destId="{C69C2F4A-9B87-45A4-8837-765EA36B4041}" srcOrd="0" destOrd="0" parTransId="{E71C7976-0806-4D9C-A664-6EC674559A5B}" sibTransId="{05133670-7A20-4B3D-9414-A3EF7249858B}"/>
    <dgm:cxn modelId="{7D90931F-D40A-4A30-802A-C044049D15AD}" type="presParOf" srcId="{E28214F4-3B56-4B80-B8D8-94BB94E0BE91}" destId="{4EFEC328-B418-4988-BC07-32D710FA3218}" srcOrd="0" destOrd="0" presId="urn:microsoft.com/office/officeart/2005/8/layout/hierarchy6"/>
    <dgm:cxn modelId="{94935C3C-666F-494B-ADC7-BC2332FB17BD}" type="presParOf" srcId="{4EFEC328-B418-4988-BC07-32D710FA3218}" destId="{C49BC5AF-E4A4-46A5-80AA-069BDF0F63F6}" srcOrd="0" destOrd="0" presId="urn:microsoft.com/office/officeart/2005/8/layout/hierarchy6"/>
    <dgm:cxn modelId="{6783986C-6410-4A1E-A1C1-BBAFB26EC9E8}" type="presParOf" srcId="{C49BC5AF-E4A4-46A5-80AA-069BDF0F63F6}" destId="{436E2E27-9E05-4743-8E1A-96227CFADEF9}" srcOrd="0" destOrd="0" presId="urn:microsoft.com/office/officeart/2005/8/layout/hierarchy6"/>
    <dgm:cxn modelId="{D9D52662-3E53-4634-BE79-8B4A610F57A9}" type="presParOf" srcId="{436E2E27-9E05-4743-8E1A-96227CFADEF9}" destId="{84EDB421-BF35-485A-8A05-ADCFF89EFD33}" srcOrd="0" destOrd="0" presId="urn:microsoft.com/office/officeart/2005/8/layout/hierarchy6"/>
    <dgm:cxn modelId="{382479E8-C735-4D84-9FD1-04546B363380}" type="presParOf" srcId="{436E2E27-9E05-4743-8E1A-96227CFADEF9}" destId="{F9F7923A-133A-4818-B8E8-662259B602BC}" srcOrd="1" destOrd="0" presId="urn:microsoft.com/office/officeart/2005/8/layout/hierarchy6"/>
    <dgm:cxn modelId="{BBEA7D06-FD48-40C9-98BA-486EA1004CFF}" type="presParOf" srcId="{F9F7923A-133A-4818-B8E8-662259B602BC}" destId="{663754CD-94DA-4006-840C-F90ABA1FBF08}" srcOrd="0" destOrd="0" presId="urn:microsoft.com/office/officeart/2005/8/layout/hierarchy6"/>
    <dgm:cxn modelId="{F919B0FB-F050-49EC-BAC7-9370B05E5611}" type="presParOf" srcId="{F9F7923A-133A-4818-B8E8-662259B602BC}" destId="{5F3BC265-2FA0-4C20-9A90-A3CDFA894EDF}" srcOrd="1" destOrd="0" presId="urn:microsoft.com/office/officeart/2005/8/layout/hierarchy6"/>
    <dgm:cxn modelId="{EE2D62AC-1785-49A6-BCDE-3B35F4EDC2EB}" type="presParOf" srcId="{5F3BC265-2FA0-4C20-9A90-A3CDFA894EDF}" destId="{94AEB24B-E557-439D-9059-24A807D6C2C2}" srcOrd="0" destOrd="0" presId="urn:microsoft.com/office/officeart/2005/8/layout/hierarchy6"/>
    <dgm:cxn modelId="{1FBA7434-66FD-4529-954C-1F0DD0D50DCF}" type="presParOf" srcId="{5F3BC265-2FA0-4C20-9A90-A3CDFA894EDF}" destId="{865BAB1F-EB0C-4973-BDB8-57BAEEF54CCB}" srcOrd="1" destOrd="0" presId="urn:microsoft.com/office/officeart/2005/8/layout/hierarchy6"/>
    <dgm:cxn modelId="{0C50D49A-5DA3-4AC6-A0F9-E625E4CAFFD3}" type="presParOf" srcId="{865BAB1F-EB0C-4973-BDB8-57BAEEF54CCB}" destId="{89997154-3A54-4133-9DD9-AA2DEF8589A5}" srcOrd="0" destOrd="0" presId="urn:microsoft.com/office/officeart/2005/8/layout/hierarchy6"/>
    <dgm:cxn modelId="{E3C1C074-5AD8-48BF-9985-8D6F84B1BB9C}" type="presParOf" srcId="{865BAB1F-EB0C-4973-BDB8-57BAEEF54CCB}" destId="{06AF25CA-4F22-4BEF-A6F7-486B90EFDB44}" srcOrd="1" destOrd="0" presId="urn:microsoft.com/office/officeart/2005/8/layout/hierarchy6"/>
    <dgm:cxn modelId="{8458515E-E55F-444F-B4A5-90FE7732898F}" type="presParOf" srcId="{06AF25CA-4F22-4BEF-A6F7-486B90EFDB44}" destId="{ACA32ACD-924E-4BA7-9B3F-5D957F024CDC}" srcOrd="0" destOrd="0" presId="urn:microsoft.com/office/officeart/2005/8/layout/hierarchy6"/>
    <dgm:cxn modelId="{4E12855A-FB77-4F24-998B-71DEFA1B8AD3}" type="presParOf" srcId="{06AF25CA-4F22-4BEF-A6F7-486B90EFDB44}" destId="{1CFE1590-B711-44C9-BBB9-174787B1C75D}" srcOrd="1" destOrd="0" presId="urn:microsoft.com/office/officeart/2005/8/layout/hierarchy6"/>
    <dgm:cxn modelId="{A60CFF29-E97A-4EE3-8AD4-E23DC4CA0628}" type="presParOf" srcId="{865BAB1F-EB0C-4973-BDB8-57BAEEF54CCB}" destId="{04F8591C-731E-4198-86E7-83C51FBA8E2D}" srcOrd="2" destOrd="0" presId="urn:microsoft.com/office/officeart/2005/8/layout/hierarchy6"/>
    <dgm:cxn modelId="{E5695B8D-D484-4344-A1B0-B956A58EFC0F}" type="presParOf" srcId="{865BAB1F-EB0C-4973-BDB8-57BAEEF54CCB}" destId="{307E60DB-0B65-4FE2-A9C7-097BA6AFECCD}" srcOrd="3" destOrd="0" presId="urn:microsoft.com/office/officeart/2005/8/layout/hierarchy6"/>
    <dgm:cxn modelId="{225D672E-ED8D-474B-9291-7EC6C42AF90B}" type="presParOf" srcId="{307E60DB-0B65-4FE2-A9C7-097BA6AFECCD}" destId="{3FF2B175-FB1F-4C41-BDCC-09461D5A0B5A}" srcOrd="0" destOrd="0" presId="urn:microsoft.com/office/officeart/2005/8/layout/hierarchy6"/>
    <dgm:cxn modelId="{E800EC43-794B-4668-BCB9-A227AB050D83}" type="presParOf" srcId="{307E60DB-0B65-4FE2-A9C7-097BA6AFECCD}" destId="{34FA73D8-FB9B-43AC-912F-3AFDA530311F}" srcOrd="1" destOrd="0" presId="urn:microsoft.com/office/officeart/2005/8/layout/hierarchy6"/>
    <dgm:cxn modelId="{D672B82E-A5A2-4CFD-B35F-32DAC151B28C}" type="presParOf" srcId="{F9F7923A-133A-4818-B8E8-662259B602BC}" destId="{BF85C37D-1FF9-4FE3-84DA-B249C7321408}" srcOrd="2" destOrd="0" presId="urn:microsoft.com/office/officeart/2005/8/layout/hierarchy6"/>
    <dgm:cxn modelId="{BEBE4AC8-1EA5-4B36-A1F7-52E8EA2EFD43}" type="presParOf" srcId="{F9F7923A-133A-4818-B8E8-662259B602BC}" destId="{B8E3F967-63A9-4469-8B87-15FD198EEF9A}" srcOrd="3" destOrd="0" presId="urn:microsoft.com/office/officeart/2005/8/layout/hierarchy6"/>
    <dgm:cxn modelId="{22ABDA5C-8783-4517-A57C-717CD2A45389}" type="presParOf" srcId="{B8E3F967-63A9-4469-8B87-15FD198EEF9A}" destId="{89CD2382-30A2-43C2-BB72-18C8DCF9E1A5}" srcOrd="0" destOrd="0" presId="urn:microsoft.com/office/officeart/2005/8/layout/hierarchy6"/>
    <dgm:cxn modelId="{5E5C6B86-B583-4CC3-8FA9-ADED40003703}" type="presParOf" srcId="{B8E3F967-63A9-4469-8B87-15FD198EEF9A}" destId="{8B40C0FD-8710-4BC2-B7A2-30F981D741D1}" srcOrd="1" destOrd="0" presId="urn:microsoft.com/office/officeart/2005/8/layout/hierarchy6"/>
    <dgm:cxn modelId="{6DC8C0CF-1951-43D7-AD26-58336325EAC5}" type="presParOf" srcId="{F9F7923A-133A-4818-B8E8-662259B602BC}" destId="{A627031C-5128-42C6-A430-A2919BE221D1}" srcOrd="4" destOrd="0" presId="urn:microsoft.com/office/officeart/2005/8/layout/hierarchy6"/>
    <dgm:cxn modelId="{4ACE9E94-B0BB-4892-95BA-2D9933CDCBF3}" type="presParOf" srcId="{F9F7923A-133A-4818-B8E8-662259B602BC}" destId="{90A2537D-31E5-4880-9EE2-0B7A0E76EAC1}" srcOrd="5" destOrd="0" presId="urn:microsoft.com/office/officeart/2005/8/layout/hierarchy6"/>
    <dgm:cxn modelId="{5EF58385-E265-44E7-82CF-5BC5FDDACA7D}" type="presParOf" srcId="{90A2537D-31E5-4880-9EE2-0B7A0E76EAC1}" destId="{47D96991-D511-413F-9A69-223ADF1F432D}" srcOrd="0" destOrd="0" presId="urn:microsoft.com/office/officeart/2005/8/layout/hierarchy6"/>
    <dgm:cxn modelId="{640C0C67-6A5F-4ADD-9FA9-B58F6F123601}" type="presParOf" srcId="{90A2537D-31E5-4880-9EE2-0B7A0E76EAC1}" destId="{35F43EBB-B704-46BA-BB2F-2B0AD84650F5}" srcOrd="1" destOrd="0" presId="urn:microsoft.com/office/officeart/2005/8/layout/hierarchy6"/>
    <dgm:cxn modelId="{5D16FBF9-130C-4C84-A255-3C087F52148A}" type="presParOf" srcId="{35F43EBB-B704-46BA-BB2F-2B0AD84650F5}" destId="{7BE6F6C3-79D6-4D4B-98DC-91AE9D9B98BC}" srcOrd="0" destOrd="0" presId="urn:microsoft.com/office/officeart/2005/8/layout/hierarchy6"/>
    <dgm:cxn modelId="{1036CA0F-3FE9-4D4F-A786-C985A2B8EE6A}" type="presParOf" srcId="{35F43EBB-B704-46BA-BB2F-2B0AD84650F5}" destId="{51403CBC-E30C-49FD-ABB9-61F688E25C9E}" srcOrd="1" destOrd="0" presId="urn:microsoft.com/office/officeart/2005/8/layout/hierarchy6"/>
    <dgm:cxn modelId="{1CE87354-B57D-4CAA-8434-297D9D1835E1}" type="presParOf" srcId="{51403CBC-E30C-49FD-ABB9-61F688E25C9E}" destId="{C7EE4A6B-3AC6-4BA9-B4B6-4D420C485533}" srcOrd="0" destOrd="0" presId="urn:microsoft.com/office/officeart/2005/8/layout/hierarchy6"/>
    <dgm:cxn modelId="{A90E43CC-9EBC-4A68-8156-750DDD5FDFD8}" type="presParOf" srcId="{51403CBC-E30C-49FD-ABB9-61F688E25C9E}" destId="{121B3EAF-5AA2-42F3-AD7E-DDEE23227FFF}" srcOrd="1" destOrd="0" presId="urn:microsoft.com/office/officeart/2005/8/layout/hierarchy6"/>
    <dgm:cxn modelId="{266A6BBF-86B0-484F-AD7A-82451B12A6EE}" type="presParOf" srcId="{35F43EBB-B704-46BA-BB2F-2B0AD84650F5}" destId="{8A50A83D-9AE0-4C3B-A0ED-39F96F81726C}" srcOrd="2" destOrd="0" presId="urn:microsoft.com/office/officeart/2005/8/layout/hierarchy6"/>
    <dgm:cxn modelId="{8A48D65F-2A87-43B6-A7E9-9A9B4FE8D786}" type="presParOf" srcId="{35F43EBB-B704-46BA-BB2F-2B0AD84650F5}" destId="{5216E2CD-AAF0-4020-816C-A5276E3E614B}" srcOrd="3" destOrd="0" presId="urn:microsoft.com/office/officeart/2005/8/layout/hierarchy6"/>
    <dgm:cxn modelId="{595AAA97-BB3E-4601-AEA6-261A8D1165A1}" type="presParOf" srcId="{5216E2CD-AAF0-4020-816C-A5276E3E614B}" destId="{4DEEE04E-EA0D-4B44-B425-927B7D4BE6BF}" srcOrd="0" destOrd="0" presId="urn:microsoft.com/office/officeart/2005/8/layout/hierarchy6"/>
    <dgm:cxn modelId="{071CF33F-214D-4353-908E-37DDB4738976}" type="presParOf" srcId="{5216E2CD-AAF0-4020-816C-A5276E3E614B}" destId="{22409C10-4148-4923-BAF6-44E4B8C2540C}" srcOrd="1" destOrd="0" presId="urn:microsoft.com/office/officeart/2005/8/layout/hierarchy6"/>
    <dgm:cxn modelId="{D77A48C3-349A-4A12-97EC-45CE76CE69A6}" type="presParOf" srcId="{E28214F4-3B56-4B80-B8D8-94BB94E0BE91}" destId="{A723571C-5F0C-43F3-AC46-55EF4B6E9D38}" srcOrd="1" destOrd="0" presId="urn:microsoft.com/office/officeart/2005/8/layout/hierarchy6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Freeform 17"/>
          <p:cNvSpPr>
            <a:spLocks/>
          </p:cNvSpPr>
          <p:nvPr/>
        </p:nvSpPr>
        <p:spPr bwMode="gray">
          <a:xfrm>
            <a:off x="0" y="0"/>
            <a:ext cx="7677150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272" y="0"/>
              </a:cxn>
              <a:cxn ang="0">
                <a:pos x="2832" y="4320"/>
              </a:cxn>
              <a:cxn ang="0">
                <a:pos x="0" y="4320"/>
              </a:cxn>
              <a:cxn ang="0">
                <a:pos x="0" y="0"/>
              </a:cxn>
            </a:cxnLst>
            <a:rect l="0" t="0" r="r" b="b"/>
            <a:pathLst>
              <a:path w="4272" h="4320">
                <a:moveTo>
                  <a:pt x="0" y="0"/>
                </a:moveTo>
                <a:lnTo>
                  <a:pt x="4272" y="0"/>
                </a:lnTo>
                <a:lnTo>
                  <a:pt x="2832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folHlink">
                  <a:gamma/>
                  <a:tint val="19216"/>
                  <a:invGamma/>
                </a:schemeClr>
              </a:gs>
              <a:gs pos="100000">
                <a:schemeClr val="folHlink">
                  <a:alpha val="23000"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gray">
          <a:xfrm>
            <a:off x="0" y="762000"/>
            <a:ext cx="9144000" cy="2386013"/>
          </a:xfrm>
          <a:prstGeom prst="rect">
            <a:avLst/>
          </a:prstGeom>
          <a:solidFill>
            <a:schemeClr val="hlink">
              <a:alpha val="96001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91" name="Rectangle 19"/>
          <p:cNvSpPr>
            <a:spLocks noChangeArrowheads="1"/>
          </p:cNvSpPr>
          <p:nvPr/>
        </p:nvSpPr>
        <p:spPr bwMode="gray">
          <a:xfrm>
            <a:off x="0" y="6477000"/>
            <a:ext cx="9144000" cy="381000"/>
          </a:xfrm>
          <a:prstGeom prst="rect">
            <a:avLst/>
          </a:prstGeom>
          <a:solidFill>
            <a:srgbClr val="969696">
              <a:alpha val="56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92" name="Freeform 20" descr="gbc_1"/>
          <p:cNvSpPr>
            <a:spLocks/>
          </p:cNvSpPr>
          <p:nvPr/>
        </p:nvSpPr>
        <p:spPr bwMode="gray">
          <a:xfrm>
            <a:off x="0" y="914400"/>
            <a:ext cx="7326313" cy="22336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615" y="0"/>
              </a:cxn>
              <a:cxn ang="0">
                <a:pos x="4092" y="1386"/>
              </a:cxn>
              <a:cxn ang="0">
                <a:pos x="0" y="1407"/>
              </a:cxn>
              <a:cxn ang="0">
                <a:pos x="0" y="0"/>
              </a:cxn>
            </a:cxnLst>
            <a:rect l="0" t="0" r="r" b="b"/>
            <a:pathLst>
              <a:path w="4615" h="1407">
                <a:moveTo>
                  <a:pt x="0" y="0"/>
                </a:moveTo>
                <a:lnTo>
                  <a:pt x="4615" y="0"/>
                </a:lnTo>
                <a:lnTo>
                  <a:pt x="4092" y="1386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93" name="Rectangle 21"/>
          <p:cNvSpPr>
            <a:spLocks noChangeArrowheads="1"/>
          </p:cNvSpPr>
          <p:nvPr/>
        </p:nvSpPr>
        <p:spPr bwMode="gray">
          <a:xfrm>
            <a:off x="0" y="3124200"/>
            <a:ext cx="9144000" cy="762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200400"/>
            <a:ext cx="7239000" cy="6096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5334000" y="6038850"/>
            <a:ext cx="3581400" cy="304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556375"/>
            <a:ext cx="2133600" cy="134938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FF4E8FAC-4ECA-44F7-8E04-858BEBF96F52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38500" y="6578600"/>
            <a:ext cx="2895600" cy="1714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458200" y="6588125"/>
            <a:ext cx="457200" cy="168275"/>
          </a:xfrm>
        </p:spPr>
        <p:txBody>
          <a:bodyPr/>
          <a:lstStyle>
            <a:lvl1pPr algn="r">
              <a:defRPr>
                <a:latin typeface="Arial" charset="0"/>
              </a:defRPr>
            </a:lvl1pPr>
          </a:lstStyle>
          <a:p>
            <a:fld id="{2F0A41B9-DC4C-473B-89E5-4280A71D7B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530" name="AutoShape 2" descr="data:image/jpeg;base64,/9j/4AAQSkZJRgABAQAAAQABAAD/2wCEAAkGBhMQERUUExQWExUWGBgYGBcYGRUfGBcaFxgWFxwbFhYXGyceHBknGxwcIDsgJigpLSw4Fx8xNTMqNSgrLCkBCQoKDQsNGQ4OGTUkHiQ1LDQ1NTUtNjA0NTQ0NTUwMzEyNjU0NDU0Ly0yNTYvNDUzMjYyNTQ0NTQ0NS00MTY0Nv/AABEIAFoAWgMBIgACEQEDEQH/xAAbAAACAwEBAQAAAAAAAAAAAAAFBgAEBwMBAv/EADcQAAIBAgQDBgQFAwUBAAAAAAECAwARBAUSITFBUQYTIjJhcVKBkaFCksHR8BQVI2JyorHhB//EABsBAAMBAQADAAAAAAAAAAAAAAQFBgMCAAEH/8QAMREAAQMDAQYFAwMFAAAAAAAAAQIDEQAEIUEFEhMxUWEikaGx0XGBwRQy8AYVI0KS/9oADAMBAAIRAxEAPwDcalSqWZZkIRYbufKv6n0rJ55DKC44YArpCCs7qa74rGJELubf9n2FB8TnrkEoBGvxPQTH5iO9ETvfESq2jVfQCBwvwv6CgGT4zvYpIcQHJP8AgZGOoCW5vZfMBaxvzv6VLXG0bq6QVs+BAjTxEEkSO2Dy86YIZbRg5PpTYJzI5QyszAAkC4FjwseBoUM3gMkkWmTvIyoKmwJDEAMpvYrc1z7P5HJh3R1dhEUKmGQ3MZ2I0N8N/wAJ4Xrrj8ijdu8kkVXjl71XGxVdtSPvupApEpVvx1JddKxAg5mZ1HvB1kFWu4Uv/Wu/92iRnCySDuyFdlBKoxtZSRz/AHoo2dyQFQ7KwY2AOzE9B60m5ZIHaRcNOqocSZGLWDOrbsiqws242PKrmInlbHYcSjRHaU6D5RpUW1ngW58aMbDrDkMOkAAkgnOEzyjUz179/HEqTh5Oe4p+wWapLsPC3wnj8utXazuDPxJNMjqVCGMxsAdbCS4BIHK4v7U2ZbmpuI5eP4W+L39af2W1lFYYuxuqMQdDIB880E5biN5vyoxUqVKoKDrji8SI0LHgPv6UpZlLPoMsaCWViLKW0gLzsTztRjO5dcix8h4m/QfzrSnl/aOO8gMjf1OvSYH5EGwEa/Dbe496jNsPu3L5aaTvJbiRmCT1jkBqfmmLKQ2idVe1coMJ/WQvBJFLh3jYPGz7shvcMkg2axv9RR7C5PHG/eAXkIsz832AuwGxO3yq7UqUfv3HZSjwpM4nrE94MTBPOtQKAdtMrabD6lcqYrvYE2a3tz6Vl7yFiSSSTxJJufetvpR7Wx4TDwNHo0NL4hoUXJBv4ieAvTPZF+W4tymZOI06/NPtmXpRDO7MnH5+aRpo1iaNkcSGyubA+Fr+U351pOS9oEx6shhbSB4y1im/IHmaTOyXZk4t9T7RIfF1Y/CP3rTYMOsahUUKo4ADatts3DIIb5rGsxHlrWm1nmTDZyoa9KF4jBQ4aWTGOTtGq7AnSqX3AHPe16F4btMZJP8AOBAkpCwRtfvhtfvGA4IftTWQDsdx0pUxgjy6SSZk7xnICuz3kseEUa2JtfbbqKGsHEXQU24kqcgBORpEATgRqckjAHM1OZSZFPmTY8yKVbzpsfUcjRGk7LMdKHjlkjEQYAMuq5GonY7chY041bbIu1XDG64ZUnBzPqKDuWwlW8ORpH7Q5j3Ylk190C4Qy6dXdjhqt9BfleqPZ/EnvirTpjARdJlRdadVkZdrEcK+O0OZtDGCJYY9TSXEwJV7AeEDrXfsdPqSTxYdgCLf04sguLkH/VUo8k/onbhSf3E+8c92cHQKgjSjV4XHSmGpUrwmpWvdek/PoOZ9qszdnY5omSZQ2ofl6aT19as5ZhAAHNiSNugHQetX6+h7F2IlhHGfEqOnQfNCOXCkqhBiNayZcPLkuIIe74aQ+Ycuh/3D706wTrIoZCGUi4I4GjWZZbHiIzHKoZW/lx61lseLOUYowl+8gfcdV3tce3O1B7a2RvHiN/u94/I9actOf3JJMf5QP+h8091RzXCBwj6ULRNqUvwXazH6VcjkDAEG4IuD1BrjmLAQyEqGAUkqeBsOB9KjmCpDqY58vPFAmlzKM8fFSSEyKYiCsIAsXKG7SWuSF5C/GnjDZsNC346Rf6UjZLiJBoJxGHmjkLKqxxhdJCk/4yD4gOFEgarhcmxuF8EAAgYHaRqlOcZxzmMV0hkPIhWlEGwSM7q6K2ljbUAbX6Xrph8Ikd9CKl9zpAAJ9hVnNYtE4blILfMfwVYhwYZQbP8ALRS242bcu3brDRwMxJ5VmpY3Qs61UqUSjwA6fmP6LtXayrsXt6DSKKZ/plyN55cfzvFZF8aUMw2KMZ23U8V/UevpRqOQMAQbg1XMYbgwb0NiPtvVNsI6khCVVvMOnqPeqCzRcbORuTxEadR6wR7fSsl7rvY19ZhjtV1U2H4m/QVkHagz4iZpDDIqDwp4GtpHy58a2eLCqg4hAOe1/mTsK9SVG2WUE+jKftXSLN5bxuH1eLkBoB2zn6wKPsb5NkoqQiaSews5bBpf8LMvyBo+Reir4AdFPqPCftsa4/2/0f8A4VOXuwLpT6ltxBM1m7dIdcUvlJmg74SONDpRVtciwGxPTpVvD5JdFPUA/auOIj1usYv4m9LgDjwplAtRewtn8XiKfzBj5rh54tJATrVbM8F3sZXnxU9CKFYHMnC6dgVNiCNwfrR+hWa5YSe8j844j4h+9OdrWj6h+ptDDgEY1FDsLSRw18tKo4vPVDrG8gVn8q8L/tflfjX1SdmmVSq74iO0hF3KtcOumxAtez6bHQLCxJvUwHbHuQEm8YHdjvCQCdVwzseGnVsBzAJqWuNnv3rYdacLitQTmew0j15itt7hndUIpxvViXN2jjY6e8dQSo2F/cnYe9CcLnUMhIDWYblWBVgDaxIb3H1FcM/Vp8LIsLKzN4bhhbjuNV7CgLJ+7sHgBKQYBkYzr+RWyEIdWlKuU1m+bZ9iMZJeR2Yk2VASFFzYBRw+dMGT/wDz2UOrTOEAIJVSSx9CeAq/kXZ7DYQd5O6GVNOq7ArEWNl25HcbmrOadrSpCIji7tHrZbi6mxCKDu17DxWG9+FPH7q6ul8KzGMyoj74+2evSnd5tVDQ4VrhI7e1MMubCAqC1tTKoHHzGwuOl9r1efNmAJOnb0P71neX5dJNO7ThZFsFeS48yeV4yPLINvLtcHmKeMsy5ptJckxrbjxkI5m1cIZvGVotbV4qOuoH05xH20xmKnhuqBWsYq5kWEO8rcW2X0X/ANovXgFe1aWlsm1ZDSdKCdcLit41KlSpRNZ1Qx+ULL4h4X+Ifr1pZzbsyG1GSLUSpXvEG/lKgleoBNulzTrUpZc7MaeVxEEoX1H560Qh8gbqhIrK8d2XMjFhMNTFtRYEEggsB+fT8lrrJk0skDxhYYu8lU2BFlRFFr6LajqA9eF60PHYdSLlVJ9hS3PENXAfQUjvE3dtupLgVER4eWumNB5fWi2kNu5Eil8ZRI0ZjkMK6iGeQeKRiXVyvC21jxv+Gr2A7MAmw7yddxpewTddGpuraLLe/K9r02ZXhk+FfoKKgUXb2Dz6d5bkJOYSI9ckVitbbZgJk96D5f2dVQNdiF8qKLIvyowBXtSndvatWyd1oR7n60MtxTh8VSpUqUTWdf/Z"/>
          <p:cNvSpPr>
            <a:spLocks noChangeAspect="1" noChangeArrowheads="1"/>
          </p:cNvSpPr>
          <p:nvPr/>
        </p:nvSpPr>
        <p:spPr bwMode="auto">
          <a:xfrm>
            <a:off x="155575" y="-411163"/>
            <a:ext cx="857250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2" name="AutoShape 4" descr="data:image/jpeg;base64,/9j/4AAQSkZJRgABAQAAAQABAAD/2wCEAAkGBhMQERUUExQWExUWGBgYGBcYGRUfGBcaFxgWFxwbFhYXGyceHBknGxwcIDsgJigpLSw4Fx8xNTMqNSgrLCkBCQoKDQsNGQ4OGTUkHiQ1LDQ1NTUtNjA0NTQ0NTUwMzEyNjU0NDU0Ly0yNTYvNDUzMjYyNTQ0NTQ0NS00MTY0Nv/AABEIAFoAWgMBIgACEQEDEQH/xAAbAAACAwEBAQAAAAAAAAAAAAAFBgAEBwMBAv/EADcQAAIBAgQDBgQFAwUBAAAAAAECAwARBAUSITFBUQYTIjJhcVKBkaFCksHR8BQVI2JyorHhB//EABsBAAMBAQADAAAAAAAAAAAAAAQFBgMCAAEH/8QAMREAAQMDAQYFAwMFAAAAAAAAAQIDEQAEIUEFEhMxUWEikaGx0XGBwRQy8AYVI0KS/9oADAMBAAIRAxEAPwDcalSqWZZkIRYbufKv6n0rJ55DKC44YArpCCs7qa74rGJELubf9n2FB8TnrkEoBGvxPQTH5iO9ETvfESq2jVfQCBwvwv6CgGT4zvYpIcQHJP8AgZGOoCW5vZfMBaxvzv6VLXG0bq6QVs+BAjTxEEkSO2Dy86YIZbRg5PpTYJzI5QyszAAkC4FjwseBoUM3gMkkWmTvIyoKmwJDEAMpvYrc1z7P5HJh3R1dhEUKmGQ3MZ2I0N8N/wAJ4Xrrj8ijdu8kkVXjl71XGxVdtSPvupApEpVvx1JddKxAg5mZ1HvB1kFWu4Uv/Wu/92iRnCySDuyFdlBKoxtZSRz/AHoo2dyQFQ7KwY2AOzE9B60m5ZIHaRcNOqocSZGLWDOrbsiqws242PKrmInlbHYcSjRHaU6D5RpUW1ngW58aMbDrDkMOkAAkgnOEzyjUz179/HEqTh5Oe4p+wWapLsPC3wnj8utXazuDPxJNMjqVCGMxsAdbCS4BIHK4v7U2ZbmpuI5eP4W+L39af2W1lFYYuxuqMQdDIB880E5biN5vyoxUqVKoKDrji8SI0LHgPv6UpZlLPoMsaCWViLKW0gLzsTztRjO5dcix8h4m/QfzrSnl/aOO8gMjf1OvSYH5EGwEa/Dbe496jNsPu3L5aaTvJbiRmCT1jkBqfmmLKQ2idVe1coMJ/WQvBJFLh3jYPGz7shvcMkg2axv9RR7C5PHG/eAXkIsz832AuwGxO3yq7UqUfv3HZSjwpM4nrE94MTBPOtQKAdtMrabD6lcqYrvYE2a3tz6Vl7yFiSSSTxJJufetvpR7Wx4TDwNHo0NL4hoUXJBv4ieAvTPZF+W4tymZOI06/NPtmXpRDO7MnH5+aRpo1iaNkcSGyubA+Fr+U351pOS9oEx6shhbSB4y1im/IHmaTOyXZk4t9T7RIfF1Y/CP3rTYMOsahUUKo4ADatts3DIIb5rGsxHlrWm1nmTDZyoa9KF4jBQ4aWTGOTtGq7AnSqX3AHPe16F4btMZJP8AOBAkpCwRtfvhtfvGA4IftTWQDsdx0pUxgjy6SSZk7xnICuz3kseEUa2JtfbbqKGsHEXQU24kqcgBORpEATgRqckjAHM1OZSZFPmTY8yKVbzpsfUcjRGk7LMdKHjlkjEQYAMuq5GonY7chY041bbIu1XDG64ZUnBzPqKDuWwlW8ORpH7Q5j3Ylk190C4Qy6dXdjhqt9BfleqPZ/EnvirTpjARdJlRdadVkZdrEcK+O0OZtDGCJYY9TSXEwJV7AeEDrXfsdPqSTxYdgCLf04sguLkH/VUo8k/onbhSf3E+8c92cHQKgjSjV4XHSmGpUrwmpWvdek/PoOZ9qszdnY5omSZQ2ofl6aT19as5ZhAAHNiSNugHQetX6+h7F2IlhHGfEqOnQfNCOXCkqhBiNayZcPLkuIIe74aQ+Ycuh/3D706wTrIoZCGUi4I4GjWZZbHiIzHKoZW/lx61lseLOUYowl+8gfcdV3tce3O1B7a2RvHiN/u94/I9actOf3JJMf5QP+h8091RzXCBwj6ULRNqUvwXazH6VcjkDAEG4IuD1BrjmLAQyEqGAUkqeBsOB9KjmCpDqY58vPFAmlzKM8fFSSEyKYiCsIAsXKG7SWuSF5C/GnjDZsNC346Rf6UjZLiJBoJxGHmjkLKqxxhdJCk/4yD4gOFEgarhcmxuF8EAAgYHaRqlOcZxzmMV0hkPIhWlEGwSM7q6K2ljbUAbX6Xrph8Ikd9CKl9zpAAJ9hVnNYtE4blILfMfwVYhwYZQbP8ALRS242bcu3brDRwMxJ5VmpY3Qs61UqUSjwA6fmP6LtXayrsXt6DSKKZ/plyN55cfzvFZF8aUMw2KMZ23U8V/UevpRqOQMAQbg1XMYbgwb0NiPtvVNsI6khCVVvMOnqPeqCzRcbORuTxEadR6wR7fSsl7rvY19ZhjtV1U2H4m/QVkHagz4iZpDDIqDwp4GtpHy58a2eLCqg4hAOe1/mTsK9SVG2WUE+jKftXSLN5bxuH1eLkBoB2zn6wKPsb5NkoqQiaSews5bBpf8LMvyBo+Reir4AdFPqPCftsa4/2/0f8A4VOXuwLpT6ltxBM1m7dIdcUvlJmg74SONDpRVtciwGxPTpVvD5JdFPUA/auOIj1usYv4m9LgDjwplAtRewtn8XiKfzBj5rh54tJATrVbM8F3sZXnxU9CKFYHMnC6dgVNiCNwfrR+hWa5YSe8j844j4h+9OdrWj6h+ptDDgEY1FDsLSRw18tKo4vPVDrG8gVn8q8L/tflfjX1SdmmVSq74iO0hF3KtcOumxAtez6bHQLCxJvUwHbHuQEm8YHdjvCQCdVwzseGnVsBzAJqWuNnv3rYdacLitQTmew0j15itt7hndUIpxvViXN2jjY6e8dQSo2F/cnYe9CcLnUMhIDWYblWBVgDaxIb3H1FcM/Vp8LIsLKzN4bhhbjuNV7CgLJ+7sHgBKQYBkYzr+RWyEIdWlKuU1m+bZ9iMZJeR2Yk2VASFFzYBRw+dMGT/wDz2UOrTOEAIJVSSx9CeAq/kXZ7DYQd5O6GVNOq7ArEWNl25HcbmrOadrSpCIji7tHrZbi6mxCKDu17DxWG9+FPH7q6ul8KzGMyoj74+2evSnd5tVDQ4VrhI7e1MMubCAqC1tTKoHHzGwuOl9r1efNmAJOnb0P71neX5dJNO7ThZFsFeS48yeV4yPLINvLtcHmKeMsy5ptJckxrbjxkI5m1cIZvGVotbV4qOuoH05xH20xmKnhuqBWsYq5kWEO8rcW2X0X/ANovXgFe1aWlsm1ZDSdKCdcLit41KlSpRNZ1Qx+ULL4h4X+Ifr1pZzbsyG1GSLUSpXvEG/lKgleoBNulzTrUpZc7MaeVxEEoX1H560Qh8gbqhIrK8d2XMjFhMNTFtRYEEggsB+fT8lrrJk0skDxhYYu8lU2BFlRFFr6LajqA9eF60PHYdSLlVJ9hS3PENXAfQUjvE3dtupLgVER4eWumNB5fWi2kNu5Eil8ZRI0ZjkMK6iGeQeKRiXVyvC21jxv+Gr2A7MAmw7yddxpewTddGpuraLLe/K9r02ZXhk+FfoKKgUXb2Dz6d5bkJOYSI9ckVitbbZgJk96D5f2dVQNdiF8qKLIvyowBXtSndvatWyd1oR7n60MtxTh8VSpUqUTWdf/Z"/>
          <p:cNvSpPr>
            <a:spLocks noChangeAspect="1" noChangeArrowheads="1"/>
          </p:cNvSpPr>
          <p:nvPr/>
        </p:nvSpPr>
        <p:spPr bwMode="auto">
          <a:xfrm>
            <a:off x="155575" y="-411163"/>
            <a:ext cx="857250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6200" y="2286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cap="none" spc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PHÂN</a:t>
            </a:r>
            <a:r>
              <a:rPr lang="en-US" b="1" cap="none" spc="0" baseline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TÍCH THIẾT KẾ HỆ THỐNG THÔNG TIN</a:t>
            </a:r>
            <a:endParaRPr lang="en-US" b="1" cap="none" spc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524000"/>
            <a:ext cx="8229600" cy="4800600"/>
          </a:xfrm>
        </p:spPr>
        <p:txBody>
          <a:bodyPr/>
          <a:lstStyle>
            <a:lvl1pPr algn="just">
              <a:defRPr sz="2600">
                <a:solidFill>
                  <a:schemeClr val="tx2"/>
                </a:solidFill>
              </a:defRPr>
            </a:lvl1pPr>
            <a:lvl2pPr algn="just">
              <a:defRPr sz="2200">
                <a:solidFill>
                  <a:schemeClr val="tx2"/>
                </a:solidFill>
              </a:defRPr>
            </a:lvl2pPr>
            <a:lvl3pPr algn="just">
              <a:defRPr sz="1800"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 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76200" y="6553200"/>
            <a:ext cx="2514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Phân tích &amp; thiết kế HTTT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4"/>
          <p:cNvSpPr txBox="1">
            <a:spLocks noChangeArrowheads="1"/>
          </p:cNvSpPr>
          <p:nvPr userDrawn="1"/>
        </p:nvSpPr>
        <p:spPr bwMode="auto">
          <a:xfrm>
            <a:off x="76200" y="6553200"/>
            <a:ext cx="2514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Phân tích &amp; thiết kế HTTT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F4E8FAC-4ECA-44F7-8E04-858BEBF96F52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F0A41B9-DC4C-473B-89E5-4280A71D7B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F4E8FAC-4ECA-44F7-8E04-858BEBF96F52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F0A41B9-DC4C-473B-89E5-4280A71D7B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F4E8FAC-4ECA-44F7-8E04-858BEBF96F52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F0A41B9-DC4C-473B-89E5-4280A71D7B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F4E8FAC-4ECA-44F7-8E04-858BEBF96F52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F0A41B9-DC4C-473B-89E5-4280A71D7B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F4E8FAC-4ECA-44F7-8E04-858BEBF96F52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F0A41B9-DC4C-473B-89E5-4280A71D7B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F4E8FAC-4ECA-44F7-8E04-858BEBF96F52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F0A41B9-DC4C-473B-89E5-4280A71D7B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F4E8FAC-4ECA-44F7-8E04-858BEBF96F52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F0A41B9-DC4C-473B-89E5-4280A71D7B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412750"/>
            <a:ext cx="2076450" cy="5911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2750"/>
            <a:ext cx="6076950" cy="5911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F4E8FAC-4ECA-44F7-8E04-858BEBF96F52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F0A41B9-DC4C-473B-89E5-4280A71D7B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12750"/>
            <a:ext cx="8229600" cy="563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076325"/>
            <a:ext cx="8229600" cy="5248275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570663"/>
            <a:ext cx="2133600" cy="192087"/>
          </a:xfrm>
        </p:spPr>
        <p:txBody>
          <a:bodyPr/>
          <a:lstStyle>
            <a:lvl1pPr>
              <a:defRPr/>
            </a:lvl1pPr>
          </a:lstStyle>
          <a:p>
            <a:fld id="{FF4E8FAC-4ECA-44F7-8E04-858BEBF96F52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3962400" y="6553200"/>
            <a:ext cx="1219200" cy="227013"/>
          </a:xfrm>
        </p:spPr>
        <p:txBody>
          <a:bodyPr/>
          <a:lstStyle>
            <a:lvl1pPr>
              <a:defRPr/>
            </a:lvl1pPr>
          </a:lstStyle>
          <a:p>
            <a:fld id="{2F0A41B9-DC4C-473B-89E5-4280A71D7B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6"/>
          <p:cNvSpPr>
            <a:spLocks noChangeArrowheads="1"/>
          </p:cNvSpPr>
          <p:nvPr/>
        </p:nvSpPr>
        <p:spPr bwMode="gray">
          <a:xfrm>
            <a:off x="0" y="6477000"/>
            <a:ext cx="9144000" cy="381000"/>
          </a:xfrm>
          <a:prstGeom prst="rect">
            <a:avLst/>
          </a:prstGeom>
          <a:solidFill>
            <a:srgbClr val="969696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44" name="Freeform 20" descr="gbc_3"/>
          <p:cNvSpPr>
            <a:spLocks/>
          </p:cNvSpPr>
          <p:nvPr/>
        </p:nvSpPr>
        <p:spPr bwMode="gray">
          <a:xfrm>
            <a:off x="0" y="0"/>
            <a:ext cx="8915400" cy="1014413"/>
          </a:xfrm>
          <a:custGeom>
            <a:avLst/>
            <a:gdLst/>
            <a:ahLst/>
            <a:cxnLst>
              <a:cxn ang="0">
                <a:pos x="0" y="576"/>
              </a:cxn>
              <a:cxn ang="0">
                <a:pos x="5465" y="563"/>
              </a:cxn>
              <a:cxn ang="0">
                <a:pos x="5616" y="0"/>
              </a:cxn>
              <a:cxn ang="0">
                <a:pos x="0" y="0"/>
              </a:cxn>
              <a:cxn ang="0">
                <a:pos x="0" y="576"/>
              </a:cxn>
            </a:cxnLst>
            <a:rect l="0" t="0" r="r" b="b"/>
            <a:pathLst>
              <a:path w="5616" h="576">
                <a:moveTo>
                  <a:pt x="0" y="576"/>
                </a:moveTo>
                <a:lnTo>
                  <a:pt x="5465" y="563"/>
                </a:lnTo>
                <a:lnTo>
                  <a:pt x="5616" y="0"/>
                </a:lnTo>
                <a:lnTo>
                  <a:pt x="0" y="0"/>
                </a:lnTo>
                <a:lnTo>
                  <a:pt x="0" y="576"/>
                </a:lnTo>
                <a:close/>
              </a:path>
            </a:pathLst>
          </a:custGeom>
          <a:blipFill dpi="0" rotWithShape="1">
            <a:blip r:embed="rId14"/>
            <a:srcRect/>
            <a:stretch>
              <a:fillRect/>
            </a:stretch>
          </a:blip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gray">
          <a:xfrm>
            <a:off x="0" y="403225"/>
            <a:ext cx="9144000" cy="609600"/>
          </a:xfrm>
          <a:prstGeom prst="rect">
            <a:avLst/>
          </a:prstGeom>
          <a:solidFill>
            <a:srgbClr val="173D89">
              <a:alpha val="7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76325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" y="6553200"/>
            <a:ext cx="2438400" cy="304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+mn-lt"/>
              </a:defRPr>
            </a:lvl1pPr>
          </a:lstStyle>
          <a:p>
            <a:fld id="{FF4E8FAC-4ECA-44F7-8E04-858BEBF96F52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962400" y="6553200"/>
            <a:ext cx="1676400" cy="22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2F0A41B9-DC4C-473B-89E5-4280A71D7B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42" name="Freeform 18"/>
          <p:cNvSpPr>
            <a:spLocks/>
          </p:cNvSpPr>
          <p:nvPr/>
        </p:nvSpPr>
        <p:spPr bwMode="gray">
          <a:xfrm>
            <a:off x="8664575" y="403225"/>
            <a:ext cx="477838" cy="609600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0" y="384"/>
              </a:cxn>
              <a:cxn ang="0">
                <a:pos x="288" y="384"/>
              </a:cxn>
              <a:cxn ang="0">
                <a:pos x="288" y="0"/>
              </a:cxn>
              <a:cxn ang="0">
                <a:pos x="96" y="0"/>
              </a:cxn>
            </a:cxnLst>
            <a:rect l="0" t="0" r="r" b="b"/>
            <a:pathLst>
              <a:path w="288" h="384">
                <a:moveTo>
                  <a:pt x="96" y="0"/>
                </a:moveTo>
                <a:lnTo>
                  <a:pt x="0" y="384"/>
                </a:lnTo>
                <a:lnTo>
                  <a:pt x="288" y="384"/>
                </a:lnTo>
                <a:lnTo>
                  <a:pt x="288" y="0"/>
                </a:lnTo>
                <a:lnTo>
                  <a:pt x="96" y="0"/>
                </a:ln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533400" y="41275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45" name="Text Box 21"/>
          <p:cNvSpPr txBox="1">
            <a:spLocks noChangeArrowheads="1"/>
          </p:cNvSpPr>
          <p:nvPr/>
        </p:nvSpPr>
        <p:spPr bwMode="auto">
          <a:xfrm>
            <a:off x="8153400" y="6553201"/>
            <a:ext cx="9906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fld id="{8D37B72C-DE31-46DA-AF5B-97FA3C76E175}" type="slidenum">
              <a:rPr lang="en-US" sz="1200" b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 algn="ctr"/>
              <a:t>‹#›</a:t>
            </a:fld>
            <a:endParaRPr lang="en-US" sz="1200" b="1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gif"/><Relationship Id="rId4" Type="http://schemas.openxmlformats.org/officeDocument/2006/relationships/image" Target="../media/image2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200400"/>
            <a:ext cx="9144000" cy="609600"/>
          </a:xfrm>
        </p:spPr>
        <p:txBody>
          <a:bodyPr/>
          <a:lstStyle/>
          <a:p>
            <a:r>
              <a:rPr lang="en-US" sz="3500" smtClean="0"/>
              <a:t>TỔNG QUAN VỀ PHÂN TÍCH &amp;THẾT KẾ HTTT</a:t>
            </a:r>
            <a:endParaRPr lang="en-US" sz="350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vi-V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NỘI DUNG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 Giới thiệu về hệ thống thông tin</a:t>
            </a:r>
          </a:p>
          <a:p>
            <a:pPr lvl="1"/>
            <a:r>
              <a:rPr lang="en-US" smtClean="0"/>
              <a:t>Khái niệm chung về hệ thống thông tin</a:t>
            </a:r>
          </a:p>
          <a:p>
            <a:pPr lvl="1"/>
            <a:r>
              <a:rPr lang="en-US" smtClean="0"/>
              <a:t>Một số hệ thống thông tin thường gặp</a:t>
            </a:r>
          </a:p>
          <a:p>
            <a:pPr lvl="1"/>
            <a:r>
              <a:rPr lang="en-US" smtClean="0"/>
              <a:t>Vai trò của của phân tích &amp; thiết kế hệ thống</a:t>
            </a:r>
          </a:p>
          <a:p>
            <a:r>
              <a:rPr lang="en-US" smtClean="0"/>
              <a:t> Vấn đề cơ bản về phát triển hệ thống thông tin</a:t>
            </a:r>
          </a:p>
          <a:p>
            <a:pPr lvl="1"/>
            <a:r>
              <a:rPr lang="en-US" smtClean="0"/>
              <a:t>Các cách tiếp cận phát triển HTTT</a:t>
            </a:r>
          </a:p>
          <a:p>
            <a:pPr lvl="1"/>
            <a:r>
              <a:rPr lang="en-US" smtClean="0"/>
              <a:t>Vòng đời phát triển HTTT</a:t>
            </a:r>
          </a:p>
          <a:p>
            <a:pPr lvl="1"/>
            <a:r>
              <a:rPr lang="en-US" smtClean="0"/>
              <a:t>Các phương pháp phát triển HTTT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722313" y="3352800"/>
            <a:ext cx="7772400" cy="446087"/>
          </a:xfrm>
        </p:spPr>
        <p:txBody>
          <a:bodyPr/>
          <a:lstStyle/>
          <a:p>
            <a:pPr algn="ctr"/>
            <a:r>
              <a:rPr lang="en-US" sz="2800" b="1" smtClean="0">
                <a:solidFill>
                  <a:schemeClr val="tx2"/>
                </a:solidFill>
              </a:rPr>
              <a:t>Giới thiệu về Hệ thống thông tin</a:t>
            </a:r>
            <a:endParaRPr lang="en-US" sz="2800" b="1">
              <a:solidFill>
                <a:schemeClr val="tx2"/>
              </a:solidFill>
            </a:endParaRPr>
          </a:p>
        </p:txBody>
      </p:sp>
      <p:sp>
        <p:nvSpPr>
          <p:cNvPr id="1026" name="AutoShape 2" descr="data:image/jpeg;base64,/9j/4AAQSkZJRgABAQAAAQABAAD/2wCEAAkGBhQREBISEBAPEA8SEBERDxQPDxAVDxAUFBAWFBQQFBQXHScfGB0kGRUUHzEgJCcpLC4sFio9NjAqOCYrLCkBCQoKDgwOGg8PGjUcHyIqLDAyLik1KS4uKikpNTUtMDU1KjU1KSwsNTQ0LiwpMCksNTUrNSoqLCouLSotLCksKf/AABEIAGQAZAMBIgACEQEDEQH/xAAbAAACAgMBAAAAAAAAAAAAAAAABwQFAQMGAv/EAEUQAAEDAQIGDQgKAQUAAAAAAAEAAgMEERIFBgchUtETIiUxMkFRcXKRobKzFRcjVGGBk6QkM0Ric4KSscLSFBY1Q3TB/8QAGgEAAwEBAQEAAAAAAAAAAAAAAAUGBAMCAf/EAC4RAAEDAQMLBAMBAAAAAAAAAAEAAgMRBXGhBBIUFSEzUWGBsdEjMVLBEyRBQv/aAAwDAQACEQMRAD8AeBK87JyC1a5XbYN959y4XH/HuSnk/wAemIbIGh0shAJbe4LGg5rbM5PtXWGF0zs1q4zTNhbnOXfXzydoRfOj2hJGLHauP2uTqj/qp8ONtYd+qk6o/wCqYark4jFLXWxC3+HDym/fPJ2hF88naEq48Z6s/aZOpmpb24x1XrEnUzUjVcnyGK5a8h+Jw8pm3zydoRfPJ2hLT/UdV6xJ1M1LW/GSr9Yk6makark+Qx8I15D8Th5TPvnR7Qi+dHtCU0uNVYPtMnUzUoc+OFaN6qk6o/6o1XLxGK9ttmE/5OHlOW+eTtCy1/uKSVPlBro3hxqDIAc7ZGMLXDkNgB6k2MDYZbVUsdQwXbwtI42uBsc23jzgrLlGSPgALto5Lfk+WRzkhuw81boWGm0IWRa1GlPpB0Skvj9nwlUdJnhtTnn+sHRKTOPH+5VHSZ4bUzszem7wldqboX/RVbSxq0p4lCpmq1pmqgqpGQ1KkQwqUyFEQUpjFnfIuYao+w+xapIVYmJR5Wrw2RfS1VM8SraiNXdQByhU1ZUNHHbzLU01Q33VRUMsTYydO3Lb05/EKUNdOT7Amzk0O5TOnP4hS+09yL1RWUPUryXbQ8EcyEQ8EcyFOqjUap4Y6JSZx1O6VR0meG1OWr4Y6JSXx1dujUdJnhtTKzd6bvCV2puRf5WqnKs45A0WnMAFT071l9XePsFtmtUAGdsUm5qcVPBHcYSyMWsbvsZoj2LaGR8TY/0sUKTB8VRAxk8bJWXWGx4tANwC0chznOuKyWYMiLJpXRsdLHUXY3uFrmAMHBPFvlSwYHMc4k7PtW2wFrc0bfpMGbY2C14iY3leGBvWcyxG2JwBaIXNO8WiMtPMRvrhmVsU2GJ4q245sbAyjZNZsQNjS4hrtqXEHfOpWFdiw2Ovo56aO5HsrhUMjFkQOxOuzXRmB32k+0L6Yg3Y40NK8vaqA4HaGgitF5ygwtayG61rbXvtutaLdqORL2oKYGUV/o4em/uBLqd6oLOP6w691NWi39l1OXZQqgpuZNDuWzpz98pP1D03cmZ3MZ05++VmtM+kL1vssUf0XeQ8EcyEQ8EcyFPKgUStO2/KUk8d3boVHSZ4bU6sIb/5Skljsfp8/SZ4bUxs7eG5LbS3Qv8AKrTU2N9pza0RS/sq2ebbWcQW2OZUDHUU66LYn3Rv9GzoM7oXHZK3egqP+ye4F0bny7BHsAiL7jPri8MAuDPtQSTvKixRxeqaIua59K+KSS++wyiRpssN3a2HizFTDSPxvFfemCqyDnsNPauKlYVxepcJ3n7Zssb3wukZmcHRmwtcDmcBxKippKrBdVBDJMaikneI2XrdraQ3NbaWkWg2WkEK0pMB1dNPPNBJBKyeZ8j4ZC9oFp2rmyAGx1mY5rOdSjgiWonhmqxExlOS+KKJ7n2vNm3e8gb1gsAC6iQNGaTnMp18+/ReCwuOcBRyhZSZLI4PxH90JczSrvcp8lkUH4j+4EtZZk2yB1MnHXukuXsrlJN3ZeZXpxZMjuazpz98pMEpyZMjuczpz98rhaJ9IXrXZ4pJ0TBh4I5kIh4I5kJCnag4R3/ylI/HV30+fnb4bU78J/xP7hIvHZ306fnb4bUxs/eG5LrR3YvXOPdaSgPXi1Cd1SiiZFPlTja1rf8AHk2rWt+sZnsAFu8t3nUj9Xk+IzUljas3lj0KHh3WrS5v4eyZvnTj9Xk+IzUsHKrH6vJ8RmpLO+glGhQcMSjS5uOATQD2Yaj/AOSnEEn3H3r7PdZvLQclUfrUnwma1ryUn0dR+JH3Cu8vJdLM+F5jjNAExiiZMwPeKkrh/NTH61J8JmtdfivgcUkAga8yBpe68QATeNtlgUm8t1Kc/uP7LNJlEkgo41XdkLGGrRRdDDwRzIRDwRzIXFdlX4V/if8AxI/KBTOZWSOI2sjWuYeI2NDSPcQnvhGAkWjORxco4wuWwpgaGobclaxzbbbJMzmnlB4jzFaMnm/C/OWfKIfyszUh0Ju+bmi0fmTrWPNxRaPzJ1pnrCLgUv0GTklGhNzzc0Wj8ydaPNzRaPzJ1o1hFwKNBk5JRoTc83NFo/MnWjzc0Wj8ydaNYRcCjQZOSp8lZ9HUfiR9wrurygYIxchpQ4QXWh5BdbNetIFg3yrHYvvM/W1Kp5BJIXBM4WFjA0rzeUijO29x/Zadi++z9bVNoae02Nz6TuKzkC4rqr2HgjmQvTRYEIQsqPLRsdvtCEIQtfk2PRCPJseiFhCELPk2PRCPJseiFhCELPk2PRCPJseiFhCELPk2PRCPJseiFhCELIwczRCkxxAbwsQhCF7QhCEL/9k="/>
          <p:cNvSpPr>
            <a:spLocks noChangeAspect="1" noChangeArrowheads="1"/>
          </p:cNvSpPr>
          <p:nvPr/>
        </p:nvSpPr>
        <p:spPr bwMode="auto">
          <a:xfrm>
            <a:off x="155575" y="-457200"/>
            <a:ext cx="952500" cy="952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 descr="Information-systems-icon-for-websit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1371600"/>
            <a:ext cx="1676400" cy="1676400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1828800" y="3200400"/>
            <a:ext cx="5410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1" indent="-285750" defTabSz="914400" fontAlgn="base" latinLnBrk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endParaRPr lang="en-US" smtClean="0">
              <a:solidFill>
                <a:schemeClr val="tx2"/>
              </a:solidFill>
              <a:latin typeface="Arial" charset="0"/>
            </a:endParaRPr>
          </a:p>
          <a:p>
            <a:pPr marL="742950" marR="0" lvl="1" indent="-285750" defTabSz="914400" fontAlgn="base" latinLnBrk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endParaRPr lang="en-US" smtClean="0">
              <a:solidFill>
                <a:schemeClr val="tx2"/>
              </a:solidFill>
              <a:latin typeface="Arial" charset="0"/>
            </a:endParaRPr>
          </a:p>
          <a:p>
            <a:pPr marL="742950" marR="0" lvl="1" indent="-285750" defTabSz="914400" fontAlgn="base" latinLnBrk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Khái </a:t>
            </a:r>
            <a:r>
              <a:rPr lang="en-US">
                <a:solidFill>
                  <a:schemeClr val="tx2"/>
                </a:solidFill>
                <a:latin typeface="Arial" charset="0"/>
              </a:rPr>
              <a:t>niệm chung về hệ thống thông tin</a:t>
            </a:r>
          </a:p>
          <a:p>
            <a:pPr marL="742950" marR="0" lvl="1" indent="-285750" defTabSz="914400" fontAlgn="base" latinLnBrk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Phân loại </a:t>
            </a:r>
            <a:r>
              <a:rPr lang="en-US">
                <a:solidFill>
                  <a:schemeClr val="tx2"/>
                </a:solidFill>
                <a:latin typeface="Arial" charset="0"/>
              </a:rPr>
              <a:t>hệ thống thông tin thường gặp</a:t>
            </a:r>
          </a:p>
          <a:p>
            <a:pPr marL="742950" marR="0" lvl="1" indent="-285750" defTabSz="914400" fontAlgn="base" latinLnBrk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>
                <a:solidFill>
                  <a:schemeClr val="tx2"/>
                </a:solidFill>
                <a:latin typeface="Arial" charset="0"/>
              </a:rPr>
              <a:t>Vai trò của của phân tích &amp; thiết kế hệ thống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Khái niệm về HTTT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 Là một tập hợp các thành phần được tổ chức để </a:t>
            </a:r>
            <a:r>
              <a:rPr lang="en-US" smtClean="0">
                <a:solidFill>
                  <a:srgbClr val="FF0000"/>
                </a:solidFill>
              </a:rPr>
              <a:t>thu thập</a:t>
            </a:r>
            <a:r>
              <a:rPr lang="en-US" smtClean="0"/>
              <a:t>, </a:t>
            </a:r>
            <a:r>
              <a:rPr lang="en-US" smtClean="0">
                <a:solidFill>
                  <a:srgbClr val="FF0000"/>
                </a:solidFill>
              </a:rPr>
              <a:t>xử lý</a:t>
            </a:r>
            <a:r>
              <a:rPr lang="en-US" smtClean="0"/>
              <a:t>, </a:t>
            </a:r>
            <a:r>
              <a:rPr lang="en-US" smtClean="0">
                <a:solidFill>
                  <a:srgbClr val="FF0000"/>
                </a:solidFill>
              </a:rPr>
              <a:t>lưu trữ</a:t>
            </a:r>
            <a:r>
              <a:rPr lang="en-US" smtClean="0"/>
              <a:t>, </a:t>
            </a:r>
            <a:r>
              <a:rPr lang="en-US" smtClean="0">
                <a:solidFill>
                  <a:srgbClr val="FF0000"/>
                </a:solidFill>
              </a:rPr>
              <a:t>phân phối </a:t>
            </a:r>
            <a:r>
              <a:rPr lang="en-US" smtClean="0"/>
              <a:t>và </a:t>
            </a:r>
            <a:r>
              <a:rPr lang="en-US" smtClean="0">
                <a:solidFill>
                  <a:srgbClr val="FF0000"/>
                </a:solidFill>
              </a:rPr>
              <a:t>biểu diễn thông tin</a:t>
            </a:r>
            <a:r>
              <a:rPr lang="en-US" smtClean="0"/>
              <a:t>, trợ giúp việc ra quyết định và kiểm soát hoạt động trong một tổ chức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0" y="3559719"/>
            <a:ext cx="3886200" cy="1926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algn="just" fontAlgn="base">
              <a:spcBef>
                <a:spcPct val="20000"/>
              </a:spcBef>
              <a:spcAft>
                <a:spcPct val="0"/>
              </a:spcAft>
              <a:buClr>
                <a:srgbClr val="9181E1"/>
              </a:buClr>
              <a:buFont typeface="Wingdings" pitchFamily="2" charset="2"/>
              <a:buChar char="§"/>
            </a:pPr>
            <a:r>
              <a:rPr lang="en-US" sz="2200" kern="0" smtClean="0">
                <a:solidFill>
                  <a:srgbClr val="173D89"/>
                </a:solidFill>
                <a:latin typeface="Arial" charset="0"/>
              </a:rPr>
              <a:t>Dữ liệu?</a:t>
            </a:r>
          </a:p>
          <a:p>
            <a:pPr marL="742950" lvl="1" indent="-285750" algn="just" fontAlgn="base">
              <a:spcBef>
                <a:spcPct val="20000"/>
              </a:spcBef>
              <a:spcAft>
                <a:spcPct val="0"/>
              </a:spcAft>
              <a:buClr>
                <a:srgbClr val="9181E1"/>
              </a:buClr>
              <a:buFont typeface="Wingdings" pitchFamily="2" charset="2"/>
              <a:buChar char="§"/>
            </a:pPr>
            <a:r>
              <a:rPr lang="en-US" sz="2200" kern="0" smtClean="0">
                <a:solidFill>
                  <a:srgbClr val="173D89"/>
                </a:solidFill>
                <a:latin typeface="Arial" charset="0"/>
              </a:rPr>
              <a:t>Thông tin?</a:t>
            </a:r>
          </a:p>
          <a:p>
            <a:pPr marL="742950" lvl="1" indent="-285750" algn="just" fontAlgn="base">
              <a:spcBef>
                <a:spcPct val="20000"/>
              </a:spcBef>
              <a:spcAft>
                <a:spcPct val="0"/>
              </a:spcAft>
              <a:buClr>
                <a:srgbClr val="9181E1"/>
              </a:buClr>
              <a:buFont typeface="Wingdings" pitchFamily="2" charset="2"/>
              <a:buChar char="§"/>
            </a:pPr>
            <a:r>
              <a:rPr lang="en-US" sz="2200" kern="0" smtClean="0">
                <a:solidFill>
                  <a:srgbClr val="173D89"/>
                </a:solidFill>
                <a:latin typeface="Arial" charset="0"/>
              </a:rPr>
              <a:t>Xử lý thông tin?</a:t>
            </a:r>
          </a:p>
          <a:p>
            <a:pPr marL="742950" lvl="1" indent="-285750" algn="just" fontAlgn="base">
              <a:spcBef>
                <a:spcPct val="20000"/>
              </a:spcBef>
              <a:spcAft>
                <a:spcPct val="0"/>
              </a:spcAft>
              <a:buClr>
                <a:srgbClr val="9181E1"/>
              </a:buClr>
              <a:buFont typeface="Wingdings" pitchFamily="2" charset="2"/>
              <a:buChar char="§"/>
            </a:pPr>
            <a:r>
              <a:rPr lang="en-US" sz="2200" kern="0" smtClean="0">
                <a:solidFill>
                  <a:srgbClr val="173D89"/>
                </a:solidFill>
                <a:latin typeface="Arial" charset="0"/>
              </a:rPr>
              <a:t>Biểu diễn thông tin?</a:t>
            </a:r>
          </a:p>
          <a:p>
            <a:endParaRPr lang="en-US"/>
          </a:p>
        </p:txBody>
      </p:sp>
      <p:pic>
        <p:nvPicPr>
          <p:cNvPr id="3074" name="Picture 2" descr="http://t3.gstatic.com/images?q=tbn:ANd9GcRtSXZV4ynae5ihxqZnVxaUHYApEESKsqY6J5Uq1hmIKLArtponF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3276600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Khái niệm về HTTT….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00600"/>
          </a:xfrm>
        </p:spPr>
        <p:txBody>
          <a:bodyPr/>
          <a:lstStyle/>
          <a:p>
            <a:r>
              <a:rPr lang="en-US" smtClean="0"/>
              <a:t>Dữ liệu: mô tả sự kiện, sự vật, con người thế giới thực</a:t>
            </a:r>
          </a:p>
          <a:p>
            <a:r>
              <a:rPr lang="en-US" smtClean="0"/>
              <a:t>Thông tin: hiểu biết từ dữ liệu</a:t>
            </a:r>
          </a:p>
          <a:p>
            <a:r>
              <a:rPr lang="en-US" smtClean="0"/>
              <a:t>Xử lý thông tin:</a:t>
            </a:r>
          </a:p>
          <a:p>
            <a:pPr lvl="1"/>
            <a:r>
              <a:rPr lang="en-US" smtClean="0"/>
              <a:t>Hoạt động tác động lên dữ liệu làm nó biến đổi</a:t>
            </a:r>
          </a:p>
          <a:p>
            <a:pPr lvl="1"/>
            <a:r>
              <a:rPr lang="en-US" smtClean="0"/>
              <a:t>Số và phi số</a:t>
            </a:r>
          </a:p>
          <a:p>
            <a:pPr lvl="1"/>
            <a:r>
              <a:rPr lang="en-US" smtClean="0"/>
              <a:t>Xử lý theo lô, tương tác, thời gian thực, phân tán…</a:t>
            </a:r>
          </a:p>
          <a:p>
            <a:r>
              <a:rPr lang="en-US" smtClean="0"/>
              <a:t>Biểu diễn thông tin: biểu diễn dữ liệu ở dạng mà con người nhận biết được (màn hình, loa, giấy, …)</a:t>
            </a:r>
          </a:p>
          <a:p>
            <a:r>
              <a:rPr lang="en-US" smtClean="0"/>
              <a:t>Thu thập, lưu trữ, phân phối, xử lý, trình diễn </a:t>
            </a:r>
            <a:r>
              <a:rPr lang="en-US" smtClean="0">
                <a:sym typeface="Wingdings" pitchFamily="2" charset="2"/>
              </a:rPr>
              <a:t> hoạt động thông tin</a:t>
            </a:r>
            <a:endParaRPr lang="en-US" smtClean="0"/>
          </a:p>
          <a:p>
            <a:pPr lvl="1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Hệ thống thông tin quản lý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Là sự phát triển và sử dụng HTTT có hiệu quả trong một tổ chức</a:t>
            </a:r>
          </a:p>
          <a:p>
            <a:r>
              <a:rPr lang="en-US" smtClean="0"/>
              <a:t>Các yếu tố cấu thành một HTTT quản lý</a:t>
            </a:r>
            <a:endParaRPr 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3200400"/>
            <a:ext cx="664925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Phân loại HTTT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00600"/>
          </a:xfrm>
        </p:spPr>
        <p:txBody>
          <a:bodyPr/>
          <a:lstStyle/>
          <a:p>
            <a:r>
              <a:rPr lang="en-US" smtClean="0"/>
              <a:t>Phân theo lĩnh vực nghiệp vụ</a:t>
            </a:r>
          </a:p>
          <a:p>
            <a:pPr lvl="1"/>
            <a:r>
              <a:rPr lang="en-US" smtClean="0"/>
              <a:t>Hệ thống tự động văn phòng</a:t>
            </a:r>
          </a:p>
          <a:p>
            <a:pPr lvl="1"/>
            <a:r>
              <a:rPr lang="en-US" smtClean="0"/>
              <a:t>Hệ thống truyền thông</a:t>
            </a:r>
          </a:p>
          <a:p>
            <a:pPr lvl="1"/>
            <a:r>
              <a:rPr lang="en-US" smtClean="0"/>
              <a:t>Hệ thống thông tin thực hiện</a:t>
            </a:r>
          </a:p>
          <a:p>
            <a:pPr lvl="1"/>
            <a:r>
              <a:rPr lang="en-US" smtClean="0"/>
              <a:t>Hệ thống xử lý giao dịch</a:t>
            </a:r>
          </a:p>
          <a:p>
            <a:pPr lvl="1"/>
            <a:r>
              <a:rPr lang="en-US" smtClean="0"/>
              <a:t>Hệ thống thông tin quản lý</a:t>
            </a:r>
          </a:p>
          <a:p>
            <a:pPr lvl="1"/>
            <a:r>
              <a:rPr lang="en-US" smtClean="0"/>
              <a:t>Hệ trợ giúp quyết </a:t>
            </a:r>
          </a:p>
          <a:p>
            <a:pPr lvl="1"/>
            <a:r>
              <a:rPr lang="en-US" smtClean="0"/>
              <a:t>Hệ chuyên gia</a:t>
            </a:r>
          </a:p>
          <a:p>
            <a:pPr lvl="1"/>
            <a:r>
              <a:rPr lang="en-US" smtClean="0"/>
              <a:t>Hệ trợ giúp hệ điều hành</a:t>
            </a:r>
          </a:p>
          <a:p>
            <a:pPr lvl="1"/>
            <a:r>
              <a:rPr lang="en-US" smtClean="0"/>
              <a:t>Hệ trợ giúp làm việc nhóm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Phân loại HTTT…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Phân loại theo quy mô kĩ thuật</a:t>
            </a:r>
          </a:p>
          <a:p>
            <a:pPr lvl="1"/>
            <a:r>
              <a:rPr lang="en-US" smtClean="0"/>
              <a:t>Hệ thống thông tin cá nhân</a:t>
            </a:r>
          </a:p>
          <a:p>
            <a:pPr lvl="1"/>
            <a:r>
              <a:rPr lang="en-US" smtClean="0"/>
              <a:t>Hệ thống thông tin làm việc nhóm</a:t>
            </a:r>
          </a:p>
          <a:p>
            <a:pPr lvl="1"/>
            <a:r>
              <a:rPr lang="en-US" smtClean="0"/>
              <a:t>Hệ thống thông tin doanh nghiệp</a:t>
            </a:r>
          </a:p>
          <a:p>
            <a:r>
              <a:rPr lang="en-US" smtClean="0"/>
              <a:t>Phân loại theo đặc tính kĩ thuật</a:t>
            </a:r>
          </a:p>
          <a:p>
            <a:pPr lvl="1"/>
            <a:r>
              <a:rPr lang="en-US" smtClean="0"/>
              <a:t>Hệ thống thông thường</a:t>
            </a:r>
          </a:p>
          <a:p>
            <a:pPr lvl="1"/>
            <a:r>
              <a:rPr lang="en-US" smtClean="0"/>
              <a:t>Hệ thống thời gian thực</a:t>
            </a:r>
          </a:p>
          <a:p>
            <a:pPr lvl="1"/>
            <a:r>
              <a:rPr lang="en-US" smtClean="0"/>
              <a:t>Hệ thống nhúng</a:t>
            </a:r>
          </a:p>
          <a:p>
            <a:r>
              <a:rPr lang="en-US" smtClean="0"/>
              <a:t>Hệ thống thông tin tích hợp</a:t>
            </a:r>
          </a:p>
          <a:p>
            <a:pPr lvl="1"/>
            <a:r>
              <a:rPr lang="en-US" smtClean="0"/>
              <a:t>Được hình thành trên cơ sở tích hợp các hệ thống khác nhau để được một hệ thống tổng thể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Tại sao cần phải phát triển HTTT?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solidFill>
                  <a:srgbClr val="FF0000"/>
                </a:solidFill>
              </a:rPr>
              <a:t>Khắc phục </a:t>
            </a:r>
            <a:r>
              <a:rPr lang="en-US" smtClean="0"/>
              <a:t>hạn chế, khó khăn cản trở việc đạt mục tiêu hiện tại</a:t>
            </a:r>
          </a:p>
          <a:p>
            <a:r>
              <a:rPr lang="en-US" smtClean="0">
                <a:solidFill>
                  <a:srgbClr val="FF0000"/>
                </a:solidFill>
              </a:rPr>
              <a:t>Tạo ưu thế </a:t>
            </a:r>
            <a:r>
              <a:rPr lang="en-US" smtClean="0"/>
              <a:t>để vượt qua thách thức và tận dụng cơ hội trong tương lai</a:t>
            </a:r>
          </a:p>
          <a:p>
            <a:r>
              <a:rPr lang="en-US" smtClean="0"/>
              <a:t>Để </a:t>
            </a:r>
            <a:r>
              <a:rPr lang="en-US" smtClean="0">
                <a:solidFill>
                  <a:srgbClr val="FF0000"/>
                </a:solidFill>
              </a:rPr>
              <a:t>hợp tác </a:t>
            </a:r>
            <a:r>
              <a:rPr lang="en-US" smtClean="0"/>
              <a:t>với đối tác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Vai trò và tầm quan trọng môn học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Tại sao phải thiết kế sản phẩm?</a:t>
            </a:r>
          </a:p>
          <a:p>
            <a:pPr lvl="1"/>
            <a:r>
              <a:rPr lang="en-US" smtClean="0"/>
              <a:t>Hình dung sản phẩm một cách đầy đủ</a:t>
            </a:r>
          </a:p>
          <a:p>
            <a:pPr lvl="1"/>
            <a:r>
              <a:rPr lang="en-US" smtClean="0"/>
              <a:t>Đưa vào sản phẩm những yêu cầu, ý tưởng hay</a:t>
            </a:r>
          </a:p>
          <a:p>
            <a:pPr lvl="1"/>
            <a:r>
              <a:rPr lang="en-US" smtClean="0"/>
              <a:t>Sử dụng tài nguyên thích hợp, hiệu quả</a:t>
            </a:r>
          </a:p>
          <a:p>
            <a:pPr lvl="1"/>
            <a:r>
              <a:rPr lang="en-US" smtClean="0"/>
              <a:t>Chuẩn bị một quy trình sản xuất hữu hiệu</a:t>
            </a:r>
          </a:p>
          <a:p>
            <a:pPr lvl="1"/>
            <a:r>
              <a:rPr lang="en-US" smtClean="0"/>
              <a:t>Tạo kiến trúc tốt cho phần mềm </a:t>
            </a:r>
          </a:p>
          <a:p>
            <a:r>
              <a:rPr lang="en-US" smtClean="0"/>
              <a:t>Thiết kế phần mềm là gì?</a:t>
            </a:r>
          </a:p>
          <a:p>
            <a:pPr lvl="1"/>
            <a:r>
              <a:rPr lang="en-US" smtClean="0"/>
              <a:t>Chuyển yêu cầu bài toán thành đặc tả để người lập trình chuyển thành chương trình vận hành được, đáp ứng yêu cầu đặt ra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Vai trò và tầm quan trọng…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Thiết kế một HTTT bao gồm:</a:t>
            </a:r>
          </a:p>
          <a:p>
            <a:pPr lvl="1"/>
            <a:r>
              <a:rPr lang="en-US" smtClean="0"/>
              <a:t>Thiết kế hệ thống thiết bị phần cứng</a:t>
            </a:r>
          </a:p>
          <a:p>
            <a:pPr lvl="1"/>
            <a:r>
              <a:rPr lang="en-US" smtClean="0"/>
              <a:t>Thiết kế hệ thống phần mềm</a:t>
            </a:r>
          </a:p>
          <a:p>
            <a:pPr lvl="1"/>
            <a:r>
              <a:rPr lang="en-US" smtClean="0"/>
              <a:t>Thiết kế cơ sở dữ liệu</a:t>
            </a:r>
          </a:p>
          <a:p>
            <a:pPr lvl="1"/>
            <a:r>
              <a:rPr lang="vi-VN" smtClean="0"/>
              <a:t>Phù hợp môi trường cài đặt, đáp ứng yêu cầu đặt ra</a:t>
            </a:r>
            <a:endParaRPr lang="en-US" smtClean="0"/>
          </a:p>
          <a:p>
            <a:r>
              <a:rPr lang="en-US" smtClean="0"/>
              <a:t>Nhận xét:</a:t>
            </a:r>
          </a:p>
          <a:p>
            <a:pPr lvl="1"/>
            <a:r>
              <a:rPr lang="en-US" smtClean="0"/>
              <a:t>Các mô hình, thiết bị phần cứng không nhiều, dễ nắm</a:t>
            </a:r>
          </a:p>
          <a:p>
            <a:pPr lvl="1"/>
            <a:r>
              <a:rPr lang="vi-VN" smtClean="0"/>
              <a:t>Thiết kế CSDL có nhiều kinh nghi</a:t>
            </a:r>
            <a:r>
              <a:rPr lang="en-US" smtClean="0"/>
              <a:t>ệ</a:t>
            </a:r>
            <a:r>
              <a:rPr lang="vi-VN" smtClean="0"/>
              <a:t>m, tự động hóa cao</a:t>
            </a:r>
            <a:endParaRPr lang="en-US" smtClean="0"/>
          </a:p>
          <a:p>
            <a:pPr lvl="1"/>
            <a:r>
              <a:rPr lang="vi-VN" smtClean="0"/>
              <a:t>Thiết kế phần mềm là đa dạng, khó khăn nhất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93713" y="3733800"/>
            <a:ext cx="8116887" cy="446087"/>
          </a:xfrm>
        </p:spPr>
        <p:txBody>
          <a:bodyPr/>
          <a:lstStyle/>
          <a:p>
            <a:pPr algn="ctr"/>
            <a:r>
              <a:rPr lang="en-US" sz="2800" b="1" smtClean="0">
                <a:solidFill>
                  <a:schemeClr val="tx2"/>
                </a:solidFill>
              </a:rPr>
              <a:t>Vấn đề cơ bản về phát triển hệ HTTT</a:t>
            </a:r>
            <a:endParaRPr lang="en-US" sz="2800" b="1">
              <a:solidFill>
                <a:schemeClr val="tx2"/>
              </a:solidFill>
            </a:endParaRPr>
          </a:p>
        </p:txBody>
      </p:sp>
      <p:sp>
        <p:nvSpPr>
          <p:cNvPr id="1026" name="AutoShape 2" descr="data:image/jpeg;base64,/9j/4AAQSkZJRgABAQAAAQABAAD/2wCEAAkGBhQREBISEBAPEA8SEBERDxQPDxAVDxAUFBAWFBQQFBQXHScfGB0kGRUUHzEgJCcpLC4sFio9NjAqOCYrLCkBCQoKDgwOGg8PGjUcHyIqLDAyLik1KS4uKikpNTUtMDU1KjU1KSwsNTQ0LiwpMCksNTUrNSoqLCouLSotLCksKf/AABEIAGQAZAMBIgACEQEDEQH/xAAbAAACAgMBAAAAAAAAAAAAAAAABwQFAQMGAv/EAEUQAAEDAQIGDQgKAQUAAAAAAAEAAgMEERIFBgchUtETIiUxMkFRcXKRobKzFRcjVGGBk6QkM0Ric4KSscLSFBY1Q3TB/8QAGgEAAwEBAQEAAAAAAAAAAAAAAAUGBAMCAf/EAC4RAAEDAQMLBAMBAAAAAAAAAAEAAgMRBXGhBBIUFSEzUWGBsdEjMVLBEyRBQv/aAAwDAQACEQMRAD8AeBK87JyC1a5XbYN959y4XH/HuSnk/wAemIbIGh0shAJbe4LGg5rbM5PtXWGF0zs1q4zTNhbnOXfXzydoRfOj2hJGLHauP2uTqj/qp8ONtYd+qk6o/wCqYark4jFLXWxC3+HDym/fPJ2hF88naEq48Z6s/aZOpmpb24x1XrEnUzUjVcnyGK5a8h+Jw8pm3zydoRfPJ2hLT/UdV6xJ1M1LW/GSr9Yk6makark+Qx8I15D8Th5TPvnR7Qi+dHtCU0uNVYPtMnUzUoc+OFaN6qk6o/6o1XLxGK9ttmE/5OHlOW+eTtCy1/uKSVPlBro3hxqDIAc7ZGMLXDkNgB6k2MDYZbVUsdQwXbwtI42uBsc23jzgrLlGSPgALto5Lfk+WRzkhuw81boWGm0IWRa1GlPpB0Skvj9nwlUdJnhtTnn+sHRKTOPH+5VHSZ4bUzszem7wldqboX/RVbSxq0p4lCpmq1pmqgqpGQ1KkQwqUyFEQUpjFnfIuYao+w+xapIVYmJR5Wrw2RfS1VM8SraiNXdQByhU1ZUNHHbzLU01Q33VRUMsTYydO3Lb05/EKUNdOT7Amzk0O5TOnP4hS+09yL1RWUPUryXbQ8EcyEQ8EcyFOqjUap4Y6JSZx1O6VR0meG1OWr4Y6JSXx1dujUdJnhtTKzd6bvCV2puRf5WqnKs45A0WnMAFT071l9XePsFtmtUAGdsUm5qcVPBHcYSyMWsbvsZoj2LaGR8TY/0sUKTB8VRAxk8bJWXWGx4tANwC0chznOuKyWYMiLJpXRsdLHUXY3uFrmAMHBPFvlSwYHMc4k7PtW2wFrc0bfpMGbY2C14iY3leGBvWcyxG2JwBaIXNO8WiMtPMRvrhmVsU2GJ4q245sbAyjZNZsQNjS4hrtqXEHfOpWFdiw2Ovo56aO5HsrhUMjFkQOxOuzXRmB32k+0L6Yg3Y40NK8vaqA4HaGgitF5ygwtayG61rbXvtutaLdqORL2oKYGUV/o4em/uBLqd6oLOP6w691NWi39l1OXZQqgpuZNDuWzpz98pP1D03cmZ3MZ05++VmtM+kL1vssUf0XeQ8EcyEQ8EcyFPKgUStO2/KUk8d3boVHSZ4bU6sIb/5Skljsfp8/SZ4bUxs7eG5LbS3Qv8AKrTU2N9pza0RS/sq2ebbWcQW2OZUDHUU66LYn3Rv9GzoM7oXHZK3egqP+ye4F0bny7BHsAiL7jPri8MAuDPtQSTvKixRxeqaIua59K+KSS++wyiRpssN3a2HizFTDSPxvFfemCqyDnsNPauKlYVxepcJ3n7Zssb3wukZmcHRmwtcDmcBxKippKrBdVBDJMaikneI2XrdraQ3NbaWkWg2WkEK0pMB1dNPPNBJBKyeZ8j4ZC9oFp2rmyAGx1mY5rOdSjgiWonhmqxExlOS+KKJ7n2vNm3e8gb1gsAC6iQNGaTnMp18+/ReCwuOcBRyhZSZLI4PxH90JczSrvcp8lkUH4j+4EtZZk2yB1MnHXukuXsrlJN3ZeZXpxZMjuazpz98pMEpyZMjuczpz98rhaJ9IXrXZ4pJ0TBh4I5kIh4I5kJCnag4R3/ylI/HV30+fnb4bU78J/xP7hIvHZ306fnb4bUxs/eG5LrR3YvXOPdaSgPXi1Cd1SiiZFPlTja1rf8AHk2rWt+sZnsAFu8t3nUj9Xk+IzUljas3lj0KHh3WrS5v4eyZvnTj9Xk+IzUsHKrH6vJ8RmpLO+glGhQcMSjS5uOATQD2Yaj/AOSnEEn3H3r7PdZvLQclUfrUnwma1ryUn0dR+JH3Cu8vJdLM+F5jjNAExiiZMwPeKkrh/NTH61J8JmtdfivgcUkAga8yBpe68QATeNtlgUm8t1Kc/uP7LNJlEkgo41XdkLGGrRRdDDwRzIRDwRzIXFdlX4V/if8AxI/KBTOZWSOI2sjWuYeI2NDSPcQnvhGAkWjORxco4wuWwpgaGobclaxzbbbJMzmnlB4jzFaMnm/C/OWfKIfyszUh0Ju+bmi0fmTrWPNxRaPzJ1pnrCLgUv0GTklGhNzzc0Wj8ydaPNzRaPzJ1o1hFwKNBk5JRoTc83NFo/MnWjzc0Wj8ydaNYRcCjQZOSp8lZ9HUfiR9wrurygYIxchpQ4QXWh5BdbNetIFg3yrHYvvM/W1Kp5BJIXBM4WFjA0rzeUijO29x/Zadi++z9bVNoae02Nz6TuKzkC4rqr2HgjmQvTRYEIQsqPLRsdvtCEIQtfk2PRCPJseiFhCELPk2PRCPJseiFhCELPk2PRCPJseiFhCELPk2PRCPJseiFhCELIwczRCkxxAbwsQhCF7QhCEL/9k="/>
          <p:cNvSpPr>
            <a:spLocks noChangeAspect="1" noChangeArrowheads="1"/>
          </p:cNvSpPr>
          <p:nvPr/>
        </p:nvSpPr>
        <p:spPr bwMode="auto">
          <a:xfrm>
            <a:off x="155575" y="-457200"/>
            <a:ext cx="952500" cy="952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828800" y="4038600"/>
            <a:ext cx="5410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</a:pPr>
            <a:r>
              <a:rPr lang="en-US">
                <a:solidFill>
                  <a:schemeClr val="tx2"/>
                </a:solidFill>
                <a:latin typeface="Arial" charset="0"/>
              </a:rPr>
              <a:t>Các cách tiếp cận phát triển HTTT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</a:pPr>
            <a:r>
              <a:rPr lang="en-US">
                <a:solidFill>
                  <a:schemeClr val="tx2"/>
                </a:solidFill>
                <a:latin typeface="Arial" charset="0"/>
              </a:rPr>
              <a:t>Vòng đời phát triển HTTT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</a:pPr>
            <a:r>
              <a:rPr lang="en-US">
                <a:solidFill>
                  <a:schemeClr val="tx2"/>
                </a:solidFill>
                <a:latin typeface="Arial" charset="0"/>
              </a:rPr>
              <a:t>Các phương pháp phát triển </a:t>
            </a:r>
            <a:r>
              <a:rPr lang="en-US" smtClean="0">
                <a:solidFill>
                  <a:schemeClr val="tx2"/>
                </a:solidFill>
                <a:latin typeface="Arial" charset="0"/>
              </a:rPr>
              <a:t>HTTT</a:t>
            </a:r>
            <a:endParaRPr lang="en-US">
              <a:solidFill>
                <a:schemeClr val="tx2"/>
              </a:solidFill>
              <a:latin typeface="Arial" charset="0"/>
            </a:endParaRPr>
          </a:p>
        </p:txBody>
      </p:sp>
      <p:pic>
        <p:nvPicPr>
          <p:cNvPr id="9" name="Picture 8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1371600"/>
            <a:ext cx="161925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Các cách tiếp cận phát triển HTTT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Tiếp cận hướng tiến trình</a:t>
            </a:r>
          </a:p>
          <a:p>
            <a:r>
              <a:rPr lang="en-US" smtClean="0"/>
              <a:t>Tiếp cận hướng dữ liệu</a:t>
            </a:r>
          </a:p>
          <a:p>
            <a:r>
              <a:rPr lang="en-US" smtClean="0"/>
              <a:t>Tiếp cận hướng cấu trúc</a:t>
            </a:r>
          </a:p>
          <a:p>
            <a:r>
              <a:rPr lang="en-US" smtClean="0"/>
              <a:t>Tiếp cận hướng đối tượng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Tiếp cận hướng tiến trình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00600"/>
          </a:xfrm>
        </p:spPr>
        <p:txBody>
          <a:bodyPr/>
          <a:lstStyle/>
          <a:p>
            <a:r>
              <a:rPr lang="en-US" smtClean="0"/>
              <a:t>Xuất hiện vào thời điểm máy tính mới ra đời</a:t>
            </a:r>
          </a:p>
          <a:p>
            <a:r>
              <a:rPr lang="en-US" smtClean="0"/>
              <a:t>Tập trung vào hiệu quả xử lý của chương trình</a:t>
            </a:r>
          </a:p>
          <a:p>
            <a:r>
              <a:rPr lang="en-US" smtClean="0"/>
              <a:t>Dữ liệu được tổ chức khi tiến trình cần</a:t>
            </a:r>
          </a:p>
          <a:p>
            <a:r>
              <a:rPr lang="en-US" smtClean="0"/>
              <a:t>Nhược điểm:</a:t>
            </a:r>
          </a:p>
          <a:p>
            <a:pPr lvl="1"/>
            <a:r>
              <a:rPr lang="en-US" smtClean="0"/>
              <a:t>Thay đổi theo tiến trình</a:t>
            </a:r>
          </a:p>
          <a:p>
            <a:pPr lvl="1"/>
            <a:r>
              <a:rPr lang="en-US" smtClean="0"/>
              <a:t>Dư thừa, tốn nhiều công sức tổ chức</a:t>
            </a:r>
          </a:p>
          <a:p>
            <a:pPr lvl="1"/>
            <a:r>
              <a:rPr lang="en-US" smtClean="0"/>
              <a:t>Không chia sẻ</a:t>
            </a:r>
            <a:endParaRPr lang="en-US"/>
          </a:p>
        </p:txBody>
      </p:sp>
      <p:sp>
        <p:nvSpPr>
          <p:cNvPr id="5" name="Flowchart: Magnetic Disk 4"/>
          <p:cNvSpPr/>
          <p:nvPr/>
        </p:nvSpPr>
        <p:spPr>
          <a:xfrm>
            <a:off x="1295400" y="5638800"/>
            <a:ext cx="914400" cy="762000"/>
          </a:xfrm>
          <a:prstGeom prst="flowChartMagneticDisk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smtClean="0">
                <a:solidFill>
                  <a:schemeClr val="tx2"/>
                </a:solidFill>
              </a:rPr>
              <a:t>Dữ liệu thuế</a:t>
            </a:r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6" name="Flowchart: Magnetic Disk 5"/>
          <p:cNvSpPr/>
          <p:nvPr/>
        </p:nvSpPr>
        <p:spPr>
          <a:xfrm>
            <a:off x="3276600" y="5638800"/>
            <a:ext cx="914400" cy="762000"/>
          </a:xfrm>
          <a:prstGeom prst="flowChartMagneticDisk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smtClean="0">
                <a:solidFill>
                  <a:schemeClr val="tx2"/>
                </a:solidFill>
              </a:rPr>
              <a:t>Dữ liệu nhân sự</a:t>
            </a:r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524000" y="4419600"/>
            <a:ext cx="2362200" cy="609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smtClean="0">
                <a:solidFill>
                  <a:schemeClr val="tx2"/>
                </a:solidFill>
              </a:rPr>
              <a:t>Hệ thống trả lương</a:t>
            </a:r>
            <a:endParaRPr lang="en-US" sz="1600" b="1">
              <a:solidFill>
                <a:schemeClr val="tx2"/>
              </a:solidFill>
            </a:endParaRPr>
          </a:p>
        </p:txBody>
      </p:sp>
      <p:cxnSp>
        <p:nvCxnSpPr>
          <p:cNvPr id="11" name="Straight Arrow Connector 10"/>
          <p:cNvCxnSpPr>
            <a:stCxn id="7" idx="2"/>
            <a:endCxn id="5" idx="1"/>
          </p:cNvCxnSpPr>
          <p:nvPr/>
        </p:nvCxnSpPr>
        <p:spPr>
          <a:xfrm rot="5400000">
            <a:off x="1924050" y="4857750"/>
            <a:ext cx="609600" cy="9525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7" idx="2"/>
            <a:endCxn id="6" idx="1"/>
          </p:cNvCxnSpPr>
          <p:nvPr/>
        </p:nvCxnSpPr>
        <p:spPr>
          <a:xfrm rot="16200000" flipH="1">
            <a:off x="2914650" y="4819650"/>
            <a:ext cx="609600" cy="10287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Flowchart: Magnetic Disk 18"/>
          <p:cNvSpPr/>
          <p:nvPr/>
        </p:nvSpPr>
        <p:spPr>
          <a:xfrm>
            <a:off x="5486400" y="5638800"/>
            <a:ext cx="914400" cy="762000"/>
          </a:xfrm>
          <a:prstGeom prst="flowChartMagneticDisk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smtClean="0">
                <a:solidFill>
                  <a:schemeClr val="tx2"/>
                </a:solidFill>
              </a:rPr>
              <a:t>Dữ liệu nhân sự</a:t>
            </a:r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20" name="Flowchart: Magnetic Disk 19"/>
          <p:cNvSpPr/>
          <p:nvPr/>
        </p:nvSpPr>
        <p:spPr>
          <a:xfrm>
            <a:off x="7467600" y="5638800"/>
            <a:ext cx="914400" cy="762000"/>
          </a:xfrm>
          <a:prstGeom prst="flowChartMagneticDisk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smtClean="0">
                <a:solidFill>
                  <a:schemeClr val="tx2"/>
                </a:solidFill>
              </a:rPr>
              <a:t>Dữ liệu dự án</a:t>
            </a:r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562600" y="4419600"/>
            <a:ext cx="2743200" cy="609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smtClean="0">
                <a:solidFill>
                  <a:schemeClr val="tx2"/>
                </a:solidFill>
              </a:rPr>
              <a:t>Hệ thống quản lý dự án</a:t>
            </a:r>
            <a:endParaRPr lang="en-US" sz="1600" b="1">
              <a:solidFill>
                <a:schemeClr val="tx2"/>
              </a:solidFill>
            </a:endParaRPr>
          </a:p>
        </p:txBody>
      </p:sp>
      <p:cxnSp>
        <p:nvCxnSpPr>
          <p:cNvPr id="22" name="Straight Arrow Connector 21"/>
          <p:cNvCxnSpPr>
            <a:stCxn id="21" idx="2"/>
            <a:endCxn id="19" idx="1"/>
          </p:cNvCxnSpPr>
          <p:nvPr/>
        </p:nvCxnSpPr>
        <p:spPr>
          <a:xfrm rot="5400000">
            <a:off x="6134100" y="4838700"/>
            <a:ext cx="609600" cy="990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21" idx="2"/>
            <a:endCxn id="20" idx="1"/>
          </p:cNvCxnSpPr>
          <p:nvPr/>
        </p:nvCxnSpPr>
        <p:spPr>
          <a:xfrm rot="16200000" flipH="1">
            <a:off x="7124700" y="4838700"/>
            <a:ext cx="609600" cy="990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Tiếp cận hướng dữ liệu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Tập trung dữ liệu một cách lý tưởng:</a:t>
            </a:r>
          </a:p>
          <a:p>
            <a:pPr lvl="1"/>
            <a:r>
              <a:rPr lang="en-US" smtClean="0"/>
              <a:t>Tách dữ liệu ra khỏi quá trình xử lý</a:t>
            </a:r>
          </a:p>
          <a:p>
            <a:pPr lvl="1"/>
            <a:r>
              <a:rPr lang="en-US" smtClean="0"/>
              <a:t>Tổ chức dữ liệu dùng chung cho các ứng dụng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762000" y="3824748"/>
            <a:ext cx="7696200" cy="2499852"/>
            <a:chOff x="685800" y="3596148"/>
            <a:chExt cx="7696200" cy="2499852"/>
          </a:xfrm>
        </p:grpSpPr>
        <p:sp>
          <p:nvSpPr>
            <p:cNvPr id="4" name="Rectangle 3"/>
            <p:cNvSpPr/>
            <p:nvPr/>
          </p:nvSpPr>
          <p:spPr>
            <a:xfrm>
              <a:off x="2057400" y="3596148"/>
              <a:ext cx="6098460" cy="10668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2286000" y="3810000"/>
              <a:ext cx="1371600" cy="6096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smtClean="0">
                  <a:solidFill>
                    <a:schemeClr val="tx2"/>
                  </a:solidFill>
                </a:rPr>
                <a:t>Ứng dụng </a:t>
              </a:r>
              <a:r>
                <a:rPr lang="en-US" sz="1600" i="1" smtClean="0">
                  <a:solidFill>
                    <a:schemeClr val="tx2"/>
                  </a:solidFill>
                </a:rPr>
                <a:t>1</a:t>
              </a:r>
              <a:endParaRPr lang="en-US" sz="1600" i="1">
                <a:solidFill>
                  <a:schemeClr val="tx2"/>
                </a:solidFill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4038600" y="3810000"/>
              <a:ext cx="1371600" cy="6096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smtClean="0">
                  <a:solidFill>
                    <a:schemeClr val="tx2"/>
                  </a:solidFill>
                </a:rPr>
                <a:t>Ứng dụng </a:t>
              </a:r>
              <a:r>
                <a:rPr lang="en-US" sz="1600" i="1" smtClean="0">
                  <a:solidFill>
                    <a:schemeClr val="tx2"/>
                  </a:solidFill>
                </a:rPr>
                <a:t>2</a:t>
              </a:r>
              <a:endParaRPr lang="en-US" sz="1600" i="1">
                <a:solidFill>
                  <a:schemeClr val="tx2"/>
                </a:solidFill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562600" y="3810000"/>
              <a:ext cx="838200" cy="609600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smtClean="0">
                  <a:solidFill>
                    <a:schemeClr val="tx2"/>
                  </a:solidFill>
                </a:rPr>
                <a:t>…</a:t>
              </a:r>
              <a:endParaRPr lang="en-US" sz="1600">
                <a:solidFill>
                  <a:schemeClr val="tx2"/>
                </a:solidFill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6477000" y="3810000"/>
              <a:ext cx="1371600" cy="6096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smtClean="0">
                  <a:solidFill>
                    <a:schemeClr val="tx2"/>
                  </a:solidFill>
                </a:rPr>
                <a:t>Ứng dụng </a:t>
              </a:r>
              <a:r>
                <a:rPr lang="en-US" sz="1600" i="1" smtClean="0">
                  <a:solidFill>
                    <a:schemeClr val="tx2"/>
                  </a:solidFill>
                </a:rPr>
                <a:t>n</a:t>
              </a:r>
              <a:endParaRPr lang="en-US" sz="1600" i="1">
                <a:solidFill>
                  <a:schemeClr val="tx2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5800" y="4800600"/>
              <a:ext cx="7696200" cy="1588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Flowchart: Magnetic Disk 12"/>
            <p:cNvSpPr/>
            <p:nvPr/>
          </p:nvSpPr>
          <p:spPr>
            <a:xfrm>
              <a:off x="3276600" y="5029200"/>
              <a:ext cx="3276600" cy="1066800"/>
            </a:xfrm>
            <a:prstGeom prst="flowChartMagneticDisk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smtClean="0">
                  <a:solidFill>
                    <a:schemeClr val="tx2"/>
                  </a:solidFill>
                </a:rPr>
                <a:t>Cơ sở dữ liệu</a:t>
              </a:r>
              <a:endParaRPr lang="en-US" sz="1600">
                <a:solidFill>
                  <a:schemeClr val="tx2"/>
                </a:solidFill>
              </a:endParaRPr>
            </a:p>
          </p:txBody>
        </p:sp>
        <p:cxnSp>
          <p:nvCxnSpPr>
            <p:cNvPr id="15" name="Straight Arrow Connector 14"/>
            <p:cNvCxnSpPr>
              <a:stCxn id="5" idx="2"/>
            </p:cNvCxnSpPr>
            <p:nvPr/>
          </p:nvCxnSpPr>
          <p:spPr>
            <a:xfrm rot="16200000" flipH="1">
              <a:off x="3086100" y="4305300"/>
              <a:ext cx="838200" cy="10668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2"/>
            </p:cNvCxnSpPr>
            <p:nvPr/>
          </p:nvCxnSpPr>
          <p:spPr>
            <a:xfrm rot="5400000">
              <a:off x="4343400" y="4800600"/>
              <a:ext cx="762000" cy="1588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9" idx="2"/>
            </p:cNvCxnSpPr>
            <p:nvPr/>
          </p:nvCxnSpPr>
          <p:spPr>
            <a:xfrm rot="5400000">
              <a:off x="5314950" y="4591050"/>
              <a:ext cx="838200" cy="4953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10" idx="2"/>
            </p:cNvCxnSpPr>
            <p:nvPr/>
          </p:nvCxnSpPr>
          <p:spPr>
            <a:xfrm rot="5400000">
              <a:off x="6248400" y="4343400"/>
              <a:ext cx="838200" cy="9906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762000" y="3911025"/>
              <a:ext cx="121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mtClean="0">
                  <a:solidFill>
                    <a:schemeClr val="tx2"/>
                  </a:solidFill>
                </a:rPr>
                <a:t>Tầng ứng dụng</a:t>
              </a:r>
              <a:endParaRPr lang="en-US" sz="1600">
                <a:solidFill>
                  <a:schemeClr val="tx2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62000" y="5181600"/>
              <a:ext cx="1524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mtClean="0">
                  <a:solidFill>
                    <a:schemeClr val="tx2"/>
                  </a:solidFill>
                </a:rPr>
                <a:t>Tầng dữ liệu</a:t>
              </a:r>
              <a:endParaRPr lang="en-US" sz="160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Tiếp cận hướng cấu trúc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Hệ thống phân thành các module chức năng</a:t>
            </a:r>
          </a:p>
          <a:p>
            <a:r>
              <a:rPr lang="en-US" smtClean="0"/>
              <a:t>Là sự kết hợp giữa cách tiếp cận hướng tiến trình và hướng dữ liệu</a:t>
            </a:r>
          </a:p>
          <a:p>
            <a:endParaRPr lang="en-US"/>
          </a:p>
        </p:txBody>
      </p:sp>
      <p:grpSp>
        <p:nvGrpSpPr>
          <p:cNvPr id="51" name="Group 50"/>
          <p:cNvGrpSpPr/>
          <p:nvPr/>
        </p:nvGrpSpPr>
        <p:grpSpPr>
          <a:xfrm>
            <a:off x="762000" y="3276600"/>
            <a:ext cx="7696200" cy="3048000"/>
            <a:chOff x="685800" y="2895600"/>
            <a:chExt cx="7696200" cy="3048000"/>
          </a:xfrm>
        </p:grpSpPr>
        <p:sp>
          <p:nvSpPr>
            <p:cNvPr id="5" name="Rectangle 4"/>
            <p:cNvSpPr/>
            <p:nvPr/>
          </p:nvSpPr>
          <p:spPr>
            <a:xfrm>
              <a:off x="2057400" y="2895600"/>
              <a:ext cx="6098460" cy="15240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2286000" y="3048000"/>
              <a:ext cx="1371600" cy="3048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smtClean="0">
                  <a:solidFill>
                    <a:schemeClr val="tx2"/>
                  </a:solidFill>
                </a:rPr>
                <a:t>Ứng dụng </a:t>
              </a:r>
              <a:r>
                <a:rPr lang="en-US" sz="1600" i="1" smtClean="0">
                  <a:solidFill>
                    <a:schemeClr val="tx2"/>
                  </a:solidFill>
                </a:rPr>
                <a:t>1</a:t>
              </a:r>
              <a:endParaRPr lang="en-US" sz="1600" i="1">
                <a:solidFill>
                  <a:schemeClr val="tx2"/>
                </a:solidFill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4038600" y="3048000"/>
              <a:ext cx="1371600" cy="3048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smtClean="0">
                  <a:solidFill>
                    <a:schemeClr val="tx2"/>
                  </a:solidFill>
                </a:rPr>
                <a:t>Ứng dụng </a:t>
              </a:r>
              <a:r>
                <a:rPr lang="en-US" sz="1600" i="1" smtClean="0">
                  <a:solidFill>
                    <a:schemeClr val="tx2"/>
                  </a:solidFill>
                </a:rPr>
                <a:t>2</a:t>
              </a:r>
              <a:endParaRPr lang="en-US" sz="1600" i="1">
                <a:solidFill>
                  <a:schemeClr val="tx2"/>
                </a:solidFill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5562600" y="3490452"/>
              <a:ext cx="838200" cy="395748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smtClean="0">
                  <a:solidFill>
                    <a:schemeClr val="tx2"/>
                  </a:solidFill>
                </a:rPr>
                <a:t>…</a:t>
              </a:r>
              <a:endParaRPr lang="en-US" sz="1600">
                <a:solidFill>
                  <a:schemeClr val="tx2"/>
                </a:solidFill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6477000" y="3048000"/>
              <a:ext cx="1371600" cy="3048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smtClean="0">
                  <a:solidFill>
                    <a:schemeClr val="tx2"/>
                  </a:solidFill>
                </a:rPr>
                <a:t>Ứng dụng </a:t>
              </a:r>
              <a:r>
                <a:rPr lang="en-US" sz="1600" i="1" smtClean="0">
                  <a:solidFill>
                    <a:schemeClr val="tx2"/>
                  </a:solidFill>
                </a:rPr>
                <a:t>n</a:t>
              </a:r>
              <a:endParaRPr lang="en-US" sz="1600" i="1">
                <a:solidFill>
                  <a:schemeClr val="tx2"/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685800" y="4557252"/>
              <a:ext cx="7696200" cy="1588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Flowchart: Magnetic Disk 10"/>
            <p:cNvSpPr/>
            <p:nvPr/>
          </p:nvSpPr>
          <p:spPr>
            <a:xfrm>
              <a:off x="3276600" y="4876800"/>
              <a:ext cx="3276600" cy="1066800"/>
            </a:xfrm>
            <a:prstGeom prst="flowChartMagneticDisk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smtClean="0">
                  <a:solidFill>
                    <a:schemeClr val="tx2"/>
                  </a:solidFill>
                </a:rPr>
                <a:t>Cơ sở dữ liệu</a:t>
              </a:r>
              <a:endParaRPr lang="en-US" sz="1600">
                <a:solidFill>
                  <a:schemeClr val="tx2"/>
                </a:solidFill>
              </a:endParaRP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3048000" y="4114800"/>
              <a:ext cx="1066800" cy="9906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32" idx="2"/>
            </p:cNvCxnSpPr>
            <p:nvPr/>
          </p:nvCxnSpPr>
          <p:spPr>
            <a:xfrm rot="5400000">
              <a:off x="4305300" y="4610100"/>
              <a:ext cx="914400" cy="762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8" idx="2"/>
            </p:cNvCxnSpPr>
            <p:nvPr/>
          </p:nvCxnSpPr>
          <p:spPr>
            <a:xfrm rot="5400000">
              <a:off x="5086350" y="4210050"/>
              <a:ext cx="1219200" cy="5715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40" idx="2"/>
            </p:cNvCxnSpPr>
            <p:nvPr/>
          </p:nvCxnSpPr>
          <p:spPr>
            <a:xfrm rot="5400000">
              <a:off x="6134100" y="4076700"/>
              <a:ext cx="990600" cy="10668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762000" y="3667677"/>
              <a:ext cx="121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mtClean="0">
                  <a:solidFill>
                    <a:schemeClr val="tx2"/>
                  </a:solidFill>
                </a:rPr>
                <a:t>Tầng ứng dụng</a:t>
              </a:r>
              <a:endParaRPr lang="en-US" sz="1600">
                <a:solidFill>
                  <a:schemeClr val="tx2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62000" y="5071646"/>
              <a:ext cx="1524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mtClean="0">
                  <a:solidFill>
                    <a:schemeClr val="tx2"/>
                  </a:solidFill>
                </a:rPr>
                <a:t>Tầng dữ liệu</a:t>
              </a:r>
              <a:endParaRPr lang="en-US" sz="1600">
                <a:solidFill>
                  <a:schemeClr val="tx2"/>
                </a:solidFill>
              </a:endParaRP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2438400" y="3581400"/>
              <a:ext cx="838200" cy="533400"/>
              <a:chOff x="2438400" y="3581400"/>
              <a:chExt cx="838200" cy="533400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2438400" y="3581400"/>
                <a:ext cx="304800" cy="228600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2590800" y="3657600"/>
                <a:ext cx="304800" cy="228600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2971800" y="3886200"/>
                <a:ext cx="304800" cy="228600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2743200" y="3810000"/>
                <a:ext cx="304800" cy="228600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>
              <a:off x="4343400" y="3581400"/>
              <a:ext cx="762000" cy="609600"/>
              <a:chOff x="4343400" y="3657600"/>
              <a:chExt cx="762000" cy="609600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4343400" y="3657600"/>
                <a:ext cx="304800" cy="228600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4572000" y="3810000"/>
                <a:ext cx="304800" cy="228600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4648200" y="4038600"/>
                <a:ext cx="304800" cy="228600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4800600" y="3657600"/>
                <a:ext cx="304800" cy="228600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2" name="Group 41"/>
            <p:cNvGrpSpPr/>
            <p:nvPr/>
          </p:nvGrpSpPr>
          <p:grpSpPr>
            <a:xfrm>
              <a:off x="6705600" y="3581400"/>
              <a:ext cx="990600" cy="609600"/>
              <a:chOff x="6934200" y="3581400"/>
              <a:chExt cx="990600" cy="609600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6934200" y="3657600"/>
                <a:ext cx="304800" cy="228600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7086600" y="3733800"/>
                <a:ext cx="304800" cy="228600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7467600" y="3962400"/>
                <a:ext cx="304800" cy="228600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7467600" y="3581400"/>
                <a:ext cx="304800" cy="228600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7239000" y="3886200"/>
                <a:ext cx="304800" cy="228600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7620000" y="3733800"/>
                <a:ext cx="304800" cy="228600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Tiếp cận hướng cấu trúc…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Ưu điểm:</a:t>
            </a:r>
          </a:p>
          <a:p>
            <a:pPr lvl="1"/>
            <a:r>
              <a:rPr lang="en-US" smtClean="0"/>
              <a:t>Làm giảm sự phức tạp</a:t>
            </a:r>
          </a:p>
          <a:p>
            <a:pPr lvl="1"/>
            <a:r>
              <a:rPr lang="en-US" smtClean="0"/>
              <a:t>Tập trung vào ý tưởng</a:t>
            </a:r>
          </a:p>
          <a:p>
            <a:pPr lvl="1"/>
            <a:r>
              <a:rPr lang="en-US" smtClean="0"/>
              <a:t>Chuẩn mực hóa tiến trình</a:t>
            </a:r>
          </a:p>
          <a:p>
            <a:pPr lvl="1"/>
            <a:r>
              <a:rPr lang="en-US" smtClean="0"/>
              <a:t>Hướng về tương lai</a:t>
            </a:r>
          </a:p>
          <a:p>
            <a:pPr lvl="1"/>
            <a:r>
              <a:rPr lang="en-US" smtClean="0"/>
              <a:t>Giảm tính nghệ thuật trong thiết kế</a:t>
            </a:r>
            <a:endParaRPr lang="en-US"/>
          </a:p>
        </p:txBody>
      </p:sp>
      <p:sp>
        <p:nvSpPr>
          <p:cNvPr id="2052" name="AutoShape 4" descr="data:image/jpeg;base64,/9j/4AAQSkZJRgABAQAAAQABAAD/2wCEAAkGBhQSEBUUEhQSFRQUGBcWFRQVFBQVFBUXFRYVGBYWFRIXHCYeFxkkGhgUHy8gJCcpLSwsFh8xNTAqNiYrLSkBCQoKBQUFDQUFDSkYEhgpKSkpKSkpKSkpKSkpKSkpKSkpKSkpKSkpKSkpKSkpKSkpKSkpKSkpKSkpKSkpKSkpKf/AABEIAMABBgMBIgACEQEDEQH/xAAcAAACAgMBAQAAAAAAAAAAAAAABwQGAQUIAwL/xABTEAABAgMFAwQKDQkGBwEAAAABAgMABBEFBhITIQcxQVFSYXEUFyJigZGTs9HSCBYjMjU2QmRyc3ShozNEVGOCg5KisRUkJjRDhCVTssHD4fCU/8QAFAEBAAAAAAAAAAAAAAAAAAAAAP/EABQRAQAAAAAAAAAAAAAAAAAAAAD/2gAMAwEAAhEDEQA/ANjfy/lpM2sZORLNMpLgDiEc0qV3aj0bo1vtvvD8z/B9aM3t+NX+2/8ACuN1ggNJ7b7w/M/wfWjWW7tRtuTShT5lQFlQThQ2rVISTuOnvhFuwRRdrUuexmFa0S6sHkGNCSK/wHxQEPt+Wpz2PIp9MHb8tTnseRT6YXMEAxu35anPY8in0wdvy1Oex5FPphcwQDG7flqc9jyKfTB2/LU57HkU+mFzBAMbt+Wpz2PIp9MHb8tTnseRT6YXMEA17E2vWzNuFtlUsVBJWQptCdAUjQk8qhG69uF4fmf4PrQrLj2gGZ9lRNEqVlq+i4CjXoFQfBDuKOXfAaT24Xh+Z/g+tB7b7w/M/wAH1o3WCDBAaX233h+Z/g+tB7cLw/M/wfWjdYIMMBpPbheH5n+D60HtwvD8z/B9aN1ggwQGl9uF4fmf4PrQe3C8PzP8H1o3WCDBAaX243h+Z/g+tB7cLw/M/wAH1o3WCDBAaX243h+Z/g+tB7cbw/M/wfWjdYIMEBpfbjeH5n+D60HtwvD8z/B9aN1ggwQGl9uF4fmf4PrQe3C8PzP8H1o3WCDBAaX24Xh+Z/g+tGU3vvCTT+5/g+tG5wRlKNR1iAl7Ir6zk+5OInC2TLltICEhIBKngvUb9UCCNNsH/wA5av1jfnJmMwEa9I/xX/tj5lcb/BGivIK3s/2p8yuLNlwEbBFQ2pt/8O/fNcN2jkXjKjCpVKhhWlKkq0UlQCkqFdxSdCIBBXZuNN2hi7EaxhFMaipCEpruGJZFTv0HJFxlvY9WioAqXKIrwLi1EfwoI++LjsGZS29abYAAQ8hIHIEqfTT7qQ4KiA59HsbprjNS/wDC6f8AtHq37Gx/5U4yOptZ/qRD+ggEUn2NCuM+nppLE/8AlEfE57HZtpBW7aSW0DUrXLpSkdalP0EPisLjbVc6Zn5ZoSvdqaWVKZxJTmBSQAoFRAKk60Fdy1U10gF/IbE5R9ZRL2xLurGuBDSFKoN5oHySOkaRQr5XTXZ04uWWtKykJUFgFIUlaQoGh3b6Ecoi5XD2S2kJ5l1xoy6GnELU44pIPcqBKUIBqokVHJrqYst4m8V6zUJNJauoCgCGTqKjQ9MAo7Du1MPrTktuEYh7phOWjjiUs9yAAK7+EPtxHdHrPDp5IkKBO8k9fDqjGCAjZcGXEnBBlwEbLgy4k5cGCAjZcYwRKwRjBAR8EGCJOGDBARcEGCJOVBlQEbBBhiRlwZcBHwQYYkYIzggI2CDBEjBBlwEbLj6Q3qOsR75UZQ3qOuA0ewn/ADtrfWI85MwRnYZ/nrW+tR52aggPK3h/i0fZT5hcW0tRVbZFb3D7KrzDkXPLgI2VBlRIy4MuAUN525+y5x1+UcKETrqsOXgUVKKivLLagSCCsgEChrv1pF8sW7F4HEVmLTQxUe9DTTzgOmiiEpSPAox5Ssh2beBtBFWbNaDi+Qvu90gHpHcH90YYcte6UXLiYS+3kFWAOqVgQVBRThxKpriFOmAolpXOt5CasWsl061StpLPiOFYPhpC0vDfq3JJ3KmZh9tdKgFLJChWmJKgmik79QeEdNB4Vpx8HLTdFI2zXcRNWW6spq5LJLzauICdXBXkKAa/RHJAIVW1m1D+evfyD+iY+5XaNazy0tom5lS1kJSlBGJROgAAG/WKerfEizZ9TLrbqNFtrStPWkhQr4QIBoSUheNe+ZebB4uzKAf4UlSh4hG9utcV5iaVNzcyX5hSVJ0K1Cik4aqcXQqoKAAAAculIt9lWi3MsIfa/JuDEnlTvCkHpSoKT+zErBARMEGXEvBBggImXBlxLwRjBARcuDLiVlwZUBFyoMuJWXBlwEXLgyolZcGCAi5UGVErLjGVARsqDKiRlQZUBHy4xlxJy4MuAjZcGXEnBBlwEbLjKG9R1xIy4+kN6jrEBUdh3+ftf61HnZqCM7EP8/a/1yfOzUEBi1B/i8fZVeYXF5wRSZ8f4wH2VXmFxf8ALgIuCPKbmENNrdc0Q2lTi/ooBUoeECnhiflxS9qbqlSrUo1+Vn3m2E6muEKClnThXLB6CYDTSE8qTu5NzzlRM2ktawTWvu6ihFD0IzXB1jojZWzY4basSysNcTiHX066pYTmOg8KFS1mneiJF85FL1o2TZbYGSz/AHhxNBTLl0lLYOm4hDieTuokSijNXqdUfeSEsEDkzHqE9RIcXr3kB82A4Jm9E45opMpLoYTqTRaikqpyUOaD4YuN+x/wud+yzHmVxSdh5L39oTpr/eZo0qPkpBWNf3tPBFw2jTQbsmdKtxl3k+FxBQPvUIDkAxiMmMQDb2HW4St6UUapKc9sa9yoFKXAOSoKVfu+mG5lwmNg1llU6898lpkp/adUAB/Clw+Dph45UBFy4MuJRbjGXARsuDLiTlwZcBGy4MuJOXBlwEXLgy4lZcYKICNlwYIkZcGXAR8EYwRKy4MuAi4IMuJWXBlwEXLgy4k5cGXARsuDBEnLgyoCNgjKEajrESMqMpa1HWIChbEfhC2Prk+dmoINiXwhbH1yfOzUEB9zg/xin7KfMrhjhqF1MfHJP2U+ZVDOy4CNlxRGE9mXmpqWrMY8Ge8OrfRfja6Ivs/MpZacdXohpCnFHkShJUd2u4GKLsll3RZ0zPlBXMTrjz4SKAqwY8tFSNKrx04UUN2sBm46xN21ac8feMlMo0d4oj35B6cAOnBZjRXKnaWXbNprFDMrfKKilRhVgANeK3inrTG9u1dyZlrvPoLauzH0zDim96i48Cgabq4QnQR4PXJmRdhEky2OyFpQpxCiEGqng8tNTpiHcjXkgN1sVszKsWXqCC5jdNe/WrCeooCT4Y8dudpBqxnU11eW20np7oLV1dy2qLfdyzexpNhjT3Fpts0rQlCQCQTwqDCJ9kLeYuzjcokjBLpxLpXVx0A69SMNPpnwApTGQmPmNrdq0GmJltx9gTDSScbKjhCwUkDWh3EhXIcIgLxsevwJR5MotDYbmXRie7oLSspwtA/JKMWm7TET0Q/S1HOe1S7MvKrlpiSCky860HUNmvuZokkCpJoQtJpXQ1G6kNfZLf8ANoy5beI7KZAxnQZqNwdpy1oFbhUp51AF1yoMqJWXBlwEXKgyok4IMEBGyoMqJOGDDARsqDKiThgwQEbKgyok5cGXARsqMZcSsuDBARS3GMqPi2bYZlGi7MOJabHFXE81KRqpWm4AnohIX523PPgtyIUw0agunSYWOgjRodRKukboBqWrfaSlphuXefSHVqCSB3QaruLyho2K0Guuo0AqY3xbjlW7l1pq0HMEu2VnetZ0QipPdOOHRPE8p4Ax09dSx3peTaZmHs9xtOEuUpoPepqdVBI0xGhNNRATMuDLiVlQZUBFwQJb1HWIk4IylGogFhsT+ELY+uT52agg2J/CNsfXJ89NQQHo/wDHNP2Y+ZVDWwQqnvjmj7MfNKhtEQC6202opEgmWa/LTrqGEAbykqBVQdJwJ/bi8WLZSZaXaYR7xptKB+ykCvSTStemFzeIF+9UiyrVuXYU+B3xDhrT6SGv4RFxs28a3bTmpUBIalW2CpWuMuvBaqVrTCEAcK14wFjghf7TdpibPUw02tGa46guigUW2AoFaingpQoBXhiI3Rp9rt8bRklNPSS09iLQAV5aHAHCpRBKiDQKQUUO40MBebzX0l5Fcu3MKIMy5lpIpRO6q1kkUQCUAnvugwkttNwJlM87NtNrcYdotSkAqLSghIUHANw0JCt1DThC9t+8UzOPZs06txdAKqoAAOCUgAJGp0A4xbbp7aZ2SSltSkzDSRQIdrjSORLw7ocgriA4bhQF+URgQ9mLYsO3BgfbEpNK3K7hpSiea8kYHOpYryCKjerYhOSpKmE9lM8C2CHQO/ZrU9acXggK7fa/CrR7HTlIYalmg020gkpG7ERUaVASAOASNTFx9jxZalz7r3yGmSknvnVDCOnRKz4PEq3GFJUUqSQoGhBBBBG8EHcY6Z2F3f7HspDhFFzKi6SRrg962OrCMQ+nAX8twYI9qQFMB44Ixgj2wwYYDxwQYI9sMGGA8cEGCPbDBhgPHBBlx7ERXL334lbORimHKKIqhpNFOufRRwHfGg6YDeFELG/O22XlMTcphmXhoVAnsdB6VA+6ndonTvhSkLG/W1uatGraTkyx/wBFBNVj9a5vX9HRPQaViNcrZdN2kQpCMtji+4CEkcctI1cPVpykQGkta3pm0Hwt5a3nVHChNK0ruQ00kUTrwSNekwyrkbCHHAHbQJbTvEskjMVXg4saNjoFVfRIho3K2bSlmpqygqdIop9yhcPKE8EJ6E+EnfFrKQIBJ7Hb4retB2WKEMshlWTLNJo22ptxNTyrWQVVWqpVTqENty02UuBtTrSXFUwtqcQFqruogmpr1RzTYdrosy8CluH3NmZfbcIqe4KnG1Gg1NAa06IrFvTynpp1xS8xS3FqK61CqqNCDyUpTopAdjhMZwRXtmqn1WXKmax5uDusfvyMSg2VV1qUBGp15dSYtGCA8MEZSjWPbBBhgFFsV+EbY+uT56agg2K/CNsfXJ89NQQHo98c0fZj5pUNrhCle+OaPsx80qG0IBbXxAl7fsuZNQl4OyqiBQYlAhsKPGqnNB3kZslpH9r2tKPHCZ1DTjRqQpxssqbcwHiUVO7kPJHvtwkibMD6ffyjzTySN+isBoeHvgf2Y2d8rsotGSxoFJhKM2VeSopW24U4kYXE60OgPDjvAgObL13QmJB8tPoI5iwDgdFdFIVSh0oabxuI0ixXI2wPybYl320zMrSmWv36EnelKiCCjvVAjkoIsF2dtjbjYlrYZS+2aAvZaVHrdZpQnf3SaHoJiZa+xqUnW+yLHmG6HXKUorbrzQvVbR71YO/hSA8XLEsC1R/dXuwJhW5tXcJxcBlKOA79yFj+taZe3ZHPSFVKRnMj/VZBUAOVaPfI6yKdMaG8F1pmSdwTLK2jwKh3CvoOAlKhv3HhG6uvtUn5ABLbuY0Ke4vVWgAcEmuJA+iQICn7ouF2NrE/IpCG3cxoUAaeBcQAOCTUKQOgECLci9Nh2mf79K9hPGqi80SEKPSpCdSe+QevlqtiXA7NtFbEkpTkqlyhmiiiUtcprSq6GgHE60A3BeHLpT94Fy03NplpeXwaKaKi6tClE6JJVrXdiIAxV11Bd0lKobbS22AlCAEpSNwSkUAHgEedm2chhptpAo20hKEDfRKAEp146CJcAQQQQBBBBAEEEYUqkBmI87PoaQpbikoQkVUtSglKRylR0Aim362rStm1QTnTHBlsjuSd2avUNjo1PRTWOf723+m7SXV9fuYNUMoqlpB4UTXulb+6VU68OAMy/u30AFqzQDwMytOn7ptW/wCkocuh3wpZOSmrRmCEB2YfdNVEkqUe+WomgSNNSQBF3uLsQmJyjs3il2N4SR7usd6k6NjpUK9Bh9XduvLyLQalmktp401Uo8q1nVR6T4IBc3C2DssUdnyl93QhkfkEHvq/lT10T0HfDabZCQAKAAUAAAAA3ADgBH3SCAIr1+71Is+ScmFUKh3LSD8txQOBPVXU9AMb9So5i2z32M7O5SD7hLFSE0NQte5xzpFRhHQmvyoCh2hOLddW44oqW4orWo71KUak+Mxb9kduNS9ot56G1NukIxLQhRaWfeOJWoVR3VASDuVXgIpKd8Me1dkzjdjszyAouYS5MNcUtLNW1pHDCmhV196RAdMpTH1FG2RXw7PkEY1VeYo09ykgdws/ST94VF5gCCCCAUGxX4Rtj65PnpqCDYr8I2x9cnz01BAej3xzR9mPmlQ2hCle+OaPsx80qG0IDR35s3Ps6aaoSVsu4QN5UEFSP5gmNfsvns2x5NdQSGko0/VEt066JEWtaa9XHqig7ITly81KEgmTm32hQU7gqxJNOklcBzzfmz8i0ptoCgQ+7hB5pWVI/lKYs+yq6M1OGYdk5oyzzGXhIxBK8eM4V4Tu7kbwoGu6IW2hjDbc13xbV/E03DE9jWz7jOKpoXGk1+ilZI/mHjgJkxfiblG1MW5Z5dZ96ZllCXGVjTVaD3A8afo6RSr72FYjkquas+ZDbooRLEqoslVCEtuDGk7zoSBTcKiOjlt1rXj/APajjGgd2fWep0Oqk5UrFdclFDWupQBhJ1OpBMAo9hNwFLf7OfQQygEMYh+UWoYSsJO9KRiFeUim4w+m2EpFEgAcg0Hij6QigAFKDQAbvAOEfUAQQQQBBBBAEEfKnKQrr/bcZeVCmpMJmH9Riqchs9Kh+UPQnTvuEBf7dvExJtF2ZdQ0gcVbyeRKRqpXQATCJv3t1fmatSWKXa3F3c+vqI/JDoBKukaiKHaltTVovhTq3H3lkIbTvpiOiG2xokVpoBDUuJsCOjtoq5CJZCvOuD/pT44BaXUuRNWkvCwglIPdvKqGkV34l0NT3oBMP+4myCUs8BxQz5gf6qwKIP6pvcnrNT0jdF0kLPQyhLbSUIbQKJQhISlI5AkaRKgMBNIzBBAEEEYUaQFU2mXn7Bs551JAcIy2uXMcqAQOOEBS/wBiOdriXAetV5aG1BtDacS3VAlIUdEJ03lRB6gCdaAG+7d5qYmp6Wk2mnMNPc+4UA687Qdyo6HCnDu3YlVhlXYu23ZNlqQCKttrdecHy3AgqUrloKADoSOmA5rulYAmLTYlld0lT4QulaFCVVX0+9CvHHXyWhSlNN1OFOSnJSOb9gFmZtrZpFchpa66++XRsdei1/8AwjpSApt0tm7NnzsxMMLcCHxQMaBtsVxHpVrXDuwgka1i5QQQBBBBAKDYr8I2x9cnz01BBsV+EbY+uT56aggPR745o+zHzSobQhSvfHNH2Y+aVDaEBmFdct91N4rWbCBkqLa3CTQpUE+5lI+UFArr4DXcC0YUl4WjL3pl3SzmibaShs4y2ELQcK1k7llKADhI+UmmoBgFhtqUTbczUHTKArxAZb1HRDU9jogCzXiCKmZXUclGmaV+/wAcVT2RVjpRMy0wAAXkKbVyktEFJNBqcKwK96OSJHsbrTo/NMcFIQ6OgtqwHzifFAPmMYhFev3er+z5F2ZwhZRRKE1NCtZCU4iOFTU9XTCSsPb7PCZSZgMrZKhjQlsIKUlWpQoa1A3Yq1p4YDo+CMJ3CMwBBBEacn0NJUtxSUISKqWtQSlI5So6AQEgqit3tv3K2cjFMu0URVDSaKdX9FFd3DEaDpha372+jVqzhruMytOn7ptW/wCkofs8YVVn2ROWnMEIS7MPLopa1Emg3YnHFGiRwqT0CA39+NrU1aOJAOTLnTKQdVD9a5Sq/oiieg0rBcnZNNWjhcIyZc/6yxqofqm96+vRPTwhpXC2Gy8qEuzhTMPA1CKe4NnoSdXD0q06OMXq9VtokZN6ZVuaQSE85R0QnwqKR4YDm7aPLy0lNolJEU7FoVvVq6t80USVjggBICRQA4tKx0fcy30zsizMpp7ogFQHyVjRafAsK8FI4+nZpTji3FkqWtRWpR3lSjVR8JJh1+x1vV+Xklkf89oE79yXUj+RVPpHqB4wQCCAIIIIAjBEZggPhTKTSoBoajTcdRUch1PjiJbdmCYlnmalIebW2VAVIDiSkkA6E0MToICmbPtm7dkh3LcW6XijEpaQmgRioBQ8qlHxRc4IIAggggCCCCAUGxX4Rtj65PnpqCDYr8I2x9cnz01BAej3xzR9mPmlQ2hCle+OaPsx80qG0IDMUHaw5kok5ulRKTjK16VIbXVC+r5PhpF+isbTLMz7JnEccpSx1tUdH3ogKP7IxpPYMsrTGHyAeNC0vF4KpR90VL2OaT/ab3J2KrzzH/vxRb9qUumeu6zNg6tpYf310dCW1g04gr/lML7YRaZathCOD7bjZ8CcwV8LcA/b8oljZ8x2bXsfBVdPfihGEo7/ABYadJEcvXanZNmeS5MIedl21FSUJSgLXhNW8aSqlNxKQeitDDo9kNbWXZ7cuDrMOAkd4yKnT6Zb8UIWwmkqmWUuCqFOtpWK4apK0hQxDdUVFemA6msDanZ03QNzKELP+m97kvqGLRR6iYtgWPHCVvdsWs2WaLqpx2VQP+ZgeSehCKJWtR5AT1Qp2L2TUrjalJuYDJqBRSkVSa65YUcsmp3Guu+A6Lv3tZlLOBRizpjgy2odyf1q9zfVqro4xz/eu/c3aawX1nBX3NhAIbTXQUTWqlcMSqmPu6Wz2btNfuKSGwe7fXUNg8dd61dCa79aDWOgLjbLJSzgFJTmv8X3AMQ5ctOobG/dUmupMArri7CX5jC7PYmGjrlaZ6xv7qtcoddVdA3w9LDu+zJthqXaQ02OCeJ5yidVK6SSY2KU0j6gCET7IW9VVNSKDon3Z6nONQ0nwDEr9pMOq1bSTLtOOuGjbSFLWe9SCTTp6I48vJbS5uZdmHD3Tq1LI4AH3qR0BICR0CA1hjc3PvAqSnWZhNfc1gqA+Ug6OJ8KSoeKNLGQYDt2WmErQlSDVKgFJI3EEVBHQRrHrC22FXl7Js0NLNXJQ5Z5S2RVo+LEn9jwwyYAggggCCCCAIIIIAggggCCCCAIIIIBQbFfhG2Prk+emoINivwjbH1yfPTUEB6PfHNH2Y+aVDaEKV745o+zHzSobQgMx8uJBBB1B0I5ax9QEQCQtSddYsu0LJEu+6qVrhdRgLaZVxea244cWKoQFaAHdv3xQNjaSbblKc5w+AMu1h6XntJuRtDOeS4WZuWLKstlbpLrC1KQkhArVSHXRrzBuANFds9lWrGKp+0sTThRglpb84Xi9+5lHVCaDCCqg1V0VD69kWpf9oMg1wCXBRyVLjmPw6J8SYU6VUi6bQdpT1qqAUhDbLZJbQAFLqRQlbtKk0poKJ0GlQDE64uxqan8LjoMvLnXGse6LH6tvfQ840HJi3QFCWpShvJA5STStPFwEXDZbIWe5OBFolVCRlAqCWFL5ryt4rpTUAnQ76R0RYFxJOSYLLLKMKxRwuBLi3frFH3w73dyARRr27BpZ05ko4JWpGNCqrZw11KamqCBUgVKdw7mAakjLJbSEISlKUgJSlICUpA0oEjQDhEmKG1f2y7OYbYM6lYaSECi1TLppzlN4tejQDdoKUrlp+yOlU/kJd909+UMp6dRjP3QDfgjnid9kdOK/JMSzf0sxw04fKSKxX53bZarlaTIQDwbaaTToCikq++AcW2iXnH5RMtJsOu5yqvKRhoEI1CCSRqpWE9SDywlGtjtrK3Sax9JbSf6riK7tOtMnWdmPAun3CPI7R7SP59N+WX6YDbjYja36Mnwvy/rxntIWt+jp/8A0S/rxpVbRLSP59N+WWP6GPntg2j+nTnl3PTANPZNce07Ongt5gBh1BbdIeZVh4oXhSupooAbjoow7gqOQe2NaX6dN+WX6Y+k7SbSH59NeVVAdeY4zijkPtmWn+nTPlDHqnanag/PX/CoH+ogOt6wVjkrtr2p+mvfyerHq3tetUfnjnhS0f6o1gOsYI5Yb23WsPzkHrYYP34I3Un7IqfT+UalXP2HEKPTULp90B0bBCSkPZKJNA/JqHKpp4K16EKQP+qLDZ+3+zXPfmYZ+m1iA6KtlRPigGZBFas3aPZz9Mudl9eC1htWveuUNeiLE28lQqkgjlBqPGID7gjGKCAUOxX4Rtj65PnpqCDYr8I2x9cnz01BAej3xzT9mPmlQ2hCnvjc21DbJn7PDAo0ltKnFJ5pSruCI+cq9POk/Ez6sA24IUmVennSfiZ9EGVennSfiZ9EA0bRYUttaULU2pSVJS4mhKCQQFAK0NDQ6xys5ce0Jq0HpcocdmELo84okpFdy1ur3JIII4kHQQ2Mm9POk/Ez6I1lr3ZvNMpKVvNISffJZdQyFaU7otgKVpQammg5ICdd3Z/ZdjpS7aMww5MCigHCMCN9MtjVSjUHuiDu0CYkWz7ISTaqJZp6YVzj7i2fCsFX8sL1zYPaqiSUsknUkvgkk7yTxMfPaDtTmMeWT6ID0trb7aLxIayZdP6tGJfhW5Xp3Ab4o1qXimZlWKYfedP6xxSh4Ek0A6BF17QdqcxjyyfRB2g7U5jHlk+iAXRVHzDH7QdqcxjyyfRB2g7U5jHlk+iAXEEMftB2pzGPLJ9EHaDtTmMeWT6IBcQQx+0HanMY8sn0QdoO1OYx5ZPogFxBDH7QdqcxjyyfRB2g7U5jHlk+iAXEEMftB2pzGPLJ9EHaDtTmMeWT6IBcQQx+0HanMY8sn0QdoO1OYx5ZPogFxBDH7QdqcxjyyfRB2g7U5jHlk+iAXEEMftB2pzGPLJ9EHaDtTmMeWT6IBcQQx+0HanMY8sn0QdoO1OYx5ZPogF1iiVIWu8wrEy660ocW1qQfGkiL32g7U5jHlk+iDtB2pzGPLJ9EB42FtvtJggLcTMIG9LyQSd25xNFV04k+GOmbNmg6y24BQOIQunJjSFf945tRsEtQfIY8sn0Re5Oz7ztNobQZPA2lKEg5ROFICRVRFToBrAZ2K/CNsfXJ89NQRtdktzJySenXZ0NhUyW1DAsKBUFPKXoB3OqxBAf/2Q=="/>
          <p:cNvSpPr>
            <a:spLocks noChangeAspect="1" noChangeArrowheads="1"/>
          </p:cNvSpPr>
          <p:nvPr/>
        </p:nvSpPr>
        <p:spPr bwMode="auto">
          <a:xfrm>
            <a:off x="155575" y="-876300"/>
            <a:ext cx="2495550" cy="1828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 descr="advantage.jpg"/>
          <p:cNvPicPr>
            <a:picLocks noChangeAspect="1"/>
          </p:cNvPicPr>
          <p:nvPr/>
        </p:nvPicPr>
        <p:blipFill>
          <a:blip r:embed="rId2"/>
          <a:srcRect l="5714" t="4416" r="5714" b="5974"/>
          <a:stretch>
            <a:fillRect/>
          </a:stretch>
        </p:blipFill>
        <p:spPr>
          <a:xfrm>
            <a:off x="5791200" y="4306529"/>
            <a:ext cx="2514600" cy="1865671"/>
          </a:xfrm>
          <a:prstGeom prst="rect">
            <a:avLst/>
          </a:prstGeom>
        </p:spPr>
      </p:pic>
      <p:sp>
        <p:nvSpPr>
          <p:cNvPr id="2054" name="AutoShape 6" descr="data:image/jpeg;base64,/9j/4AAQSkZJRgABAQAAAQABAAD/2wCEAAkGBhERERUREw8QEBAWFBQWFBYXGBUXFRgbGBQYFBMUFxcYHjIgFxkvGRQXHy8gLzMqLC8sFh4xOTA2OykrLC0BCQoKDgwOGA8PGi0kHSQqLSwsNSw1KTU1NSkqLjU1LCkyKSk1KSk1NTU1KSkpKTUpLTUpMS4sLikpLDUpKykpLP/AABEIAHAAdAMBIgACEQEDEQH/xAAbAAEAAgMBAQAAAAAAAAAAAAAAAQYEBQcDAv/EADYQAAEDAgUBBgUCBQUAAAAAAAEAAgMEEQUGEiExQQcTIlFhcTJCgZGhYtEUI7GzwSQ0c5Ki/8QAGAEAAwEBAAAAAAAAAAAAAAAAAAECAwT/xAAlEQADAAIBAwMFAQAAAAAAAAAAAQIDESESMUEiUdFCgaGxwRP/2gAMAwEAAhEDEQA/AO4oiIAIoul0ASiKLoAlF5idt7am38rhfd0ASiIgAiIgAiIgCCiFEhEqCVKgpjKPmvNcjZHxRSGLQQCQASTa7tzxa42tvdfOT8/Nf3kVVPExzS3Q9xDdQdquD0uNI3/V6LD7S8vaf9WyQt1Oa2RtuTYhrweh2AIWRk/s4phTiWcmokmax992hjS27WtsefFuevlsuOVk/wBK5OCVlWWufjRdqbEYpQTHLHIByWua63vY+i97X5VZp8nwUhfNCX7ssWuJcLXBJBBDgdvNbajrmhm7r89Sf6kldCb+pHbHU16u584xTNLTsFosBzKW1ApZXFwffunHkEC+gnqCAbe3rtmY1i4sd1z+gxMOxWkbfmY/23ok0Z2VERaEhERABERAEFEKJCJRETGVbtIZehPpJEf/AGtUcyuho6WNjtD3UzHF1gTsNLQAeLlp36W4VvxmlZLHoe0PYXMuDx8QVdxjJbammiELhBJG0hmxLC299DuvPB35Oy5csW6bl+P6cmbFkbdQ+61+Sp02L1tdM2iNUQ1xLr2F9LRclxaAXejfut3j1JVUe4bJPBbZ7Rdw89bW8e42Xtkvs6kpJ/4qedskoa5rGMB0DVs5xLt3G21rAD16XtXixuV6ntl4Mbhep7Zxejz3GXyRuY6QPjc2w+Ungk/KLrddlmTjqOIzPa+Q6mwtG4ZuWuc79XQDoD67WzNVbG6J8TB381iDGwF58Q0nVbZuxvvbhc7xnvqcd4I5actAsRfw2G/iHG/Tjeyi8ji+FtE5c1Ra0tr9fc7OiwcEqnS00Mjjdz4Ynu93MDibe5Wcuo6gvOSQjht/rZC/xW9Lr7cVLYzWOx5jHaZAY7/Ny36notmDdVDNErS0r07N8SfLTva46hFKY2nrp0NeAfbXb2ARL2DRayiFEySVBKlYlVUhjmX4Or/H7oYz3fEDzuq9jOqHxRvLCPLg+44K3j65oF7qpZkxUWO6h9+CkbXBs1tqIz4QJWnS9t9r8gtAu5wI32C1dfhOI1U5a6oMVHqHw/y3OHJAa27j5XJHt0Wt7KKkPnrbdBTfkz/sr1ic/dhrugcAfqCB+bIuepcmdwr4Z90GHxwsEcbGsYOAP6+p9VqcxU7S03A4WecXbblVfMGNix3S48GiWjLyTj+tz6R3xRNBjIHyAhuk222JaB6EeS382OQtk7nvA6Ygnu27u2FzcfL9bLjWAmeqrJGQSOjHdHvHAu2b3jNvCNXPQeXlddGyvk6jYBK2QVTx81xoB6gMadj6G5Q6rekjCqvr6UuPf4M+vxTSe9JDRs2wu4XuTu8eEH03WNUZkFuVYamlZIwxuaHMIsR0t/hUfEezxwkBZVO/hy4BzSP5jQTYaX2IduRyPqqcm6ZXc0ZlGk+JWTscgkFHJK9pa2ad0kd+S0MZGD92FYGHdkUUkxlqKh80AcdENtN7G1pH/NuDsAPddJhia0BrQGtAAAAsABsAB0CpITPoohRBJKwMZoDLGQ0hsg3YTxfyPoeFnomM5XimZ3wOMczXRPHR21/UH5h6hVKvzBLVP7mnY+aV3DWC59z5D1XeqqhjlGmSNkjfJ7Q4fZwXzR4dFCLRRRxA9GNawfZoU6HsrnZ3k44fTnvCHVMpD5iNwLAhkYPUC538yVZqumbIwsd8LhY/uPVeyKhHNMew+upidMT6iL5XxjUbfqYNwfa4VSmocTqzoioqgebpGOiaOnL7fhd4Xm19yfTZS1oZTMlZQFBCWujEsz/FK87EPabWabXDbO2PoT1WvflVglvS1UtLUHhrySHHmwkbueux1ey6HM4AFUrMfcFkjpXHghjW/Fe2zyfIFZXKrvyZ5MU5FyjTVeZa1uuCadupm2qJzbk3HxPbzYX28Jud0y5m6e1TG5/fNjgMzNZJILHtFr3uW+L8L1wXIEVXQxTNnkhmeC69g5ltRbp0bbbed9+Vmx5DioKOrk718874HNLyNIDedLWgm24BJJJ2CxnHkTdU/Bwxiyy3dPwWPJuLOqaYSua1pL5BZt7bPI6klb1VTs1/2Lf+Wb+4Va104nuE37HZhp1jlv2IKIUVmhKIiYwiIgAiIgAtBiGJGCYh2zXeJp89rEfj8rfrBxbCY6mMxyA25Dhs5p82lJrY0V+vzILfEuc5uzILEA3PACs2KdmdcTaKshczzkD2uH/UEE/ZZ+VuyeKnkFRUSmqnabsGnTEw9CGm5c71P2SUhs8sNw3FaehpBBbW2ImVhLTu462jS/qASNiF51+dKu3cVFL3BfcOcARqGndoDwWnci5BOxtbddHC1WY8ux1kXdvLmEG7HttdptbryPMLHJip76aZy5cNVtzTWznuU8wyRVkNOx/8mV5a5h+Hdrnamjobj8rrCo+WuzCOmqG1MlQ+okYSYxpEbWkgjURqJcbE9QN+FeFWGHE6ZWDG8cdLIKIUWpsSii6XTGSii6XQBKKLpdAEooul0ASii6XQBKKLpdAEooul0ACiEokI/9k="/>
          <p:cNvSpPr>
            <a:spLocks noChangeAspect="1" noChangeArrowheads="1"/>
          </p:cNvSpPr>
          <p:nvPr/>
        </p:nvSpPr>
        <p:spPr bwMode="auto">
          <a:xfrm>
            <a:off x="155575" y="-509588"/>
            <a:ext cx="1104900" cy="1066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Tiếp cận hướng đối tượng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Hệ thống gồm các lớp đối tượng tương tác với nhau bằng các thông điệp</a:t>
            </a:r>
          </a:p>
          <a:p>
            <a:r>
              <a:rPr lang="en-US" smtClean="0"/>
              <a:t>Mỗi đối tượng được bao gói cả dữ liệu và các thao tác dữ liệu trên đó</a:t>
            </a:r>
          </a:p>
          <a:p>
            <a:r>
              <a:rPr lang="en-US" smtClean="0"/>
              <a:t>Một lớp có thể thừa kế các đặc trưng của lớp khác</a:t>
            </a:r>
          </a:p>
          <a:p>
            <a:r>
              <a:rPr lang="en-US" smtClean="0"/>
              <a:t>Ưu điểm:</a:t>
            </a:r>
          </a:p>
          <a:p>
            <a:pPr lvl="1"/>
            <a:r>
              <a:rPr lang="en-US" smtClean="0"/>
              <a:t>Sử dụng lại</a:t>
            </a:r>
          </a:p>
          <a:p>
            <a:pPr lvl="1" algn="l"/>
            <a:r>
              <a:rPr lang="en-US" smtClean="0"/>
              <a:t>Cho phép phát triển hệ thống có quy </a:t>
            </a:r>
            <a:br>
              <a:rPr lang="en-US" smtClean="0"/>
            </a:br>
            <a:r>
              <a:rPr lang="en-US" smtClean="0"/>
              <a:t>mô tùy ý</a:t>
            </a:r>
          </a:p>
          <a:p>
            <a:pPr lvl="1"/>
            <a:r>
              <a:rPr lang="en-US" smtClean="0"/>
              <a:t>Bảo trì thuận lợi</a:t>
            </a:r>
            <a:endParaRPr lang="en-US"/>
          </a:p>
        </p:txBody>
      </p:sp>
      <p:grpSp>
        <p:nvGrpSpPr>
          <p:cNvPr id="35" name="Group 34"/>
          <p:cNvGrpSpPr/>
          <p:nvPr/>
        </p:nvGrpSpPr>
        <p:grpSpPr>
          <a:xfrm>
            <a:off x="6019800" y="3886200"/>
            <a:ext cx="2819400" cy="2181225"/>
            <a:chOff x="2133600" y="3733800"/>
            <a:chExt cx="4048125" cy="2486025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819400" y="4495800"/>
              <a:ext cx="695325" cy="657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038600" y="3733800"/>
              <a:ext cx="695325" cy="657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133600" y="5562600"/>
              <a:ext cx="695325" cy="657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581400" y="5562600"/>
              <a:ext cx="695325" cy="657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86400" y="5562600"/>
              <a:ext cx="695325" cy="657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181600" y="4495800"/>
              <a:ext cx="695325" cy="657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3" name="Straight Arrow Connector 12"/>
            <p:cNvCxnSpPr>
              <a:stCxn id="7" idx="1"/>
              <a:endCxn id="4099" idx="0"/>
            </p:cNvCxnSpPr>
            <p:nvPr/>
          </p:nvCxnSpPr>
          <p:spPr>
            <a:xfrm rot="10800000" flipV="1">
              <a:off x="3167064" y="4062412"/>
              <a:ext cx="871537" cy="43338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7" idx="3"/>
              <a:endCxn id="11" idx="0"/>
            </p:cNvCxnSpPr>
            <p:nvPr/>
          </p:nvCxnSpPr>
          <p:spPr>
            <a:xfrm>
              <a:off x="4733925" y="4062413"/>
              <a:ext cx="795338" cy="43338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4099" idx="2"/>
              <a:endCxn id="8" idx="0"/>
            </p:cNvCxnSpPr>
            <p:nvPr/>
          </p:nvCxnSpPr>
          <p:spPr>
            <a:xfrm rot="5400000">
              <a:off x="2619376" y="5014912"/>
              <a:ext cx="409575" cy="6858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endCxn id="9" idx="0"/>
            </p:cNvCxnSpPr>
            <p:nvPr/>
          </p:nvCxnSpPr>
          <p:spPr>
            <a:xfrm>
              <a:off x="3276600" y="5105400"/>
              <a:ext cx="652463" cy="4572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rot="5400000">
              <a:off x="3657601" y="4800601"/>
              <a:ext cx="1143001" cy="38100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11" idx="2"/>
              <a:endCxn id="10" idx="0"/>
            </p:cNvCxnSpPr>
            <p:nvPr/>
          </p:nvCxnSpPr>
          <p:spPr>
            <a:xfrm rot="16200000" flipH="1">
              <a:off x="5476876" y="5205412"/>
              <a:ext cx="409575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11" idx="2"/>
            </p:cNvCxnSpPr>
            <p:nvPr/>
          </p:nvCxnSpPr>
          <p:spPr>
            <a:xfrm rot="5400000">
              <a:off x="4617245" y="4726781"/>
              <a:ext cx="485775" cy="133826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stCxn id="9" idx="3"/>
              <a:endCxn id="10" idx="1"/>
            </p:cNvCxnSpPr>
            <p:nvPr/>
          </p:nvCxnSpPr>
          <p:spPr>
            <a:xfrm>
              <a:off x="4276725" y="5891213"/>
              <a:ext cx="1209675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Vòng đời phát triển HTTT</a:t>
            </a:r>
            <a:endParaRPr lang="en-US"/>
          </a:p>
        </p:txBody>
      </p:sp>
      <p:grpSp>
        <p:nvGrpSpPr>
          <p:cNvPr id="30" name="Group 29"/>
          <p:cNvGrpSpPr/>
          <p:nvPr/>
        </p:nvGrpSpPr>
        <p:grpSpPr>
          <a:xfrm>
            <a:off x="1600200" y="2971800"/>
            <a:ext cx="5715000" cy="3124200"/>
            <a:chOff x="1600200" y="2971800"/>
            <a:chExt cx="5715000" cy="3124200"/>
          </a:xfrm>
        </p:grpSpPr>
        <p:pic>
          <p:nvPicPr>
            <p:cNvPr id="3082" name="Picture 1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334000" y="4419600"/>
              <a:ext cx="838200" cy="6868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079" name="Picture 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514600" y="3352800"/>
              <a:ext cx="808220" cy="6642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076" name="Picture 4" descr="https://encrypted-tbn3.gstatic.com/images?q=tbn:ANd9GcTeFXgiLm_h8uaieB94RBXt_lpdI6SQKtVzL5VIlY5uiAZpoKh3TA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676400" y="2971800"/>
              <a:ext cx="685800" cy="682752"/>
            </a:xfrm>
            <a:prstGeom prst="rect">
              <a:avLst/>
            </a:prstGeom>
            <a:noFill/>
          </p:spPr>
        </p:pic>
        <p:cxnSp>
          <p:nvCxnSpPr>
            <p:cNvPr id="13" name="Elbow Connector 12"/>
            <p:cNvCxnSpPr/>
            <p:nvPr/>
          </p:nvCxnSpPr>
          <p:spPr>
            <a:xfrm>
              <a:off x="1676400" y="3657600"/>
              <a:ext cx="1524000" cy="381000"/>
            </a:xfrm>
            <a:prstGeom prst="bentConnector3">
              <a:avLst>
                <a:gd name="adj1" fmla="val 50000"/>
              </a:avLst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pic>
          <p:nvPicPr>
            <p:cNvPr id="3080" name="Picture 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350895" y="3657600"/>
              <a:ext cx="687705" cy="723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081" name="Picture 9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267200" y="4114800"/>
              <a:ext cx="685800" cy="64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085" name="Picture 13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6400800" y="4724400"/>
              <a:ext cx="685800" cy="723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9" name="TextBox 58"/>
            <p:cNvSpPr txBox="1"/>
            <p:nvPr/>
          </p:nvSpPr>
          <p:spPr>
            <a:xfrm>
              <a:off x="1600200" y="3730823"/>
              <a:ext cx="990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mtClean="0">
                  <a:solidFill>
                    <a:schemeClr val="tx2"/>
                  </a:solidFill>
                </a:rPr>
                <a:t>Khởi tạo</a:t>
              </a:r>
              <a:endParaRPr lang="en-US" sz="1400">
                <a:solidFill>
                  <a:schemeClr val="tx2"/>
                </a:solidFill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286000" y="4111823"/>
              <a:ext cx="990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mtClean="0">
                  <a:solidFill>
                    <a:schemeClr val="tx2"/>
                  </a:solidFill>
                </a:rPr>
                <a:t>Phân tích</a:t>
              </a:r>
              <a:endParaRPr lang="en-US" sz="1400">
                <a:solidFill>
                  <a:schemeClr val="tx2"/>
                </a:solidFill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276600" y="4492823"/>
              <a:ext cx="990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mtClean="0">
                  <a:solidFill>
                    <a:schemeClr val="tx2"/>
                  </a:solidFill>
                </a:rPr>
                <a:t>Thiết kế</a:t>
              </a:r>
              <a:endParaRPr lang="en-US" sz="1400">
                <a:solidFill>
                  <a:schemeClr val="tx2"/>
                </a:solidFill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4114800" y="4800600"/>
              <a:ext cx="990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mtClean="0">
                  <a:solidFill>
                    <a:schemeClr val="tx2"/>
                  </a:solidFill>
                </a:rPr>
                <a:t>Phát triển</a:t>
              </a:r>
              <a:endParaRPr lang="en-US" sz="1400">
                <a:solidFill>
                  <a:schemeClr val="tx2"/>
                </a:solidFill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257800" y="5181600"/>
              <a:ext cx="990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mtClean="0">
                  <a:solidFill>
                    <a:schemeClr val="tx2"/>
                  </a:solidFill>
                </a:rPr>
                <a:t>Kiểm thử</a:t>
              </a:r>
              <a:endParaRPr lang="en-US" sz="1400">
                <a:solidFill>
                  <a:schemeClr val="tx2"/>
                </a:solidFill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6324600" y="5572780"/>
              <a:ext cx="990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mtClean="0">
                  <a:solidFill>
                    <a:schemeClr val="tx2"/>
                  </a:solidFill>
                </a:rPr>
                <a:t>Vận hành &amp; bảo trì</a:t>
              </a:r>
              <a:endParaRPr lang="en-US" sz="1400">
                <a:solidFill>
                  <a:schemeClr val="tx2"/>
                </a:solidFill>
              </a:endParaRPr>
            </a:p>
          </p:txBody>
        </p:sp>
        <p:grpSp>
          <p:nvGrpSpPr>
            <p:cNvPr id="75" name="Group 74"/>
            <p:cNvGrpSpPr/>
            <p:nvPr/>
          </p:nvGrpSpPr>
          <p:grpSpPr>
            <a:xfrm>
              <a:off x="3198812" y="4024404"/>
              <a:ext cx="992188" cy="396784"/>
              <a:chOff x="1751012" y="3338604"/>
              <a:chExt cx="839788" cy="396784"/>
            </a:xfrm>
          </p:grpSpPr>
          <p:cxnSp>
            <p:nvCxnSpPr>
              <p:cNvPr id="72" name="Straight Connector 71"/>
              <p:cNvCxnSpPr/>
              <p:nvPr/>
            </p:nvCxnSpPr>
            <p:spPr>
              <a:xfrm rot="5400000">
                <a:off x="1561306" y="3528310"/>
                <a:ext cx="381000" cy="1588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>
                <a:off x="1752600" y="3733800"/>
                <a:ext cx="838200" cy="1588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grpSp>
          <p:nvGrpSpPr>
            <p:cNvPr id="76" name="Group 75"/>
            <p:cNvGrpSpPr/>
            <p:nvPr/>
          </p:nvGrpSpPr>
          <p:grpSpPr>
            <a:xfrm>
              <a:off x="4189412" y="4402566"/>
              <a:ext cx="992188" cy="396784"/>
              <a:chOff x="1751012" y="3338604"/>
              <a:chExt cx="839788" cy="396784"/>
            </a:xfrm>
          </p:grpSpPr>
          <p:cxnSp>
            <p:nvCxnSpPr>
              <p:cNvPr id="77" name="Straight Connector 76"/>
              <p:cNvCxnSpPr/>
              <p:nvPr/>
            </p:nvCxnSpPr>
            <p:spPr>
              <a:xfrm rot="5400000">
                <a:off x="1561306" y="3528310"/>
                <a:ext cx="381000" cy="1588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>
                <a:off x="1752600" y="3733800"/>
                <a:ext cx="838200" cy="1588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grpSp>
          <p:nvGrpSpPr>
            <p:cNvPr id="79" name="Group 78"/>
            <p:cNvGrpSpPr/>
            <p:nvPr/>
          </p:nvGrpSpPr>
          <p:grpSpPr>
            <a:xfrm>
              <a:off x="5181600" y="4779816"/>
              <a:ext cx="1066800" cy="396784"/>
              <a:chOff x="1751012" y="3338604"/>
              <a:chExt cx="839788" cy="396784"/>
            </a:xfrm>
          </p:grpSpPr>
          <p:cxnSp>
            <p:nvCxnSpPr>
              <p:cNvPr id="80" name="Straight Connector 79"/>
              <p:cNvCxnSpPr/>
              <p:nvPr/>
            </p:nvCxnSpPr>
            <p:spPr>
              <a:xfrm rot="5400000">
                <a:off x="1561306" y="3528310"/>
                <a:ext cx="381000" cy="1588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1752600" y="3733800"/>
                <a:ext cx="838200" cy="1588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grpSp>
          <p:nvGrpSpPr>
            <p:cNvPr id="82" name="Group 81"/>
            <p:cNvGrpSpPr/>
            <p:nvPr/>
          </p:nvGrpSpPr>
          <p:grpSpPr>
            <a:xfrm>
              <a:off x="6248400" y="5165816"/>
              <a:ext cx="1066800" cy="396784"/>
              <a:chOff x="1751012" y="3338604"/>
              <a:chExt cx="839788" cy="396784"/>
            </a:xfrm>
          </p:grpSpPr>
          <p:cxnSp>
            <p:nvCxnSpPr>
              <p:cNvPr id="83" name="Straight Connector 82"/>
              <p:cNvCxnSpPr/>
              <p:nvPr/>
            </p:nvCxnSpPr>
            <p:spPr>
              <a:xfrm rot="5400000">
                <a:off x="1561306" y="3528310"/>
                <a:ext cx="381000" cy="1588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/>
            </p:nvCxnSpPr>
            <p:spPr>
              <a:xfrm>
                <a:off x="1752600" y="3733800"/>
                <a:ext cx="838200" cy="1588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</p:grpSp>
      <p:sp>
        <p:nvSpPr>
          <p:cNvPr id="87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/>
          <a:lstStyle/>
          <a:p>
            <a:r>
              <a:rPr lang="en-US" smtClean="0"/>
              <a:t>Các pha phát triển HTTT từ lúc nó sinh ra đến lúc “hủy bỏ”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Khởi tạo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Nghiên cứu sơ bộ hệ thống</a:t>
            </a:r>
          </a:p>
          <a:p>
            <a:pPr lvl="1"/>
            <a:r>
              <a:rPr lang="en-US" smtClean="0"/>
              <a:t>Các chức năng chính</a:t>
            </a:r>
          </a:p>
          <a:p>
            <a:pPr lvl="1"/>
            <a:r>
              <a:rPr lang="en-US" smtClean="0"/>
              <a:t>Phạm vi</a:t>
            </a:r>
          </a:p>
          <a:p>
            <a:pPr lvl="1"/>
            <a:r>
              <a:rPr lang="en-US" smtClean="0"/>
              <a:t>Các ràng buộc chung</a:t>
            </a:r>
          </a:p>
          <a:p>
            <a:r>
              <a:rPr lang="en-US" smtClean="0"/>
              <a:t>Nghiên cứu tính khả thi</a:t>
            </a:r>
          </a:p>
          <a:p>
            <a:pPr lvl="1"/>
            <a:r>
              <a:rPr lang="en-US" smtClean="0"/>
              <a:t>Khả thi về mặt kĩ thuật</a:t>
            </a:r>
          </a:p>
          <a:p>
            <a:pPr lvl="1"/>
            <a:r>
              <a:rPr lang="en-US" smtClean="0"/>
              <a:t>Khả thi về mặt kinh tế</a:t>
            </a:r>
          </a:p>
          <a:p>
            <a:pPr lvl="1"/>
            <a:r>
              <a:rPr lang="en-US" smtClean="0"/>
              <a:t>Khả thi về mặt thời gian</a:t>
            </a:r>
          </a:p>
          <a:p>
            <a:pPr lvl="1"/>
            <a:r>
              <a:rPr lang="en-US" smtClean="0"/>
              <a:t>Khả thi pháp lý và hoạt động</a:t>
            </a:r>
          </a:p>
          <a:p>
            <a:r>
              <a:rPr lang="en-US" smtClean="0"/>
              <a:t>Xây dựng kế hoạch tổng quát</a:t>
            </a:r>
            <a:endParaRPr lang="en-US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0200" y="2286000"/>
            <a:ext cx="2971800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Phân tích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7696200" cy="4572000"/>
          </a:xfrm>
        </p:spPr>
        <p:txBody>
          <a:bodyPr/>
          <a:lstStyle/>
          <a:p>
            <a:r>
              <a:rPr lang="en-US" smtClean="0"/>
              <a:t>Xác định yêu cầu thông tin của tổ chức:</a:t>
            </a:r>
          </a:p>
          <a:p>
            <a:pPr lvl="1"/>
            <a:r>
              <a:rPr lang="en-US" smtClean="0"/>
              <a:t>Xác định yêu cầu (chức  năng, phi chức năng)</a:t>
            </a:r>
          </a:p>
          <a:p>
            <a:pPr lvl="1"/>
            <a:r>
              <a:rPr lang="en-US" smtClean="0"/>
              <a:t>Nghiên cứu và đặc tả</a:t>
            </a:r>
          </a:p>
          <a:p>
            <a:pPr lvl="1"/>
            <a:r>
              <a:rPr lang="en-US" smtClean="0"/>
              <a:t>Tìm giải pháp cho thiết kế ban đầu (giải pháp tổng thể: kiếm trúc và công nghệ)</a:t>
            </a:r>
            <a:endParaRPr lang="en-US"/>
          </a:p>
        </p:txBody>
      </p:sp>
      <p:pic>
        <p:nvPicPr>
          <p:cNvPr id="7170" name="Picture 2" descr="https://encrypted-tbn3.gstatic.com/images?q=tbn:ANd9GcQAJkQ_FuKXbb7_4tiNYvwaGeeN88hGthEk2s-uN0V0x-zb-H8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3657600"/>
            <a:ext cx="2678905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Thiết kế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Tìm giải pháp công nghệ thông tin cụ thể để đáp ứng yêu cầu đặt ra </a:t>
            </a:r>
          </a:p>
          <a:p>
            <a:r>
              <a:rPr lang="en-US" smtClean="0"/>
              <a:t>Chuyển đặc tả yêu cầu thành bản thiết kế mô tả hệ thống </a:t>
            </a:r>
          </a:p>
          <a:p>
            <a:pPr lvl="1"/>
            <a:r>
              <a:rPr lang="en-US" smtClean="0"/>
              <a:t>Thiết kế logic</a:t>
            </a:r>
          </a:p>
          <a:p>
            <a:pPr lvl="1"/>
            <a:r>
              <a:rPr lang="en-US" smtClean="0"/>
              <a:t>Thiết kế vật lý</a:t>
            </a:r>
            <a:endParaRPr lang="en-US"/>
          </a:p>
        </p:txBody>
      </p:sp>
      <p:pic>
        <p:nvPicPr>
          <p:cNvPr id="5" name="Picture 4" descr="design_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3048000"/>
            <a:ext cx="3124200" cy="312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Phát triển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Chọn hệ thống nền (platform)</a:t>
            </a:r>
          </a:p>
          <a:p>
            <a:pPr lvl="1"/>
            <a:r>
              <a:rPr lang="en-US" smtClean="0"/>
              <a:t>Cấu hình phần cứng</a:t>
            </a:r>
          </a:p>
          <a:p>
            <a:pPr lvl="1"/>
            <a:r>
              <a:rPr lang="en-US" smtClean="0"/>
              <a:t>Phần mềm hệ thống, ngôn ngữ lập trình, hệ quản trị CSDL</a:t>
            </a:r>
          </a:p>
          <a:p>
            <a:r>
              <a:rPr lang="en-US" smtClean="0"/>
              <a:t>Chuyển thiết kế thành chương trình</a:t>
            </a:r>
          </a:p>
          <a:p>
            <a:r>
              <a:rPr lang="en-US" smtClean="0"/>
              <a:t>Kiểm thử đơn vị</a:t>
            </a:r>
          </a:p>
          <a:p>
            <a:r>
              <a:rPr lang="en-US" smtClean="0"/>
              <a:t>Kiểm thử tích hợp</a:t>
            </a:r>
          </a:p>
          <a:p>
            <a:pPr lvl="1"/>
            <a:r>
              <a:rPr lang="en-US" smtClean="0"/>
              <a:t>Các module con</a:t>
            </a:r>
          </a:p>
          <a:p>
            <a:pPr lvl="1"/>
            <a:r>
              <a:rPr lang="en-US" smtClean="0"/>
              <a:t>Các hệ con</a:t>
            </a:r>
            <a:endParaRPr lang="en-US"/>
          </a:p>
        </p:txBody>
      </p:sp>
      <p:pic>
        <p:nvPicPr>
          <p:cNvPr id="5" name="Picture 4" descr="work-programm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3429000"/>
            <a:ext cx="2514600" cy="27995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Kiểm thử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Kiểm thử hệ thống</a:t>
            </a:r>
          </a:p>
          <a:p>
            <a:pPr lvl="1"/>
            <a:r>
              <a:rPr lang="en-US" smtClean="0"/>
              <a:t>Kiểm thử chức năng, giao diện</a:t>
            </a:r>
          </a:p>
          <a:p>
            <a:pPr lvl="1"/>
            <a:r>
              <a:rPr lang="en-US" smtClean="0"/>
              <a:t>Kiểm thử hiệu năng</a:t>
            </a:r>
          </a:p>
          <a:p>
            <a:pPr lvl="1"/>
            <a:r>
              <a:rPr lang="en-US" smtClean="0"/>
              <a:t>Kiểm thử phục hồi</a:t>
            </a:r>
          </a:p>
          <a:p>
            <a:pPr lvl="1"/>
            <a:r>
              <a:rPr lang="en-US" smtClean="0"/>
              <a:t>Kiểm thử chịu tải</a:t>
            </a:r>
          </a:p>
          <a:p>
            <a:pPr lvl="1"/>
            <a:r>
              <a:rPr lang="en-US" smtClean="0"/>
              <a:t>Kiểm thử an toàn, bảo mật</a:t>
            </a:r>
          </a:p>
          <a:p>
            <a:r>
              <a:rPr lang="en-US" smtClean="0"/>
              <a:t>Kiểm thử chấp nhận</a:t>
            </a:r>
          </a:p>
          <a:p>
            <a:pPr lvl="1"/>
            <a:r>
              <a:rPr lang="en-US" smtClean="0"/>
              <a:t>Kiểm thử Alpha</a:t>
            </a:r>
          </a:p>
          <a:p>
            <a:pPr lvl="1"/>
            <a:r>
              <a:rPr lang="en-US" smtClean="0"/>
              <a:t>Kiểm thử Beta</a:t>
            </a:r>
            <a:endParaRPr lang="en-US"/>
          </a:p>
        </p:txBody>
      </p:sp>
      <p:pic>
        <p:nvPicPr>
          <p:cNvPr id="5" name="Picture 4" descr="63399715269859375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3962400"/>
            <a:ext cx="3162300" cy="2371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Vận hành và bảo trì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76800"/>
          </a:xfrm>
        </p:spPr>
        <p:txBody>
          <a:bodyPr>
            <a:normAutofit fontScale="92500" lnSpcReduction="20000"/>
          </a:bodyPr>
          <a:lstStyle/>
          <a:p>
            <a:r>
              <a:rPr lang="en-US" smtClean="0"/>
              <a:t>Lắp đặt hệ thống</a:t>
            </a:r>
          </a:p>
          <a:p>
            <a:pPr lvl="1"/>
            <a:r>
              <a:rPr lang="en-US" smtClean="0"/>
              <a:t>Lắp đặt phần cứng</a:t>
            </a:r>
          </a:p>
          <a:p>
            <a:pPr lvl="1"/>
            <a:r>
              <a:rPr lang="en-US" smtClean="0"/>
              <a:t>Cài đặt phần mềm</a:t>
            </a:r>
          </a:p>
          <a:p>
            <a:r>
              <a:rPr lang="en-US" smtClean="0"/>
              <a:t>Chuyển đổi hệ thống cũ sang hệ thống mới</a:t>
            </a:r>
          </a:p>
          <a:p>
            <a:pPr lvl="1"/>
            <a:r>
              <a:rPr lang="en-US" smtClean="0"/>
              <a:t>Chuyển đổi dữ liệu</a:t>
            </a:r>
          </a:p>
          <a:p>
            <a:pPr lvl="1"/>
            <a:r>
              <a:rPr lang="en-US" smtClean="0"/>
              <a:t>Bố trí cán bộ</a:t>
            </a:r>
          </a:p>
          <a:p>
            <a:pPr lvl="1"/>
            <a:r>
              <a:rPr lang="en-US" smtClean="0"/>
              <a:t>Lập tài liệu hướng dẫn</a:t>
            </a:r>
          </a:p>
          <a:p>
            <a:pPr lvl="1"/>
            <a:r>
              <a:rPr lang="en-US" smtClean="0"/>
              <a:t>Đào tạo</a:t>
            </a:r>
          </a:p>
          <a:p>
            <a:pPr lvl="1"/>
            <a:r>
              <a:rPr lang="en-US" smtClean="0"/>
              <a:t>Vận hành</a:t>
            </a:r>
          </a:p>
          <a:p>
            <a:r>
              <a:rPr lang="en-US" smtClean="0"/>
              <a:t>Bảo trì</a:t>
            </a:r>
          </a:p>
          <a:p>
            <a:pPr lvl="1"/>
            <a:r>
              <a:rPr lang="en-US" smtClean="0"/>
              <a:t>Sửa lỗi</a:t>
            </a:r>
          </a:p>
          <a:p>
            <a:pPr lvl="1"/>
            <a:r>
              <a:rPr lang="en-US" smtClean="0"/>
              <a:t>Làm thích nghi</a:t>
            </a:r>
          </a:p>
          <a:p>
            <a:pPr lvl="1"/>
            <a:r>
              <a:rPr lang="en-US" smtClean="0"/>
              <a:t>Hoàn thiện</a:t>
            </a:r>
          </a:p>
          <a:p>
            <a:pPr lvl="1"/>
            <a:r>
              <a:rPr lang="en-US" smtClean="0"/>
              <a:t>Phát triển</a:t>
            </a:r>
            <a:endParaRPr lang="en-US"/>
          </a:p>
        </p:txBody>
      </p:sp>
      <p:pic>
        <p:nvPicPr>
          <p:cNvPr id="4" name="Picture 3" descr="Deplo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4038600"/>
            <a:ext cx="3293983" cy="220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Các cách phát triển HTTT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457200" y="12954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Các phương pháp phát triển HTTT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20574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3400" y="3657600"/>
            <a:ext cx="3200400" cy="1711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</a:pPr>
            <a:r>
              <a:rPr lang="en-US" sz="2600" smtClean="0">
                <a:solidFill>
                  <a:schemeClr val="tx2"/>
                </a:solidFill>
              </a:rPr>
              <a:t>Nắm được:</a:t>
            </a:r>
          </a:p>
          <a:p>
            <a:pPr marL="742950" lvl="1" indent="-285750" algn="just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200" smtClean="0">
                <a:solidFill>
                  <a:srgbClr val="FF0000"/>
                </a:solidFill>
                <a:latin typeface="Arial" charset="0"/>
              </a:rPr>
              <a:t>Ý tưởng</a:t>
            </a:r>
          </a:p>
          <a:p>
            <a:pPr marL="742950" lvl="1" indent="-285750" algn="just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200" smtClean="0">
                <a:solidFill>
                  <a:srgbClr val="FF0000"/>
                </a:solidFill>
                <a:latin typeface="Arial" charset="0"/>
              </a:rPr>
              <a:t>Nội dung</a:t>
            </a:r>
          </a:p>
          <a:p>
            <a:pPr marL="742950" lvl="1" indent="-285750" algn="just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200" smtClean="0">
                <a:solidFill>
                  <a:srgbClr val="FF0000"/>
                </a:solidFill>
                <a:latin typeface="Arial" charset="0"/>
              </a:rPr>
              <a:t>Ưu &amp; nhược điểm </a:t>
            </a:r>
          </a:p>
        </p:txBody>
      </p:sp>
      <p:pic>
        <p:nvPicPr>
          <p:cNvPr id="2050" name="Picture 2" descr="https://encrypted-tbn2.gstatic.com/images?q=tbn:ANd9GcR01fzZzDm9KXcNnjEYkxV3_lW_jPU2rdvi8Dh8KAZBWK_nzXC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5485502"/>
            <a:ext cx="457200" cy="79875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295400" y="5741313"/>
            <a:ext cx="6705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en-US" sz="2200" b="1" i="1" smtClean="0">
                <a:solidFill>
                  <a:schemeClr val="tx2"/>
                </a:solidFill>
                <a:latin typeface="Arial" charset="0"/>
              </a:rPr>
              <a:t>Phương pháp nào ưu thế hơn cả? Tại sao?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457199" y="1581194"/>
            <a:ext cx="2209801" cy="2014954"/>
            <a:chOff x="457199" y="1524000"/>
            <a:chExt cx="2057401" cy="2014954"/>
          </a:xfrm>
        </p:grpSpPr>
        <p:pic>
          <p:nvPicPr>
            <p:cNvPr id="9" name="Picture 8" descr="Waterfall_model_(1).svg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199" y="1524000"/>
              <a:ext cx="2028137" cy="152400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14" name="TextBox 13"/>
            <p:cNvSpPr txBox="1"/>
            <p:nvPr/>
          </p:nvSpPr>
          <p:spPr>
            <a:xfrm>
              <a:off x="533400" y="3200400"/>
              <a:ext cx="1981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mtClean="0">
                  <a:solidFill>
                    <a:schemeClr val="tx2"/>
                  </a:solidFill>
                </a:rPr>
                <a:t>Thác nước</a:t>
              </a:r>
              <a:endParaRPr lang="en-US" sz="1600">
                <a:solidFill>
                  <a:schemeClr val="tx2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794000" y="1600200"/>
            <a:ext cx="2082800" cy="1981200"/>
            <a:chOff x="3175000" y="1524000"/>
            <a:chExt cx="2082800" cy="2057400"/>
          </a:xfrm>
        </p:grpSpPr>
        <p:pic>
          <p:nvPicPr>
            <p:cNvPr id="11" name="Picture 10" descr="01prototypemodelevolutionary_modelConceptsinventionideadevelopmentphase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75000" y="1524000"/>
              <a:ext cx="2082800" cy="156210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15" name="TextBox 14"/>
            <p:cNvSpPr txBox="1"/>
            <p:nvPr/>
          </p:nvSpPr>
          <p:spPr>
            <a:xfrm>
              <a:off x="3276600" y="3242846"/>
              <a:ext cx="1981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mtClean="0">
                  <a:solidFill>
                    <a:schemeClr val="tx2"/>
                  </a:solidFill>
                </a:rPr>
                <a:t>Làm bản mẫu</a:t>
              </a:r>
              <a:endParaRPr lang="en-US" sz="1600">
                <a:solidFill>
                  <a:schemeClr val="tx2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105400" y="1600200"/>
            <a:ext cx="2362200" cy="2013156"/>
            <a:chOff x="5943600" y="1524000"/>
            <a:chExt cx="2438400" cy="2013156"/>
          </a:xfrm>
        </p:grpSpPr>
        <p:pic>
          <p:nvPicPr>
            <p:cNvPr id="13" name="Picture 12" descr="spiral_model.gif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43600" y="1524000"/>
              <a:ext cx="2438400" cy="1522756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16" name="TextBox 15"/>
            <p:cNvSpPr txBox="1"/>
            <p:nvPr/>
          </p:nvSpPr>
          <p:spPr>
            <a:xfrm>
              <a:off x="6096001" y="3198602"/>
              <a:ext cx="19812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mtClean="0">
                  <a:solidFill>
                    <a:schemeClr val="tx2"/>
                  </a:solidFill>
                </a:rPr>
                <a:t>Xoắn ốc</a:t>
              </a:r>
              <a:endParaRPr lang="en-US" sz="1600">
                <a:solidFill>
                  <a:schemeClr val="tx2"/>
                </a:solidFill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7772400" y="21336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mtClean="0">
                <a:solidFill>
                  <a:schemeClr val="tx2"/>
                </a:solidFill>
              </a:rPr>
              <a:t>…</a:t>
            </a:r>
            <a:endParaRPr lang="en-US" sz="36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Thác nước</a:t>
            </a:r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762000" y="1524000"/>
            <a:ext cx="76962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just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</a:pPr>
            <a:r>
              <a:rPr kumimoji="0" lang="en-US" sz="26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Ý tưởng</a:t>
            </a:r>
          </a:p>
          <a:p>
            <a:pPr marL="742950" lvl="1" indent="-285750" algn="just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200" smtClean="0">
                <a:solidFill>
                  <a:schemeClr val="tx2"/>
                </a:solidFill>
                <a:latin typeface="Arial" charset="0"/>
              </a:rPr>
              <a:t>Phân chia quá trình phát triển HTTT thành các giai đoạn (pha) liên tiếp</a:t>
            </a:r>
          </a:p>
          <a:p>
            <a:pPr marL="742950" lvl="1" indent="-285750" algn="just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200" smtClean="0">
                <a:solidFill>
                  <a:schemeClr val="tx2"/>
                </a:solidFill>
                <a:latin typeface="Arial" charset="0"/>
              </a:rPr>
              <a:t>Mỗi giai đoạn chỉ có thể bắt đầu khi giai đoạn trước đã hoàn tất</a:t>
            </a:r>
          </a:p>
        </p:txBody>
      </p:sp>
      <p:pic>
        <p:nvPicPr>
          <p:cNvPr id="5" name="Picture 2" descr="https://encrypted-tbn0.gstatic.com/images?q=tbn:ANd9GcQippZw0lfdkBYdcgNkwOvmr0eUAXqEQO9hWneKdV0GnexCSu35V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447800"/>
            <a:ext cx="536802" cy="534417"/>
          </a:xfrm>
          <a:prstGeom prst="rect">
            <a:avLst/>
          </a:prstGeom>
          <a:noFill/>
        </p:spPr>
      </p:pic>
      <p:pic>
        <p:nvPicPr>
          <p:cNvPr id="7" name="Picture 6" descr="Waterfall_model_(1).sv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6431" y="4114800"/>
            <a:ext cx="2178369" cy="1524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Thác nước…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4153" y="1981200"/>
            <a:ext cx="7724047" cy="366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Thác nước…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Nhận xét và đánh giá</a:t>
            </a:r>
          </a:p>
          <a:p>
            <a:pPr lvl="1"/>
            <a:r>
              <a:rPr lang="en-US" smtClean="0"/>
              <a:t>Dễ phân công công việc, phân bổ chi phí, giám sát công việc</a:t>
            </a:r>
          </a:p>
          <a:p>
            <a:pPr lvl="1"/>
            <a:r>
              <a:rPr lang="en-US" smtClean="0"/>
              <a:t>Thời gian hoàn thành dự án thường chính xác hơn</a:t>
            </a:r>
          </a:p>
          <a:p>
            <a:pPr lvl="1"/>
            <a:r>
              <a:rPr lang="en-US" smtClean="0"/>
              <a:t>Tài liệu xây dựng đầy đủ và hệ thống</a:t>
            </a:r>
          </a:p>
          <a:p>
            <a:pPr lvl="1"/>
            <a:r>
              <a:rPr lang="en-US" smtClean="0"/>
              <a:t>Đòi hỏi có một bản yêu cầu chính xác</a:t>
            </a:r>
          </a:p>
          <a:p>
            <a:pPr lvl="1"/>
            <a:r>
              <a:rPr lang="en-US" smtClean="0"/>
              <a:t>Khách hàng ít tin tưởng</a:t>
            </a:r>
          </a:p>
          <a:p>
            <a:pPr lvl="1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Làm bản mẫu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24000"/>
            <a:ext cx="7696200" cy="4800600"/>
          </a:xfrm>
        </p:spPr>
        <p:txBody>
          <a:bodyPr/>
          <a:lstStyle/>
          <a:p>
            <a:r>
              <a:rPr lang="en-US" smtClean="0"/>
              <a:t>Ý tưởng</a:t>
            </a:r>
          </a:p>
          <a:p>
            <a:pPr lvl="1"/>
            <a:r>
              <a:rPr lang="en-US" smtClean="0"/>
              <a:t>Nhanh chóng tạo ra mô hình làm việc thực nghiệm để người dùng xem xét, đánh giá</a:t>
            </a:r>
          </a:p>
          <a:p>
            <a:pPr lvl="1"/>
            <a:r>
              <a:rPr lang="en-US" smtClean="0"/>
              <a:t>Bản mẫu được hoàn thiện và sử dụng cho các bước tiếp theo</a:t>
            </a:r>
            <a:endParaRPr lang="en-US"/>
          </a:p>
        </p:txBody>
      </p:sp>
      <p:pic>
        <p:nvPicPr>
          <p:cNvPr id="44034" name="Picture 2" descr="https://encrypted-tbn0.gstatic.com/images?q=tbn:ANd9GcQippZw0lfdkBYdcgNkwOvmr0eUAXqEQO9hWneKdV0GnexCSu35V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447800"/>
            <a:ext cx="536802" cy="534417"/>
          </a:xfrm>
          <a:prstGeom prst="rect">
            <a:avLst/>
          </a:prstGeom>
          <a:noFill/>
        </p:spPr>
      </p:pic>
      <p:pic>
        <p:nvPicPr>
          <p:cNvPr id="6" name="Picture 5" descr="01prototypemodelevolutionary_modelConceptsinventionideadevelopmentpha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200" y="3771901"/>
            <a:ext cx="3429000" cy="2476499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Làm bản mẫu…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743200" y="1143000"/>
            <a:ext cx="3505200" cy="381000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smtClean="0"/>
              <a:t>Khảo sát, thu thập thông tin sơ bộ</a:t>
            </a:r>
            <a:endParaRPr lang="en-US" sz="1600"/>
          </a:p>
        </p:txBody>
      </p:sp>
      <p:sp>
        <p:nvSpPr>
          <p:cNvPr id="5" name="Rectangle 4"/>
          <p:cNvSpPr/>
          <p:nvPr/>
        </p:nvSpPr>
        <p:spPr>
          <a:xfrm>
            <a:off x="2743200" y="1752600"/>
            <a:ext cx="3505200" cy="381000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smtClean="0"/>
              <a:t>Xây dựng nhanh bản mẫu ban đầu</a:t>
            </a:r>
            <a:endParaRPr lang="en-US" sz="1600"/>
          </a:p>
        </p:txBody>
      </p:sp>
      <p:sp>
        <p:nvSpPr>
          <p:cNvPr id="6" name="Rectangle 5"/>
          <p:cNvSpPr/>
          <p:nvPr/>
        </p:nvSpPr>
        <p:spPr>
          <a:xfrm>
            <a:off x="3124200" y="2362200"/>
            <a:ext cx="2743200" cy="381000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smtClean="0"/>
              <a:t>Làm mịn (phát triển) mẫu</a:t>
            </a:r>
            <a:endParaRPr lang="en-US" sz="1600"/>
          </a:p>
        </p:txBody>
      </p:sp>
      <p:sp>
        <p:nvSpPr>
          <p:cNvPr id="7" name="Rectangle 6"/>
          <p:cNvSpPr/>
          <p:nvPr/>
        </p:nvSpPr>
        <p:spPr>
          <a:xfrm>
            <a:off x="2789904" y="3124200"/>
            <a:ext cx="3429000" cy="381000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smtClean="0"/>
              <a:t>Khảo sát, lấy ý kiến người dùng</a:t>
            </a:r>
            <a:endParaRPr lang="en-US" sz="1600"/>
          </a:p>
        </p:txBody>
      </p:sp>
      <p:sp>
        <p:nvSpPr>
          <p:cNvPr id="8" name="Diamond 7"/>
          <p:cNvSpPr/>
          <p:nvPr/>
        </p:nvSpPr>
        <p:spPr>
          <a:xfrm>
            <a:off x="2332704" y="3810000"/>
            <a:ext cx="4343400" cy="762000"/>
          </a:xfrm>
          <a:prstGeom prst="diamond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smtClean="0"/>
              <a:t>Đánh giá, quyết định</a:t>
            </a:r>
            <a:endParaRPr lang="en-US" sz="1600"/>
          </a:p>
        </p:txBody>
      </p:sp>
      <p:sp>
        <p:nvSpPr>
          <p:cNvPr id="9" name="Rectangle 8"/>
          <p:cNvSpPr/>
          <p:nvPr/>
        </p:nvSpPr>
        <p:spPr>
          <a:xfrm>
            <a:off x="152400" y="4006644"/>
            <a:ext cx="1295400" cy="381000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smtClean="0"/>
              <a:t>Hủy bỏ mẫu</a:t>
            </a:r>
            <a:endParaRPr lang="en-US" sz="1600"/>
          </a:p>
        </p:txBody>
      </p:sp>
      <p:sp>
        <p:nvSpPr>
          <p:cNvPr id="10" name="Rectangle 9"/>
          <p:cNvSpPr/>
          <p:nvPr/>
        </p:nvSpPr>
        <p:spPr>
          <a:xfrm>
            <a:off x="3141408" y="4918596"/>
            <a:ext cx="2743200" cy="381000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smtClean="0"/>
              <a:t>Mẫu hoàn chỉnh</a:t>
            </a:r>
            <a:endParaRPr lang="en-US" sz="1600"/>
          </a:p>
        </p:txBody>
      </p:sp>
      <p:sp>
        <p:nvSpPr>
          <p:cNvPr id="11" name="Diamond 10"/>
          <p:cNvSpPr/>
          <p:nvPr/>
        </p:nvSpPr>
        <p:spPr>
          <a:xfrm>
            <a:off x="2347452" y="5582268"/>
            <a:ext cx="4343400" cy="762000"/>
          </a:xfrm>
          <a:prstGeom prst="diamond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smtClean="0"/>
              <a:t>Hệ thống hoàn chỉnh?</a:t>
            </a:r>
            <a:endParaRPr lang="en-US" sz="1600"/>
          </a:p>
        </p:txBody>
      </p:sp>
      <p:sp>
        <p:nvSpPr>
          <p:cNvPr id="12" name="Rectangle 11"/>
          <p:cNvSpPr/>
          <p:nvPr/>
        </p:nvSpPr>
        <p:spPr>
          <a:xfrm>
            <a:off x="152400" y="5624052"/>
            <a:ext cx="1524000" cy="685800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smtClean="0"/>
              <a:t>Sử dụng thêm PP khác</a:t>
            </a:r>
            <a:endParaRPr lang="en-US" sz="1600"/>
          </a:p>
        </p:txBody>
      </p:sp>
      <p:sp>
        <p:nvSpPr>
          <p:cNvPr id="13" name="Rectangle 12"/>
          <p:cNvSpPr/>
          <p:nvPr/>
        </p:nvSpPr>
        <p:spPr>
          <a:xfrm>
            <a:off x="7543800" y="5624052"/>
            <a:ext cx="1295400" cy="685800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smtClean="0"/>
              <a:t>Hoàn chỉnh dự án</a:t>
            </a:r>
            <a:endParaRPr lang="en-US" sz="1600"/>
          </a:p>
        </p:txBody>
      </p:sp>
      <p:cxnSp>
        <p:nvCxnSpPr>
          <p:cNvPr id="16" name="Straight Arrow Connector 15"/>
          <p:cNvCxnSpPr>
            <a:stCxn id="4" idx="2"/>
            <a:endCxn id="5" idx="0"/>
          </p:cNvCxnSpPr>
          <p:nvPr/>
        </p:nvCxnSpPr>
        <p:spPr>
          <a:xfrm rot="5400000">
            <a:off x="4381500" y="16383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" idx="2"/>
            <a:endCxn id="6" idx="0"/>
          </p:cNvCxnSpPr>
          <p:nvPr/>
        </p:nvCxnSpPr>
        <p:spPr>
          <a:xfrm rot="5400000">
            <a:off x="4381500" y="22479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2"/>
            <a:endCxn id="7" idx="0"/>
          </p:cNvCxnSpPr>
          <p:nvPr/>
        </p:nvCxnSpPr>
        <p:spPr>
          <a:xfrm rot="16200000" flipH="1">
            <a:off x="4309602" y="2929398"/>
            <a:ext cx="381000" cy="86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7" idx="2"/>
            <a:endCxn id="8" idx="0"/>
          </p:cNvCxnSpPr>
          <p:nvPr/>
        </p:nvCxnSpPr>
        <p:spPr>
          <a:xfrm rot="5400000">
            <a:off x="4352004" y="36576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8" idx="2"/>
            <a:endCxn id="10" idx="0"/>
          </p:cNvCxnSpPr>
          <p:nvPr/>
        </p:nvCxnSpPr>
        <p:spPr>
          <a:xfrm rot="16200000" flipH="1">
            <a:off x="4335408" y="4740996"/>
            <a:ext cx="346596" cy="86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0" idx="2"/>
            <a:endCxn id="11" idx="0"/>
          </p:cNvCxnSpPr>
          <p:nvPr/>
        </p:nvCxnSpPr>
        <p:spPr>
          <a:xfrm rot="16200000" flipH="1">
            <a:off x="4374744" y="5437860"/>
            <a:ext cx="282672" cy="61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8" idx="1"/>
            <a:endCxn id="9" idx="3"/>
          </p:cNvCxnSpPr>
          <p:nvPr/>
        </p:nvCxnSpPr>
        <p:spPr>
          <a:xfrm rot="10800000" flipV="1">
            <a:off x="1447800" y="4191000"/>
            <a:ext cx="884904" cy="61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hape 30"/>
          <p:cNvCxnSpPr>
            <a:stCxn id="9" idx="0"/>
            <a:endCxn id="5" idx="1"/>
          </p:cNvCxnSpPr>
          <p:nvPr/>
        </p:nvCxnSpPr>
        <p:spPr>
          <a:xfrm rot="5400000" flipH="1" flipV="1">
            <a:off x="739878" y="2003322"/>
            <a:ext cx="2063544" cy="194310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stCxn id="8" idx="3"/>
            <a:endCxn id="6" idx="3"/>
          </p:cNvCxnSpPr>
          <p:nvPr/>
        </p:nvCxnSpPr>
        <p:spPr>
          <a:xfrm flipH="1" flipV="1">
            <a:off x="5867400" y="2552700"/>
            <a:ext cx="808704" cy="1638300"/>
          </a:xfrm>
          <a:prstGeom prst="bentConnector3">
            <a:avLst>
              <a:gd name="adj1" fmla="val -183282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1" idx="1"/>
            <a:endCxn id="12" idx="3"/>
          </p:cNvCxnSpPr>
          <p:nvPr/>
        </p:nvCxnSpPr>
        <p:spPr>
          <a:xfrm rot="10800000" flipV="1">
            <a:off x="1676400" y="5963268"/>
            <a:ext cx="671052" cy="36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1" idx="3"/>
            <a:endCxn id="13" idx="1"/>
          </p:cNvCxnSpPr>
          <p:nvPr/>
        </p:nvCxnSpPr>
        <p:spPr>
          <a:xfrm>
            <a:off x="6690852" y="5963268"/>
            <a:ext cx="852948" cy="36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7010400" y="3886200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smtClean="0">
                <a:solidFill>
                  <a:schemeClr val="tx2"/>
                </a:solidFill>
              </a:rPr>
              <a:t>Hạn chế</a:t>
            </a:r>
            <a:endParaRPr lang="en-US" sz="1600" b="1" i="1">
              <a:solidFill>
                <a:schemeClr val="tx2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676400" y="3852446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smtClean="0">
                <a:solidFill>
                  <a:schemeClr val="tx2"/>
                </a:solidFill>
              </a:rPr>
              <a:t>Tồi</a:t>
            </a:r>
            <a:endParaRPr lang="en-US" sz="1600" b="1" i="1">
              <a:solidFill>
                <a:schemeClr val="tx2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828800" y="5605046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smtClean="0">
                <a:solidFill>
                  <a:schemeClr val="tx2"/>
                </a:solidFill>
              </a:rPr>
              <a:t>Chưa</a:t>
            </a:r>
            <a:endParaRPr lang="en-US" sz="1600" b="1" i="1">
              <a:solidFill>
                <a:schemeClr val="tx2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781800" y="5605046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smtClean="0">
                <a:solidFill>
                  <a:schemeClr val="tx2"/>
                </a:solidFill>
              </a:rPr>
              <a:t>Đã</a:t>
            </a:r>
            <a:endParaRPr lang="en-US" sz="1600" b="1" i="1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Làm bản mẫu…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Nhận xét và đánh giá</a:t>
            </a:r>
          </a:p>
          <a:p>
            <a:pPr lvl="1"/>
            <a:r>
              <a:rPr lang="en-US" smtClean="0"/>
              <a:t>Thích hợp trong trường hợp nhu cầu thông tin hay giải pháp chưa xác định </a:t>
            </a:r>
          </a:p>
          <a:p>
            <a:pPr lvl="1"/>
            <a:r>
              <a:rPr lang="en-US" smtClean="0"/>
              <a:t>Thích hợp với hệ thống nhỏ, hệ thống lớn có thể chia nhỏ và nhiều tương tác người dùng</a:t>
            </a:r>
          </a:p>
          <a:p>
            <a:pPr lvl="1"/>
            <a:r>
              <a:rPr lang="en-US" smtClean="0"/>
              <a:t>Tạo cơ sở cho kí kết hợp đồng, tăng lòng tin của khách hàng, huấn luyện người dùng</a:t>
            </a:r>
          </a:p>
          <a:p>
            <a:pPr lvl="1"/>
            <a:r>
              <a:rPr lang="en-US" smtClean="0"/>
              <a:t>Bảo trì khó khăn, sai sót chậm sửa đổi, tài liệu làm không kịp thời</a:t>
            </a:r>
          </a:p>
          <a:p>
            <a:pPr lvl="1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4800600" y="4110114"/>
            <a:ext cx="4038600" cy="2671686"/>
            <a:chOff x="5943600" y="1524000"/>
            <a:chExt cx="2438400" cy="1954114"/>
          </a:xfrm>
        </p:grpSpPr>
        <p:pic>
          <p:nvPicPr>
            <p:cNvPr id="8" name="Picture 7" descr="spiral_model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43600" y="1524000"/>
              <a:ext cx="2438400" cy="1522756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TextBox 8"/>
            <p:cNvSpPr txBox="1"/>
            <p:nvPr/>
          </p:nvSpPr>
          <p:spPr>
            <a:xfrm>
              <a:off x="6096001" y="3198602"/>
              <a:ext cx="1981201" cy="279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600">
                <a:solidFill>
                  <a:schemeClr val="tx2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Xoắn ốc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62000" y="1524000"/>
            <a:ext cx="7696200" cy="4800600"/>
          </a:xfrm>
        </p:spPr>
        <p:txBody>
          <a:bodyPr/>
          <a:lstStyle/>
          <a:p>
            <a:r>
              <a:rPr lang="en-US" dirty="0" smtClean="0"/>
              <a:t>Ý </a:t>
            </a:r>
            <a:r>
              <a:rPr lang="en-US" dirty="0" err="1" smtClean="0"/>
              <a:t>tưởng</a:t>
            </a:r>
            <a:endParaRPr lang="en-US" dirty="0" smtClean="0"/>
          </a:p>
          <a:p>
            <a:pPr lvl="1"/>
            <a:r>
              <a:rPr lang="en-US" dirty="0" err="1" smtClean="0"/>
              <a:t>Quá</a:t>
            </a:r>
            <a:r>
              <a:rPr lang="en-US" dirty="0" smtClean="0"/>
              <a:t> </a:t>
            </a:r>
            <a:r>
              <a:rPr lang="en-US" dirty="0" err="1" smtClean="0"/>
              <a:t>trình</a:t>
            </a:r>
            <a:r>
              <a:rPr lang="en-US" dirty="0" smtClean="0"/>
              <a:t> </a:t>
            </a:r>
            <a:r>
              <a:rPr lang="en-US" dirty="0" err="1" smtClean="0"/>
              <a:t>phát</a:t>
            </a:r>
            <a:r>
              <a:rPr lang="en-US" dirty="0" smtClean="0"/>
              <a:t> </a:t>
            </a:r>
            <a:r>
              <a:rPr lang="en-US" dirty="0" err="1" smtClean="0"/>
              <a:t>triển</a:t>
            </a:r>
            <a:r>
              <a:rPr lang="en-US" dirty="0" smtClean="0"/>
              <a:t> </a:t>
            </a:r>
            <a:r>
              <a:rPr lang="en-US" dirty="0" err="1" smtClean="0"/>
              <a:t>chia</a:t>
            </a:r>
            <a:r>
              <a:rPr lang="en-US" dirty="0" smtClean="0"/>
              <a:t> </a:t>
            </a:r>
            <a:r>
              <a:rPr lang="en-US" dirty="0" err="1" smtClean="0"/>
              <a:t>thành</a:t>
            </a:r>
            <a:r>
              <a:rPr lang="en-US" dirty="0" smtClean="0"/>
              <a:t> </a:t>
            </a:r>
            <a:r>
              <a:rPr lang="en-US" dirty="0" err="1" smtClean="0"/>
              <a:t>nhiều</a:t>
            </a:r>
            <a:r>
              <a:rPr lang="en-US" dirty="0" smtClean="0"/>
              <a:t> </a:t>
            </a:r>
            <a:r>
              <a:rPr lang="en-US" dirty="0" err="1" smtClean="0"/>
              <a:t>bước</a:t>
            </a:r>
            <a:r>
              <a:rPr lang="en-US" dirty="0" smtClean="0"/>
              <a:t> </a:t>
            </a:r>
            <a:r>
              <a:rPr lang="en-US" dirty="0" err="1" smtClean="0"/>
              <a:t>lặp</a:t>
            </a:r>
            <a:r>
              <a:rPr lang="en-US" dirty="0" smtClean="0"/>
              <a:t>, </a:t>
            </a:r>
            <a:r>
              <a:rPr lang="en-US" dirty="0" err="1" smtClean="0"/>
              <a:t>phát</a:t>
            </a:r>
            <a:r>
              <a:rPr lang="en-US" dirty="0" smtClean="0"/>
              <a:t> </a:t>
            </a:r>
            <a:r>
              <a:rPr lang="en-US" dirty="0" err="1" smtClean="0"/>
              <a:t>triển</a:t>
            </a:r>
            <a:r>
              <a:rPr lang="en-US" dirty="0" smtClean="0"/>
              <a:t> </a:t>
            </a:r>
            <a:r>
              <a:rPr lang="en-US" dirty="0" err="1" smtClean="0"/>
              <a:t>từ</a:t>
            </a:r>
            <a:r>
              <a:rPr lang="en-US" dirty="0" smtClean="0"/>
              <a:t> </a:t>
            </a:r>
            <a:r>
              <a:rPr lang="en-US" dirty="0" err="1" smtClean="0"/>
              <a:t>trung</a:t>
            </a:r>
            <a:r>
              <a:rPr lang="en-US" dirty="0" smtClean="0"/>
              <a:t> </a:t>
            </a:r>
            <a:r>
              <a:rPr lang="en-US" dirty="0" err="1" smtClean="0"/>
              <a:t>tâm</a:t>
            </a:r>
            <a:endParaRPr lang="en-US" dirty="0" smtClean="0"/>
          </a:p>
          <a:p>
            <a:pPr lvl="1"/>
            <a:r>
              <a:rPr lang="en-US" dirty="0" err="1" smtClean="0"/>
              <a:t>Mỗi</a:t>
            </a:r>
            <a:r>
              <a:rPr lang="en-US" dirty="0" smtClean="0"/>
              <a:t> </a:t>
            </a:r>
            <a:r>
              <a:rPr lang="en-US" dirty="0" err="1" smtClean="0"/>
              <a:t>bước</a:t>
            </a:r>
            <a:r>
              <a:rPr lang="en-US" dirty="0" smtClean="0"/>
              <a:t> </a:t>
            </a:r>
            <a:r>
              <a:rPr lang="en-US" dirty="0" err="1" smtClean="0"/>
              <a:t>gồm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hoạt</a:t>
            </a:r>
            <a:r>
              <a:rPr lang="en-US" dirty="0" smtClean="0"/>
              <a:t> </a:t>
            </a:r>
            <a:r>
              <a:rPr lang="en-US" dirty="0" err="1" smtClean="0"/>
              <a:t>động</a:t>
            </a:r>
            <a:endParaRPr lang="en-US" dirty="0" smtClean="0"/>
          </a:p>
          <a:p>
            <a:pPr lvl="2"/>
            <a:r>
              <a:rPr lang="en-US" dirty="0" err="1" smtClean="0"/>
              <a:t>Lập</a:t>
            </a:r>
            <a:r>
              <a:rPr lang="en-US" dirty="0" smtClean="0"/>
              <a:t> </a:t>
            </a:r>
            <a:r>
              <a:rPr lang="en-US" dirty="0" err="1" smtClean="0"/>
              <a:t>kế</a:t>
            </a:r>
            <a:r>
              <a:rPr lang="en-US" dirty="0" smtClean="0"/>
              <a:t> </a:t>
            </a:r>
            <a:r>
              <a:rPr lang="en-US" dirty="0" err="1" smtClean="0"/>
              <a:t>hoạch</a:t>
            </a:r>
            <a:endParaRPr lang="en-US" dirty="0" smtClean="0"/>
          </a:p>
          <a:p>
            <a:pPr lvl="2"/>
            <a:r>
              <a:rPr lang="en-US" dirty="0" err="1" smtClean="0"/>
              <a:t>Phân</a:t>
            </a:r>
            <a:r>
              <a:rPr lang="en-US" dirty="0" smtClean="0"/>
              <a:t> </a:t>
            </a:r>
            <a:r>
              <a:rPr lang="en-US" dirty="0" err="1" smtClean="0"/>
              <a:t>tích</a:t>
            </a:r>
            <a:r>
              <a:rPr lang="en-US" dirty="0" smtClean="0"/>
              <a:t> </a:t>
            </a:r>
            <a:r>
              <a:rPr lang="en-US" dirty="0" err="1" smtClean="0"/>
              <a:t>rủi</a:t>
            </a:r>
            <a:r>
              <a:rPr lang="en-US" dirty="0" smtClean="0"/>
              <a:t> </a:t>
            </a:r>
            <a:r>
              <a:rPr lang="en-US" dirty="0" err="1" smtClean="0"/>
              <a:t>ro</a:t>
            </a:r>
            <a:endParaRPr lang="en-US" dirty="0" smtClean="0"/>
          </a:p>
          <a:p>
            <a:pPr lvl="2"/>
            <a:r>
              <a:rPr lang="en-US" dirty="0" err="1" smtClean="0"/>
              <a:t>Tạo</a:t>
            </a:r>
            <a:r>
              <a:rPr lang="en-US" dirty="0" smtClean="0"/>
              <a:t> </a:t>
            </a:r>
            <a:r>
              <a:rPr lang="en-US" dirty="0" err="1" smtClean="0"/>
              <a:t>bản</a:t>
            </a:r>
            <a:r>
              <a:rPr lang="en-US" dirty="0" smtClean="0"/>
              <a:t> </a:t>
            </a:r>
            <a:r>
              <a:rPr lang="en-US" dirty="0" err="1" smtClean="0"/>
              <a:t>mẫu</a:t>
            </a:r>
            <a:endParaRPr lang="en-US" dirty="0" smtClean="0"/>
          </a:p>
          <a:p>
            <a:pPr lvl="2"/>
            <a:r>
              <a:rPr lang="en-US" dirty="0" err="1" smtClean="0"/>
              <a:t>Hoàn</a:t>
            </a:r>
            <a:r>
              <a:rPr lang="en-US" dirty="0" smtClean="0"/>
              <a:t> </a:t>
            </a:r>
            <a:r>
              <a:rPr lang="en-US" dirty="0" err="1" smtClean="0"/>
              <a:t>thiện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phát</a:t>
            </a:r>
            <a:r>
              <a:rPr lang="en-US" dirty="0" smtClean="0"/>
              <a:t> </a:t>
            </a:r>
            <a:r>
              <a:rPr lang="en-US" dirty="0" err="1" smtClean="0"/>
              <a:t>triển</a:t>
            </a:r>
            <a:r>
              <a:rPr lang="en-US" dirty="0" smtClean="0"/>
              <a:t> </a:t>
            </a:r>
            <a:r>
              <a:rPr lang="en-US" dirty="0" err="1" smtClean="0"/>
              <a:t>hệ</a:t>
            </a:r>
            <a:r>
              <a:rPr lang="en-US" dirty="0" smtClean="0"/>
              <a:t> </a:t>
            </a:r>
            <a:r>
              <a:rPr lang="en-US" dirty="0" err="1" smtClean="0"/>
              <a:t>thống</a:t>
            </a:r>
            <a:endParaRPr lang="en-US" dirty="0"/>
          </a:p>
        </p:txBody>
      </p:sp>
      <p:pic>
        <p:nvPicPr>
          <p:cNvPr id="6" name="Picture 2" descr="https://encrypted-tbn0.gstatic.com/images?q=tbn:ANd9GcQippZw0lfdkBYdcgNkwOvmr0eUAXqEQO9hWneKdV0GnexCSu35V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447800"/>
            <a:ext cx="536802" cy="5344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Xoắn ốc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7416" y="1600200"/>
            <a:ext cx="8009384" cy="397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Mô hình xoắn ốc…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Đánh giá và nhận xét</a:t>
            </a:r>
          </a:p>
          <a:p>
            <a:pPr lvl="1"/>
            <a:r>
              <a:rPr lang="en-US" smtClean="0"/>
              <a:t>Thích hợp với các hệ thống quy mô lớn</a:t>
            </a:r>
          </a:p>
          <a:p>
            <a:pPr lvl="1"/>
            <a:r>
              <a:rPr lang="en-US" smtClean="0"/>
              <a:t>Giảm rủi ro</a:t>
            </a:r>
          </a:p>
          <a:p>
            <a:pPr lvl="1"/>
            <a:r>
              <a:rPr lang="en-US" smtClean="0"/>
              <a:t>Thỏa thuận lại với khách hàng nếu cần thiết </a:t>
            </a:r>
            <a:r>
              <a:rPr lang="en-US" smtClean="0">
                <a:sym typeface="Wingdings" pitchFamily="2" charset="2"/>
              </a:rPr>
              <a:t> có sự thay đổi linh hoạt trong phát triển</a:t>
            </a:r>
            <a:endParaRPr lang="en-US" smtClean="0"/>
          </a:p>
          <a:p>
            <a:pPr lvl="1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C-Users-sschlegel-Pictures-Question-Mark-Ma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3700" y="2133600"/>
            <a:ext cx="2857500" cy="2857500"/>
          </a:xfrm>
        </p:spPr>
      </p:pic>
      <p:sp>
        <p:nvSpPr>
          <p:cNvPr id="32770" name="AutoShape 2" descr="data:image/jpeg;base64,/9j/4AAQSkZJRgABAQAAAQABAAD/2wCEAAkGBg8QEBUPDxAQDxAPDw8PDxAPEBAQEA4QFBAVFBQQFBUXHCYeGBkjGRQUHy8gIygpLCwsFR4xNTAqNSgrLCkBCQoKDgwOGQ8PGjQkHyQ0LSwsNS8pLC8yKiovLDUsKiwsKiwpNSksNSwsKiksLiwsLCwpLSwsKSksLCwqKSwsLP/AABEIAOEA4QMBIgACEQEDEQH/xAAcAAEAAQUBAQAAAAAAAAAAAAAAAgEDBAUGBwj/xABCEAACAQIDBAcFBgMFCQAAAAAAAQIDEQQFEgYhMUEHE1FhcYGRFCIyUqEjQmKxwdGSovAVU3Jz8RYkNENEgoOT4f/EABoBAQACAwEAAAAAAAAAAAAAAAAEBQIDBgH/xAAtEQEAAgIBBAAFAgYDAAAAAAAAAQIDBBESITFBBSJxsfBR0TJhgZGhwRMUFf/aAAwDAQACEQMRAD8A9xAAAAAAAAAAAAjKaSu9yXFvdYCQOezHb3L6DadZVJLjGinU+q3fU0tXpawy+HD15d7dOP6slU08945ik/n1aLbOKvabO7Bw1HpZwr+OhXj4dXL9UbXBdIOXVd3XdW3yrRlD68PqLaeevmk/n0K7OK3i0OkBbo4iE1qhKM4vhKMlJPzRcIreAAAAAAAAAAAAAAAAAAAAAAAAAAAAabajaSngqLqStKbuqVO++cv2XNmdKWvaK1jvLG1opHVPg2k2poYGGqo9U5L7OlH459/cu88mz7a3FYxvrJ6afKjC6ppd/wAz739DXZjmNXEVZVq0nOc3dt8EuUUuSXYYx1Opo0wRzPe36/soNjatlniO0fnkYALBECpQAZWX5pXw8tdCrOlL8ErJ+K4PzO/2c6UFJqnjUot7lXgvd/748vFeiPNgRs+rjzx88f19t2LPfFPyy+iaVWMkpRalGSTjKLTTT4NNEzxrY3bSeCkqdRueGk/ejxdK/wB+H6rn4nsNDERnFThJSjNKUZLepJ8Gjl9rUtr24nx6le6+xXNXmPK4ACIkgAAAAAAAAAAAAAAAAAAAADCzbNaeGoyrVH7sVuS4zk+EV3s8T2hzupi6zq1H3RivhgvlXd/qdH0ibQOtXdGL+zw9490qv3peXDyfacSzqPh+rGLHF7fxT/iFDubE5L9EeI+4LAFmghYr4yEPikr9i3syqWUY3E+7g8PVqvhKpGNqcO7XK0b+ZSt0U5ylqeF1c2lWouXpqK7Z364p6a+U3DqTeOqfDW/21S/F6GTh8ZCe6Mk32cH6GlzPJMVhXpxNCrQb4dZBxUvCXB+TMenFkenxDJ7iJbralPTqCph4HEyatPf2S5+D7fEzC1xZq5a8wgZMc0niVDvejTahwn7FVfuVG3Qb+5U4uHg+K7/E4MrTm4tSi2pRalFrimndNeZjsYa5sc0t+S9w5JxXi0PosGs2bzdYrC06/OcbTS5VI7pL1TNmcZas1tNZ8w6atotETAADF6AAAAAAAAAAAAAAAAGBneYez4erW/u6cpLvla0V62M80u1+R1MbhJ4elVVCU3F63BzVou+nc1a9lvM8fT1R1ePbG/PTPT5eDZjnUVPS7zd25yT+9ff4sjRx9OXCVn2S3MzM66MM0wt31HtEFf38M+t3drh8f0OUnBpuLTTXFNWa8Uy+rv3meY44VE6lYjiXTXMvKsvniK1OhD4qs1G/yri5eSTfkclSxc4fDJpdj3r0Z7F0S7N4hf7/AImCpqVNxw8WmpyUrXqtP4U0rLtTfntv8RrFJnjifX1a6aczeI9e3o2X4KFClCjTWmFOKjFdy5+L4+ZkAHNTPPeV7EcLGLwdOtB06sI1ISVpQnFSjJd6Z5Bt50Zxwl8VhE/Z2/tKTd3Qbe5p8XDlv3rw4ezFvEUYzi4TSlGcXGUXwlFqzT8jPHeaTywvSLQ+bVaKLlCrqXgxtJl0sNiquGd7Uqkoxb5w4wf8LR0ex/R7icVFVaj9noSs4ykrzqLthDs739S+wZa4vntPEKjLjtk+WI7tDcXPW8N0aZfBe+qtV83Ko4/SNkW8Z0Y4Ga+zlWoy5NT1rzUv3Nv/AKmDnjv/AGYf9DLx6YnRJj26dag38E41Y+E1pl9Yr1PQTg9itlsRgMbNTtUpVKElGrC+luM4tRkvuys3u+p3hS701tmm1J5ieJWmrFoxRW3mAAEJJAAAAAAAAAAAAAAAAAAAsavN9mcFi1bE4elV/FKNprwmrSXkzaAeBwuB6H8uo4lYhKpOEPejh6slOkp33Se68kux3O6sAezaZ8vIiI8AAPHoAQq1Ixi5SajGKcpN7kkldt+QHmuZbOQxWeVZ1Fqo0IYedRPhUqOlHRTfduu+5d53PXnL5DmCqqtiV/1OJqzV+OiNqdNfwx+ptPajfntPV0z67fu1Yojjqj33bPrx15rPaintJobW2jibGwo1FJXX9M5tYk2mTV9Wpdln+aA2YAAAAAAAAAAAAAAAAAAAAAAAAAAAGszzaGhg4a607Xvogt85vuX68DKtZtPTWOZeWtFY5ln1q8YRc5yUYxV5Sk0lFLm2zyjbjb72m+HwzaoXtOfB17crcod3Pn2Go2p20r46Wlvq6Cd40Yvc+xzf3n9Dnrl/qaEY/nyd5+yo2Nub/LTx93b7IY6+HcL74VJX8JWa/U3ntR57kmZdTU3/AATWmfd2S8v3OqeJK34hinHmmfU9/wB03TyRfHEe4bn2oLFGuy/GUdTVbVvtp0y0+LNvUyeM46sNUv8AgqO3pJfqiAloLEm/2Z365cvdivq3+aNOtnKum/WRUrcHF29Tp8lwsaVFQTUmt82uc3x/ruAzgAAAAAAAAAAAAAAAAAAAAAAAADWbQ53DCYeVaW9r3YRv8dR/DH9X3JmVazaYrXzLy1orHMsHaza2ngoaY2qV5p6Kd90V88+yP5/VeNZtmtTEVHUqzdSTe+T59yXKK5JFzNsyqVZyqVJOVSq25P8ARdi5JdhrLnUa2rXXr/P3KgzZ7Zp/l6VBRMrcl8tAbLLcwqJxpKMqmpqMIxTc7vgorn4FrJ8lr4uqqWHg5y4yfCNOPzTlyX9I9h2T2IoYGOt2q4hq0qrXw34xpr7q7+L59hXbufFWnReOZ/T88JmriyWt1VniHA4zK69OTjUhKMla6duav4GRlmYVaae++mz77HaY6VOpUlN2d9yv2Lca3EbO0am+L0S7uD8jm12nlm0KnZN8Tpsrgm5Tu96ircubv4/scrluzjozvKKcfmTbV/B8DoqtZ0lGceCaUlycWBuQW6FZTipR3plwAAAAAAAAAAAAAAAAAAAAAAHlfSfnGvExw6fu0IpyXbUmr/SOn1Z6m2eAZxj+uxFWtx6yrOS/w6vd+li1+F4+rJN59f7/ACVfv34pFf1a2vK8vDcQDZS5fTKpgNvszs3Vx1dUqfuxVpVajV1Shfj3t8Eufqai57b0cZQsPgKcrWniF183zal8C8o29WQ9zYnDj5jzPhJ1sP8Ay34nw3GR5FQwdJUaENKW+UnvnUl80nzf9Izqyel246XbxsTBzMzMzzK8iIiOIebyzKz3suU81XaSzrJoKvUVnvndWb4S9631NbPZ+XJuPi9/oePW4hnslwkTefXTU3dNWNFDJ5Xs5S9Tb4HL6UItOOrUrSc222uzuA3OR5nbc37r493edKmcpRxlGCsoRVu5HQ5VVcqUZduq3hqdgMsAAAAAAAAAAAAAAAAAAAABgZ9ierwtapw0UKsl46Hb6nz85WV27JI9+2hy2eJwtXDwmqcqsHBSknKKu+aTR45m/Q7m17xnh665RhUlT/lmkvqyz0tmmGk8+ZQdnBbLaOPEOdUr8N4IYzYLNqHxYLEWXOkutX8jZqnPEwkoSVWM27KE4SUm+xRauyfXerPmESdS0e26pU3KSguMmorxk7fqfSGGoqEIwW5QjGK7lFWX5HjOxHR5mNWrTxGJhHDUYVIVNNVPrqijJSsoL4b24yt4M9qRX72xXL0xX0mamG2PnqVALeJk1CTXFRk142K1Nctm2JXXSn2vSn4K1/oYcqyJziprfzNdVyqV91SaXZcDJlViiksVfdDe+fYvFmIsrX35yl4uy+hOdZQ92NkB0GVbM0qsI1ak6km73gpKMLqTVtyvbd2nS06ailGKSSSSS4JLka7Z3/h4Pt1v+ZmzAAAAAAAAAAAAAAAAAAAAAAFy3XxEIRc5yjCK3uUmoxXi2c9ththHBRUIJTrzV4xb92Efnl+i52PI8/2ixGKl9tVlPnbhCPdGK3IsNfQvljrntH3+iHm26456Y7y9QxvSnl1OWmMqta33qUPd8nJq/kZeU7e5dipqEamipf3I146G3+F8L+dzwy5Qnz8OxccRyixuZOX01cHA9F21c8RCWErycqlGKlTnJ3lOlws3zcXbf2NHfFLlxTivNJWWO8ZKxaAo0VBqbHH1KWiUoLhGUorwT3FicjKx7+1n/mS/MwqjAxcXX0pt8ErmopVJTlflyRkZtU4Q+Z3fgiuCpcF22QHo+VUdFCnHspx9bXZlkYRskuxJEgAAAAAAAAAAAAjcXAkCNxcCQI3KXAmUZTUUuB4NtVmkq2Mrzb/504LujB6Ir0iaOTuzebc5Y8Ljq0WrRqTdem+UoVHq3eD1LyNBTqKW5cVy7V3HT4s1ZrWI8cKG+OYtMykUBRkhqdX0YzazOlbg4V1L/D1Tf5qJ7geadE+zU4asdVjp1w6vDpqzcG05VPB2SXn3HpGo57evF8vb12XOpSa4+6YIaik6qSbbskrsgpTlce/tZ/5k/wAzArMysXO85S+aUperua+vUA0+JlqqvusjZZZTvUgu2cF/MjWwXvPvbZu8jhevTS/vIvyW9/kB6ACCkVuBIEbi4EgRuLgSBS4uBUFABb1FNRbuUbAuaxrLLkRcgMjrCnWGM5kZVQMp1B1pguuW5YoDE2s2XoZjS6ureE4XdKtFJzpt8d33ovnH8jyPMuinNKUvsoU8RG/uzpVYwfi4zaaZ7BUzG3b6GNPObcpehsrltWOIYWx1t3ea5P0WZnUd8RUo4aHPW1WqPwjDd6tHd5N0b4DDtTqasVUjvvWsqafb1a3PzuZf9uLsl6ElnF+UvQzts5Zjjq7MYw0ieeHQ9cOvNHHMr8mXY4t9hobW3641+c4u0NK4ye/wX/2xCOIZr8yk5O/JKyA1GMxDGVYKVSNWrL4KVOdvxVNLsvLj6GPVjKUtMVdtpLxbOlr040MK6S+SUV+KclvYHGU1vOl2Xh9un8sJv6W/U5+nQergdFkdRUpOU93uNLnd3W7cB1usazXUcyjLk142MuNQC/qK6iypldQF3UVuWtRXUBd1C5bUiuoCdwQ1FQIWKNE2imkCDRFxLukppAsuBFwL7iNIGO6ZB0V2GU4kXADFdBdhB4ddi9DM0FHTAwnh12L0IuiuwznSI9SBhdWiLsZzw5D2VAa6vP3Wk1F8m+Bhf2vCPuzspeKafgzc1MvjLirmBX2Uw0/iprxTaf0AsxzqCVoqK8LI12cZjrheKcpRfwx3tp8d3oZ/+w+G5OsvCrIvYbZGhTd49Y3+KbkBydPMpLjRq/wSMhZ3206v/rn+x2Mcmii7HLkBx9LPeShVf/jn+x1GX4p9XG/G2/u33sZawRJYQCirElVJLDlVQAKoSUh1RVUwKqRXUUUCqgAuCugAXrCxKwsBGxSxMWAhYaSdilgI6SmknYWAhpGknYWAhpKaS5YWAtaCuguWFgLegpoLthYC1oK9WXLCwFvSNJcsLAQ0hxLlhYCGkaSdgBDSNJOwAhpK6SQsBHSCVgBUFAAAAAAAAAAAAAAAAAAAAAAAAAAAAAqAAAAAAAAAB//Z"/>
          <p:cNvSpPr>
            <a:spLocks noChangeAspect="1" noChangeArrowheads="1"/>
          </p:cNvSpPr>
          <p:nvPr/>
        </p:nvSpPr>
        <p:spPr bwMode="auto">
          <a:xfrm>
            <a:off x="155575" y="-1028700"/>
            <a:ext cx="2143125" cy="2143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mple">
  <a:themeElements>
    <a:clrScheme name="sample 3">
      <a:dk1>
        <a:srgbClr val="000000"/>
      </a:dk1>
      <a:lt1>
        <a:srgbClr val="FFFFFF"/>
      </a:lt1>
      <a:dk2>
        <a:srgbClr val="173D89"/>
      </a:dk2>
      <a:lt2>
        <a:srgbClr val="969696"/>
      </a:lt2>
      <a:accent1>
        <a:srgbClr val="9181E1"/>
      </a:accent1>
      <a:accent2>
        <a:srgbClr val="4CD2AF"/>
      </a:accent2>
      <a:accent3>
        <a:srgbClr val="FFFFFF"/>
      </a:accent3>
      <a:accent4>
        <a:srgbClr val="000000"/>
      </a:accent4>
      <a:accent5>
        <a:srgbClr val="C7C1EE"/>
      </a:accent5>
      <a:accent6>
        <a:srgbClr val="44BE9E"/>
      </a:accent6>
      <a:hlink>
        <a:srgbClr val="5FB6F1"/>
      </a:hlink>
      <a:folHlink>
        <a:srgbClr val="94B1EC"/>
      </a:folHlink>
    </a:clrScheme>
    <a:fontScheme name="sampl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mple 1">
        <a:dk1>
          <a:srgbClr val="000000"/>
        </a:dk1>
        <a:lt1>
          <a:srgbClr val="FFFFFF"/>
        </a:lt1>
        <a:dk2>
          <a:srgbClr val="7E6256"/>
        </a:dk2>
        <a:lt2>
          <a:srgbClr val="969696"/>
        </a:lt2>
        <a:accent1>
          <a:srgbClr val="E4CF84"/>
        </a:accent1>
        <a:accent2>
          <a:srgbClr val="92A5E0"/>
        </a:accent2>
        <a:accent3>
          <a:srgbClr val="FFFFFF"/>
        </a:accent3>
        <a:accent4>
          <a:srgbClr val="000000"/>
        </a:accent4>
        <a:accent5>
          <a:srgbClr val="EFE4C2"/>
        </a:accent5>
        <a:accent6>
          <a:srgbClr val="8495CB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8DB1F3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7FA0DC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000000"/>
        </a:dk1>
        <a:lt1>
          <a:srgbClr val="FFFFFF"/>
        </a:lt1>
        <a:dk2>
          <a:srgbClr val="173D89"/>
        </a:dk2>
        <a:lt2>
          <a:srgbClr val="969696"/>
        </a:lt2>
        <a:accent1>
          <a:srgbClr val="9181E1"/>
        </a:accent1>
        <a:accent2>
          <a:srgbClr val="4CD2AF"/>
        </a:accent2>
        <a:accent3>
          <a:srgbClr val="FFFFFF"/>
        </a:accent3>
        <a:accent4>
          <a:srgbClr val="000000"/>
        </a:accent4>
        <a:accent5>
          <a:srgbClr val="C7C1EE"/>
        </a:accent5>
        <a:accent6>
          <a:srgbClr val="44BE9E"/>
        </a:accent6>
        <a:hlink>
          <a:srgbClr val="5FB6F1"/>
        </a:hlink>
        <a:folHlink>
          <a:srgbClr val="94B1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CH00</Template>
  <TotalTime>820</TotalTime>
  <Words>1761</Words>
  <Application>Microsoft Office PowerPoint</Application>
  <PresentationFormat>On-screen Show (4:3)</PresentationFormat>
  <Paragraphs>272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sample</vt:lpstr>
      <vt:lpstr>TỔNG QUAN VỀ PHÂN TÍCH &amp;THẾT KẾ HTTT</vt:lpstr>
      <vt:lpstr>NỘI DUNG</vt:lpstr>
      <vt:lpstr>Slide 3</vt:lpstr>
      <vt:lpstr>Khái niệm về HTTT</vt:lpstr>
      <vt:lpstr>Khái niệm về HTTT….</vt:lpstr>
      <vt:lpstr>Hệ thống thông tin quản lý</vt:lpstr>
      <vt:lpstr>Phân loại HTTT</vt:lpstr>
      <vt:lpstr>Phân loại HTTT…</vt:lpstr>
      <vt:lpstr>Tại sao cần phải phát triển HTTT?</vt:lpstr>
      <vt:lpstr>Vai trò và tầm quan trọng môn học</vt:lpstr>
      <vt:lpstr>Vai trò và tầm quan trọng…</vt:lpstr>
      <vt:lpstr>Slide 12</vt:lpstr>
      <vt:lpstr>Các cách tiếp cận phát triển HTTT</vt:lpstr>
      <vt:lpstr>Tiếp cận hướng tiến trình</vt:lpstr>
      <vt:lpstr>Tiếp cận hướng dữ liệu</vt:lpstr>
      <vt:lpstr>Tiếp cận hướng cấu trúc</vt:lpstr>
      <vt:lpstr>Tiếp cận hướng cấu trúc…</vt:lpstr>
      <vt:lpstr>Tiếp cận hướng đối tượng</vt:lpstr>
      <vt:lpstr>Vòng đời phát triển HTTT</vt:lpstr>
      <vt:lpstr>Khởi tạo</vt:lpstr>
      <vt:lpstr>Phân tích</vt:lpstr>
      <vt:lpstr>Thiết kế</vt:lpstr>
      <vt:lpstr>Phát triển</vt:lpstr>
      <vt:lpstr>Kiểm thử</vt:lpstr>
      <vt:lpstr>Vận hành và bảo trì</vt:lpstr>
      <vt:lpstr>Các cách phát triển HTTT</vt:lpstr>
      <vt:lpstr>Các phương pháp phát triển HTTT</vt:lpstr>
      <vt:lpstr>Thác nước</vt:lpstr>
      <vt:lpstr>Thác nước…</vt:lpstr>
      <vt:lpstr>Thác nước…</vt:lpstr>
      <vt:lpstr>Làm bản mẫu</vt:lpstr>
      <vt:lpstr>Làm bản mẫu…</vt:lpstr>
      <vt:lpstr>Làm bản mẫu…</vt:lpstr>
      <vt:lpstr>Xoắn ốc</vt:lpstr>
      <vt:lpstr>Xoắn ốc</vt:lpstr>
      <vt:lpstr>Mô hình xoắn ốc…</vt:lpstr>
      <vt:lpstr>Slide 37</vt:lpstr>
    </vt:vector>
  </TitlesOfParts>
  <Company>Prive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NhamCT</dc:creator>
  <cp:lastModifiedBy>HueTT</cp:lastModifiedBy>
  <cp:revision>259</cp:revision>
  <dcterms:created xsi:type="dcterms:W3CDTF">2013-01-19T08:58:08Z</dcterms:created>
  <dcterms:modified xsi:type="dcterms:W3CDTF">2013-08-14T15:20:55Z</dcterms:modified>
</cp:coreProperties>
</file>