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312" r:id="rId4"/>
    <p:sldId id="306" r:id="rId5"/>
    <p:sldId id="259" r:id="rId6"/>
    <p:sldId id="265" r:id="rId7"/>
    <p:sldId id="260" r:id="rId8"/>
    <p:sldId id="261" r:id="rId9"/>
    <p:sldId id="266" r:id="rId10"/>
    <p:sldId id="267" r:id="rId11"/>
    <p:sldId id="268" r:id="rId12"/>
    <p:sldId id="273" r:id="rId13"/>
    <p:sldId id="276" r:id="rId14"/>
    <p:sldId id="274" r:id="rId15"/>
    <p:sldId id="275" r:id="rId16"/>
    <p:sldId id="277" r:id="rId17"/>
    <p:sldId id="278" r:id="rId18"/>
    <p:sldId id="279" r:id="rId19"/>
    <p:sldId id="280" r:id="rId20"/>
    <p:sldId id="284" r:id="rId21"/>
    <p:sldId id="281" r:id="rId22"/>
    <p:sldId id="282" r:id="rId23"/>
    <p:sldId id="285" r:id="rId24"/>
    <p:sldId id="286" r:id="rId25"/>
    <p:sldId id="289" r:id="rId26"/>
    <p:sldId id="288" r:id="rId27"/>
    <p:sldId id="287" r:id="rId28"/>
    <p:sldId id="290" r:id="rId29"/>
    <p:sldId id="291" r:id="rId30"/>
    <p:sldId id="307" r:id="rId31"/>
    <p:sldId id="308" r:id="rId32"/>
    <p:sldId id="309" r:id="rId33"/>
    <p:sldId id="310" r:id="rId34"/>
    <p:sldId id="311" r:id="rId35"/>
    <p:sldId id="25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Freeform 17"/>
          <p:cNvSpPr>
            <a:spLocks/>
          </p:cNvSpPr>
          <p:nvPr/>
        </p:nvSpPr>
        <p:spPr bwMode="gray">
          <a:xfrm>
            <a:off x="0" y="0"/>
            <a:ext cx="7677150" cy="6858000"/>
          </a:xfrm>
          <a:custGeom>
            <a:avLst/>
            <a:gdLst/>
            <a:ahLst/>
            <a:cxnLst>
              <a:cxn ang="0">
                <a:pos x="0" y="0"/>
              </a:cxn>
              <a:cxn ang="0">
                <a:pos x="4272" y="0"/>
              </a:cxn>
              <a:cxn ang="0">
                <a:pos x="2832" y="4320"/>
              </a:cxn>
              <a:cxn ang="0">
                <a:pos x="0" y="4320"/>
              </a:cxn>
              <a:cxn ang="0">
                <a:pos x="0" y="0"/>
              </a:cxn>
            </a:cxnLst>
            <a:rect l="0" t="0" r="r" b="b"/>
            <a:pathLst>
              <a:path w="4272" h="4320">
                <a:moveTo>
                  <a:pt x="0" y="0"/>
                </a:moveTo>
                <a:lnTo>
                  <a:pt x="4272" y="0"/>
                </a:lnTo>
                <a:lnTo>
                  <a:pt x="2832" y="4320"/>
                </a:lnTo>
                <a:lnTo>
                  <a:pt x="0" y="4320"/>
                </a:lnTo>
                <a:lnTo>
                  <a:pt x="0" y="0"/>
                </a:lnTo>
                <a:close/>
              </a:path>
            </a:pathLst>
          </a:custGeom>
          <a:gradFill rotWithShape="1">
            <a:gsLst>
              <a:gs pos="0">
                <a:schemeClr val="folHlink">
                  <a:gamma/>
                  <a:tint val="19216"/>
                  <a:invGamma/>
                </a:schemeClr>
              </a:gs>
              <a:gs pos="100000">
                <a:schemeClr val="folHlink">
                  <a:alpha val="23000"/>
                </a:schemeClr>
              </a:gs>
            </a:gsLst>
            <a:lin ang="2700000" scaled="1"/>
          </a:gradFill>
          <a:ln w="9525">
            <a:noFill/>
            <a:round/>
            <a:headEnd/>
            <a:tailEnd/>
          </a:ln>
          <a:effectLst/>
        </p:spPr>
        <p:txBody>
          <a:bodyPr/>
          <a:lstStyle/>
          <a:p>
            <a:endParaRPr lang="en-US"/>
          </a:p>
        </p:txBody>
      </p:sp>
      <p:sp>
        <p:nvSpPr>
          <p:cNvPr id="3090" name="Rectangle 18"/>
          <p:cNvSpPr>
            <a:spLocks noChangeArrowheads="1"/>
          </p:cNvSpPr>
          <p:nvPr/>
        </p:nvSpPr>
        <p:spPr bwMode="gray">
          <a:xfrm>
            <a:off x="0" y="762000"/>
            <a:ext cx="9144000" cy="2386013"/>
          </a:xfrm>
          <a:prstGeom prst="rect">
            <a:avLst/>
          </a:prstGeom>
          <a:solidFill>
            <a:schemeClr val="hlink">
              <a:alpha val="96001"/>
            </a:schemeClr>
          </a:solidFill>
          <a:ln w="9525">
            <a:noFill/>
            <a:miter lim="800000"/>
            <a:headEnd/>
            <a:tailEnd/>
          </a:ln>
          <a:effectLst/>
        </p:spPr>
        <p:txBody>
          <a:bodyPr wrap="none" anchor="ctr"/>
          <a:lstStyle/>
          <a:p>
            <a:endParaRPr lang="en-US"/>
          </a:p>
        </p:txBody>
      </p:sp>
      <p:sp>
        <p:nvSpPr>
          <p:cNvPr id="3091" name="Rectangle 19"/>
          <p:cNvSpPr>
            <a:spLocks noChangeArrowheads="1"/>
          </p:cNvSpPr>
          <p:nvPr/>
        </p:nvSpPr>
        <p:spPr bwMode="gray">
          <a:xfrm>
            <a:off x="0" y="6477000"/>
            <a:ext cx="9144000" cy="381000"/>
          </a:xfrm>
          <a:prstGeom prst="rect">
            <a:avLst/>
          </a:prstGeom>
          <a:solidFill>
            <a:srgbClr val="969696">
              <a:alpha val="56000"/>
            </a:srgbClr>
          </a:solidFill>
          <a:ln w="9525">
            <a:noFill/>
            <a:miter lim="800000"/>
            <a:headEnd/>
            <a:tailEnd/>
          </a:ln>
          <a:effectLst/>
        </p:spPr>
        <p:txBody>
          <a:bodyPr wrap="none" anchor="ctr"/>
          <a:lstStyle/>
          <a:p>
            <a:endParaRPr lang="en-US"/>
          </a:p>
        </p:txBody>
      </p:sp>
      <p:sp>
        <p:nvSpPr>
          <p:cNvPr id="3092" name="Freeform 20" descr="gbc_1"/>
          <p:cNvSpPr>
            <a:spLocks/>
          </p:cNvSpPr>
          <p:nvPr/>
        </p:nvSpPr>
        <p:spPr bwMode="gray">
          <a:xfrm>
            <a:off x="0" y="914400"/>
            <a:ext cx="7326313" cy="2233613"/>
          </a:xfrm>
          <a:custGeom>
            <a:avLst/>
            <a:gdLst/>
            <a:ahLst/>
            <a:cxnLst>
              <a:cxn ang="0">
                <a:pos x="0" y="0"/>
              </a:cxn>
              <a:cxn ang="0">
                <a:pos x="4615" y="0"/>
              </a:cxn>
              <a:cxn ang="0">
                <a:pos x="4092" y="1386"/>
              </a:cxn>
              <a:cxn ang="0">
                <a:pos x="0" y="1407"/>
              </a:cxn>
              <a:cxn ang="0">
                <a:pos x="0" y="0"/>
              </a:cxn>
            </a:cxnLst>
            <a:rect l="0" t="0" r="r" b="b"/>
            <a:pathLst>
              <a:path w="4615" h="1407">
                <a:moveTo>
                  <a:pt x="0" y="0"/>
                </a:moveTo>
                <a:lnTo>
                  <a:pt x="4615" y="0"/>
                </a:lnTo>
                <a:lnTo>
                  <a:pt x="4092" y="1386"/>
                </a:lnTo>
                <a:lnTo>
                  <a:pt x="0" y="1407"/>
                </a:lnTo>
                <a:lnTo>
                  <a:pt x="0" y="0"/>
                </a:lnTo>
                <a:close/>
              </a:path>
            </a:pathLst>
          </a:custGeom>
          <a:blipFill dpi="0" rotWithShape="1">
            <a:blip r:embed="rId2"/>
            <a:srcRect/>
            <a:stretch>
              <a:fillRect/>
            </a:stretch>
          </a:blipFill>
          <a:ln w="9525">
            <a:noFill/>
            <a:round/>
            <a:headEnd/>
            <a:tailEnd/>
          </a:ln>
          <a:effectLst/>
        </p:spPr>
        <p:txBody>
          <a:bodyPr/>
          <a:lstStyle/>
          <a:p>
            <a:endParaRPr lang="en-US"/>
          </a:p>
        </p:txBody>
      </p:sp>
      <p:sp>
        <p:nvSpPr>
          <p:cNvPr id="3093" name="Rectangle 21"/>
          <p:cNvSpPr>
            <a:spLocks noChangeArrowheads="1"/>
          </p:cNvSpPr>
          <p:nvPr/>
        </p:nvSpPr>
        <p:spPr bwMode="gray">
          <a:xfrm>
            <a:off x="0" y="3124200"/>
            <a:ext cx="9144000" cy="762000"/>
          </a:xfrm>
          <a:prstGeom prst="rect">
            <a:avLst/>
          </a:prstGeom>
          <a:solidFill>
            <a:schemeClr val="tx2"/>
          </a:solidFill>
          <a:ln w="9525">
            <a:noFill/>
            <a:miter lim="800000"/>
            <a:headEnd/>
            <a:tailEnd/>
          </a:ln>
          <a:effectLst/>
        </p:spPr>
        <p:txBody>
          <a:bodyPr wrap="none" anchor="ctr"/>
          <a:lstStyle/>
          <a:p>
            <a:endParaRPr lang="en-US"/>
          </a:p>
        </p:txBody>
      </p:sp>
      <p:sp>
        <p:nvSpPr>
          <p:cNvPr id="3074" name="Rectangle 2"/>
          <p:cNvSpPr>
            <a:spLocks noGrp="1" noChangeArrowheads="1"/>
          </p:cNvSpPr>
          <p:nvPr>
            <p:ph type="ctrTitle"/>
          </p:nvPr>
        </p:nvSpPr>
        <p:spPr>
          <a:xfrm>
            <a:off x="914400" y="3200400"/>
            <a:ext cx="7239000" cy="609600"/>
          </a:xfrm>
        </p:spPr>
        <p:txBody>
          <a:bodyPr/>
          <a:lstStyle>
            <a:lvl1pP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bwMode="white">
          <a:xfrm>
            <a:off x="5334000" y="6038850"/>
            <a:ext cx="3581400" cy="304800"/>
          </a:xfrm>
        </p:spPr>
        <p:txBody>
          <a:bodyPr/>
          <a:lstStyle>
            <a:lvl1pPr marL="0" indent="0" algn="ctr">
              <a:buFont typeface="Wingdings" pitchFamily="2" charset="2"/>
              <a:buNone/>
              <a:defRPr sz="1600">
                <a:solidFill>
                  <a:schemeClr val="tx2"/>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556375"/>
            <a:ext cx="2133600" cy="134938"/>
          </a:xfrm>
        </p:spPr>
        <p:txBody>
          <a:bodyPr/>
          <a:lstStyle>
            <a:lvl1pPr>
              <a:defRPr>
                <a:latin typeface="Arial" charset="0"/>
              </a:defRPr>
            </a:lvl1pPr>
          </a:lstStyle>
          <a:p>
            <a:fld id="{3FC7D230-557A-4B3A-8197-4A3DBBAA5096}" type="datetimeFigureOut">
              <a:rPr lang="en-US" smtClean="0"/>
              <a:pPr/>
              <a:t>8/13/2013</a:t>
            </a:fld>
            <a:endParaRPr lang="en-US"/>
          </a:p>
        </p:txBody>
      </p:sp>
      <p:sp>
        <p:nvSpPr>
          <p:cNvPr id="3077" name="Rectangle 5"/>
          <p:cNvSpPr>
            <a:spLocks noGrp="1" noChangeArrowheads="1"/>
          </p:cNvSpPr>
          <p:nvPr>
            <p:ph type="ftr" sz="quarter" idx="3"/>
          </p:nvPr>
        </p:nvSpPr>
        <p:spPr bwMode="auto">
          <a:xfrm>
            <a:off x="3238500" y="6578600"/>
            <a:ext cx="2895600" cy="171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078" name="Rectangle 6"/>
          <p:cNvSpPr>
            <a:spLocks noGrp="1" noChangeArrowheads="1"/>
          </p:cNvSpPr>
          <p:nvPr>
            <p:ph type="sldNum" sz="quarter" idx="4"/>
          </p:nvPr>
        </p:nvSpPr>
        <p:spPr>
          <a:xfrm>
            <a:off x="8458200" y="6588125"/>
            <a:ext cx="457200" cy="168275"/>
          </a:xfrm>
        </p:spPr>
        <p:txBody>
          <a:bodyPr/>
          <a:lstStyle>
            <a:lvl1pPr algn="r">
              <a:defRPr>
                <a:latin typeface="Arial" charset="0"/>
              </a:defRPr>
            </a:lvl1pPr>
          </a:lstStyle>
          <a:p>
            <a:fld id="{8C2ECCB6-38BB-492A-A5D8-0B97583A3E99}" type="slidenum">
              <a:rPr lang="en-US" smtClean="0"/>
              <a:pPr/>
              <a:t>‹#›</a:t>
            </a:fld>
            <a:endParaRPr lang="en-US"/>
          </a:p>
        </p:txBody>
      </p:sp>
      <p:sp>
        <p:nvSpPr>
          <p:cNvPr id="22530" name="AutoShape 2"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TextBox 15"/>
          <p:cNvSpPr txBox="1"/>
          <p:nvPr/>
        </p:nvSpPr>
        <p:spPr>
          <a:xfrm>
            <a:off x="76200" y="228600"/>
            <a:ext cx="6172200" cy="369332"/>
          </a:xfrm>
          <a:prstGeom prst="rect">
            <a:avLst/>
          </a:prstGeom>
          <a:noFill/>
        </p:spPr>
        <p:txBody>
          <a:bodyPr wrap="square" rtlCol="0">
            <a:spAutoFit/>
          </a:bodyPr>
          <a:lstStyle/>
          <a:p>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PHÂN</a:t>
            </a:r>
            <a:r>
              <a:rPr lang="en-US" b="1" cap="none" spc="0"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TÍCH THIẾT KẾ HỆ THỐNG THÔNG TIN</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hasCustomPrompt="1"/>
          </p:nvPr>
        </p:nvSpPr>
        <p:spPr>
          <a:xfrm>
            <a:off x="457200" y="1524000"/>
            <a:ext cx="8229600" cy="480060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a:solidFill>
                  <a:schemeClr val="tx2"/>
                </a:solidFill>
              </a:defRPr>
            </a:lvl4pPr>
            <a:lvl5pPr>
              <a:defRPr>
                <a:solidFill>
                  <a:schemeClr val="tx2"/>
                </a:solidFill>
              </a:defRPr>
            </a:lvl5pPr>
          </a:lstStyle>
          <a:p>
            <a:pPr lvl="0"/>
            <a:r>
              <a:rPr lang="en-US" smtClean="0"/>
              <a:t> 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7" name="Rectangle 6"/>
          <p:cNvSpPr txBox="1">
            <a:spLocks noChangeArrowheads="1"/>
          </p:cNvSpPr>
          <p:nvPr/>
        </p:nvSpPr>
        <p:spPr bwMode="auto">
          <a:xfrm>
            <a:off x="3962400" y="6554787"/>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tx2"/>
                </a:solidFill>
                <a:latin typeface="Verdana" pitchFamily="34" charset="0"/>
                <a:ea typeface="Verdana" pitchFamily="34" charset="0"/>
                <a:cs typeface="Verdana"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chemeClr val="tx2"/>
              </a:solidFill>
              <a:effectLst/>
              <a:uLnTx/>
              <a:uFillTx/>
              <a:latin typeface="Verdana" pitchFamily="34" charset="0"/>
              <a:ea typeface="Verdana" pitchFamily="34" charset="0"/>
              <a:cs typeface="Verdana"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8" name="Slide Number Placeholder 7"/>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4" name="Slide Number Placeholder 3"/>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3" name="Slide Number Placeholder 2"/>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5" name="Slide Number Placeholder 4"/>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412750"/>
            <a:ext cx="2076450" cy="5911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12750"/>
            <a:ext cx="6076950" cy="5911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C7D230-557A-4B3A-8197-4A3DBBAA5096}" type="datetimeFigureOut">
              <a:rPr lang="en-US" smtClean="0"/>
              <a:pPr/>
              <a:t>8/13/2013</a:t>
            </a:fld>
            <a:endParaRPr lang="en-US"/>
          </a:p>
        </p:txBody>
      </p:sp>
      <p:sp>
        <p:nvSpPr>
          <p:cNvPr id="5" name="Slide Number Placeholder 4"/>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412750"/>
            <a:ext cx="8229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076325"/>
            <a:ext cx="8229600" cy="5248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570663"/>
            <a:ext cx="2133600" cy="192087"/>
          </a:xfrm>
        </p:spPr>
        <p:txBody>
          <a:bodyPr/>
          <a:lstStyle>
            <a:lvl1pPr>
              <a:defRPr/>
            </a:lvl1pPr>
          </a:lstStyle>
          <a:p>
            <a:fld id="{3FC7D230-557A-4B3A-8197-4A3DBBAA5096}" type="datetimeFigureOut">
              <a:rPr lang="en-US" smtClean="0"/>
              <a:pPr/>
              <a:t>8/13/2013</a:t>
            </a:fld>
            <a:endParaRPr lang="en-US"/>
          </a:p>
        </p:txBody>
      </p:sp>
      <p:sp>
        <p:nvSpPr>
          <p:cNvPr id="5" name="Slide Number Placeholder 4"/>
          <p:cNvSpPr>
            <a:spLocks noGrp="1"/>
          </p:cNvSpPr>
          <p:nvPr>
            <p:ph type="sldNum" sz="quarter" idx="11"/>
          </p:nvPr>
        </p:nvSpPr>
        <p:spPr>
          <a:xfrm>
            <a:off x="3962400" y="6553200"/>
            <a:ext cx="1219200" cy="227013"/>
          </a:xfrm>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5F887-7218-4DB2-8A0E-92C6FB91AFFA}" type="datetimeFigureOut">
              <a:rPr lang="en-US" smtClean="0"/>
              <a:pPr/>
              <a:t>8/13/2013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05F887-7218-4DB2-8A0E-92C6FB91AFFA}" type="datetimeFigureOut">
              <a:rPr lang="en-US" smtClean="0"/>
              <a:pPr/>
              <a:t>8/13/2013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05F887-7218-4DB2-8A0E-92C6FB91AFFA}" type="datetimeFigureOut">
              <a:rPr lang="en-US" smtClean="0"/>
              <a:pPr/>
              <a:t>8/13/2013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05F887-7218-4DB2-8A0E-92C6FB91AFFA}" type="datetimeFigureOut">
              <a:rPr lang="en-US" smtClean="0"/>
              <a:pPr/>
              <a:t>8/13/2013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5F887-7218-4DB2-8A0E-92C6FB91AFFA}" type="datetimeFigureOut">
              <a:rPr lang="en-US" smtClean="0"/>
              <a:pPr/>
              <a:t>8/13/2013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8/13/2013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8/13/2013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8/13/2013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16"/>
          <p:cNvSpPr>
            <a:spLocks noChangeArrowheads="1"/>
          </p:cNvSpPr>
          <p:nvPr/>
        </p:nvSpPr>
        <p:spPr bwMode="gray">
          <a:xfrm>
            <a:off x="0" y="6477000"/>
            <a:ext cx="9144000" cy="381000"/>
          </a:xfrm>
          <a:prstGeom prst="rect">
            <a:avLst/>
          </a:prstGeom>
          <a:solidFill>
            <a:srgbClr val="969696">
              <a:alpha val="39999"/>
            </a:srgbClr>
          </a:solidFill>
          <a:ln w="9525">
            <a:noFill/>
            <a:miter lim="800000"/>
            <a:headEnd/>
            <a:tailEnd/>
          </a:ln>
          <a:effectLst/>
        </p:spPr>
        <p:txBody>
          <a:bodyPr wrap="none" anchor="ctr"/>
          <a:lstStyle/>
          <a:p>
            <a:endParaRPr lang="en-US"/>
          </a:p>
        </p:txBody>
      </p:sp>
      <p:sp>
        <p:nvSpPr>
          <p:cNvPr id="1044" name="Freeform 20" descr="gbc_3"/>
          <p:cNvSpPr>
            <a:spLocks/>
          </p:cNvSpPr>
          <p:nvPr/>
        </p:nvSpPr>
        <p:spPr bwMode="gray">
          <a:xfrm>
            <a:off x="0" y="0"/>
            <a:ext cx="8915400" cy="1014413"/>
          </a:xfrm>
          <a:custGeom>
            <a:avLst/>
            <a:gdLst/>
            <a:ahLst/>
            <a:cxnLst>
              <a:cxn ang="0">
                <a:pos x="0" y="576"/>
              </a:cxn>
              <a:cxn ang="0">
                <a:pos x="5465" y="563"/>
              </a:cxn>
              <a:cxn ang="0">
                <a:pos x="5616" y="0"/>
              </a:cxn>
              <a:cxn ang="0">
                <a:pos x="0" y="0"/>
              </a:cxn>
              <a:cxn ang="0">
                <a:pos x="0" y="576"/>
              </a:cxn>
            </a:cxnLst>
            <a:rect l="0" t="0" r="r" b="b"/>
            <a:pathLst>
              <a:path w="5616" h="576">
                <a:moveTo>
                  <a:pt x="0" y="576"/>
                </a:moveTo>
                <a:lnTo>
                  <a:pt x="5465" y="563"/>
                </a:lnTo>
                <a:lnTo>
                  <a:pt x="5616" y="0"/>
                </a:lnTo>
                <a:lnTo>
                  <a:pt x="0" y="0"/>
                </a:lnTo>
                <a:lnTo>
                  <a:pt x="0" y="576"/>
                </a:lnTo>
                <a:close/>
              </a:path>
            </a:pathLst>
          </a:custGeom>
          <a:blipFill dpi="0" rotWithShape="1">
            <a:blip r:embed="rId14"/>
            <a:srcRect/>
            <a:stretch>
              <a:fillRect/>
            </a:stretch>
          </a:blipFill>
          <a:ln w="9525">
            <a:noFill/>
            <a:round/>
            <a:headEnd/>
            <a:tailEnd/>
          </a:ln>
          <a:effectLst/>
        </p:spPr>
        <p:txBody>
          <a:bodyPr/>
          <a:lstStyle/>
          <a:p>
            <a:endParaRPr lang="en-US"/>
          </a:p>
        </p:txBody>
      </p:sp>
      <p:sp>
        <p:nvSpPr>
          <p:cNvPr id="1041" name="Rectangle 17"/>
          <p:cNvSpPr>
            <a:spLocks noChangeArrowheads="1"/>
          </p:cNvSpPr>
          <p:nvPr/>
        </p:nvSpPr>
        <p:spPr bwMode="gray">
          <a:xfrm>
            <a:off x="0" y="403225"/>
            <a:ext cx="9144000" cy="609600"/>
          </a:xfrm>
          <a:prstGeom prst="rect">
            <a:avLst/>
          </a:prstGeom>
          <a:solidFill>
            <a:srgbClr val="173D89">
              <a:alpha val="77000"/>
            </a:srgbClr>
          </a:solidFill>
          <a:ln w="9525">
            <a:noFill/>
            <a:miter lim="800000"/>
            <a:headEnd/>
            <a:tailEnd/>
          </a:ln>
          <a:effectLst/>
        </p:spPr>
        <p:txBody>
          <a:bodyPr wrap="none" anchor="ctr"/>
          <a:lstStyle/>
          <a:p>
            <a:endParaRPr lang="en-US"/>
          </a:p>
        </p:txBody>
      </p:sp>
      <p:sp>
        <p:nvSpPr>
          <p:cNvPr id="1027"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 y="6553200"/>
            <a:ext cx="2438400" cy="3047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mn-lt"/>
              </a:defRPr>
            </a:lvl1pPr>
          </a:lstStyle>
          <a:p>
            <a:fld id="{3FC7D230-557A-4B3A-8197-4A3DBBAA5096}" type="datetimeFigureOut">
              <a:rPr lang="en-US" smtClean="0"/>
              <a:pPr/>
              <a:t>8/13/2013</a:t>
            </a:fld>
            <a:endParaRPr lang="en-US"/>
          </a:p>
        </p:txBody>
      </p:sp>
      <p:sp>
        <p:nvSpPr>
          <p:cNvPr id="1030" name="Rectangle 6"/>
          <p:cNvSpPr>
            <a:spLocks noGrp="1" noChangeArrowheads="1"/>
          </p:cNvSpPr>
          <p:nvPr>
            <p:ph type="sldNum" sz="quarter" idx="4"/>
          </p:nvPr>
        </p:nvSpPr>
        <p:spPr bwMode="auto">
          <a:xfrm>
            <a:off x="3962400" y="6553200"/>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latin typeface="Verdana" pitchFamily="34" charset="0"/>
                <a:ea typeface="Verdana" pitchFamily="34" charset="0"/>
                <a:cs typeface="Verdana" pitchFamily="34" charset="0"/>
              </a:defRPr>
            </a:lvl1pPr>
          </a:lstStyle>
          <a:p>
            <a:fld id="{8C2ECCB6-38BB-492A-A5D8-0B97583A3E99}" type="slidenum">
              <a:rPr lang="en-US" smtClean="0"/>
              <a:pPr/>
              <a:t>‹#›</a:t>
            </a:fld>
            <a:endParaRPr lang="en-US"/>
          </a:p>
        </p:txBody>
      </p:sp>
      <p:sp>
        <p:nvSpPr>
          <p:cNvPr id="1042" name="Freeform 18"/>
          <p:cNvSpPr>
            <a:spLocks/>
          </p:cNvSpPr>
          <p:nvPr/>
        </p:nvSpPr>
        <p:spPr bwMode="gray">
          <a:xfrm>
            <a:off x="8664575" y="403225"/>
            <a:ext cx="477838" cy="609600"/>
          </a:xfrm>
          <a:custGeom>
            <a:avLst/>
            <a:gdLst/>
            <a:ahLst/>
            <a:cxnLst>
              <a:cxn ang="0">
                <a:pos x="96" y="0"/>
              </a:cxn>
              <a:cxn ang="0">
                <a:pos x="0" y="384"/>
              </a:cxn>
              <a:cxn ang="0">
                <a:pos x="288" y="384"/>
              </a:cxn>
              <a:cxn ang="0">
                <a:pos x="288" y="0"/>
              </a:cxn>
              <a:cxn ang="0">
                <a:pos x="96" y="0"/>
              </a:cxn>
            </a:cxnLst>
            <a:rect l="0" t="0" r="r" b="b"/>
            <a:pathLst>
              <a:path w="288" h="384">
                <a:moveTo>
                  <a:pt x="96" y="0"/>
                </a:moveTo>
                <a:lnTo>
                  <a:pt x="0" y="384"/>
                </a:lnTo>
                <a:lnTo>
                  <a:pt x="288" y="384"/>
                </a:lnTo>
                <a:lnTo>
                  <a:pt x="288" y="0"/>
                </a:lnTo>
                <a:lnTo>
                  <a:pt x="96" y="0"/>
                </a:lnTo>
                <a:close/>
              </a:path>
            </a:pathLst>
          </a:custGeom>
          <a:solidFill>
            <a:schemeClr val="hlink"/>
          </a:solidFill>
          <a:ln w="9525">
            <a:noFill/>
            <a:round/>
            <a:headEnd/>
            <a:tailEnd/>
          </a:ln>
          <a:effectLst/>
        </p:spPr>
        <p:txBody>
          <a:bodyPr/>
          <a:lstStyle/>
          <a:p>
            <a:endParaRPr lang="en-US"/>
          </a:p>
        </p:txBody>
      </p:sp>
      <p:sp>
        <p:nvSpPr>
          <p:cNvPr id="1026" name="Rectangle 2"/>
          <p:cNvSpPr>
            <a:spLocks noGrp="1" noChangeArrowheads="1"/>
          </p:cNvSpPr>
          <p:nvPr>
            <p:ph type="title"/>
          </p:nvPr>
        </p:nvSpPr>
        <p:spPr bwMode="white">
          <a:xfrm>
            <a:off x="533400" y="412750"/>
            <a:ext cx="82296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5" name="Text Box 21"/>
          <p:cNvSpPr txBox="1">
            <a:spLocks noChangeArrowheads="1"/>
          </p:cNvSpPr>
          <p:nvPr/>
        </p:nvSpPr>
        <p:spPr bwMode="auto">
          <a:xfrm>
            <a:off x="8153400" y="6553201"/>
            <a:ext cx="990600" cy="276999"/>
          </a:xfrm>
          <a:prstGeom prst="rect">
            <a:avLst/>
          </a:prstGeom>
          <a:noFill/>
          <a:ln w="9525">
            <a:noFill/>
            <a:miter lim="800000"/>
            <a:headEnd/>
            <a:tailEnd/>
          </a:ln>
          <a:effectLst/>
        </p:spPr>
        <p:txBody>
          <a:bodyPr wrap="square">
            <a:spAutoFit/>
          </a:bodyPr>
          <a:lstStyle/>
          <a:p>
            <a:pPr algn="ctr"/>
            <a:fld id="{8D37B72C-DE31-46DA-AF5B-97FA3C76E175}" type="slidenum">
              <a:rPr lang="en-US" sz="1200" b="1" smtClean="0">
                <a:solidFill>
                  <a:schemeClr val="tx2"/>
                </a:solidFill>
                <a:latin typeface="Verdana" pitchFamily="34" charset="0"/>
                <a:ea typeface="Verdana" pitchFamily="34" charset="0"/>
                <a:cs typeface="Verdana" pitchFamily="34" charset="0"/>
              </a:rPr>
              <a:pPr algn="ctr"/>
              <a:t>‹#›</a:t>
            </a:fld>
            <a:endParaRPr lang="en-US" sz="1200" b="1">
              <a:solidFill>
                <a:schemeClr val="tx2"/>
              </a:solidFill>
              <a:latin typeface="Verdana" pitchFamily="34" charset="0"/>
              <a:ea typeface="Verdana" pitchFamily="34" charset="0"/>
              <a:cs typeface="Verdana"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3600">
          <a:solidFill>
            <a:schemeClr val="bg1"/>
          </a:solidFill>
          <a:latin typeface="+mj-lt"/>
          <a:ea typeface="+mj-ea"/>
          <a:cs typeface="+mj-cs"/>
        </a:defRPr>
      </a:lvl1pPr>
      <a:lvl2pPr algn="ctr" rtl="0" eaLnBrk="1" fontAlgn="base" hangingPunct="1">
        <a:spcBef>
          <a:spcPct val="0"/>
        </a:spcBef>
        <a:spcAft>
          <a:spcPct val="0"/>
        </a:spcAft>
        <a:defRPr sz="3600">
          <a:solidFill>
            <a:schemeClr val="bg1"/>
          </a:solidFill>
          <a:latin typeface="Tahoma" charset="0"/>
        </a:defRPr>
      </a:lvl2pPr>
      <a:lvl3pPr algn="ctr" rtl="0" eaLnBrk="1" fontAlgn="base" hangingPunct="1">
        <a:spcBef>
          <a:spcPct val="0"/>
        </a:spcBef>
        <a:spcAft>
          <a:spcPct val="0"/>
        </a:spcAft>
        <a:defRPr sz="3600">
          <a:solidFill>
            <a:schemeClr val="bg1"/>
          </a:solidFill>
          <a:latin typeface="Tahoma" charset="0"/>
        </a:defRPr>
      </a:lvl3pPr>
      <a:lvl4pPr algn="ctr" rtl="0" eaLnBrk="1" fontAlgn="base" hangingPunct="1">
        <a:spcBef>
          <a:spcPct val="0"/>
        </a:spcBef>
        <a:spcAft>
          <a:spcPct val="0"/>
        </a:spcAft>
        <a:defRPr sz="3600">
          <a:solidFill>
            <a:schemeClr val="bg1"/>
          </a:solidFill>
          <a:latin typeface="Tahoma" charset="0"/>
        </a:defRPr>
      </a:lvl4pPr>
      <a:lvl5pPr algn="ctr" rtl="0" eaLnBrk="1" fontAlgn="base" hangingPunct="1">
        <a:spcBef>
          <a:spcPct val="0"/>
        </a:spcBef>
        <a:spcAft>
          <a:spcPct val="0"/>
        </a:spcAft>
        <a:defRPr sz="3600">
          <a:solidFill>
            <a:schemeClr val="bg1"/>
          </a:solidFill>
          <a:latin typeface="Tahoma" charset="0"/>
        </a:defRPr>
      </a:lvl5pPr>
      <a:lvl6pPr marL="457200" algn="ctr" rtl="0" eaLnBrk="1" fontAlgn="base" hangingPunct="1">
        <a:spcBef>
          <a:spcPct val="0"/>
        </a:spcBef>
        <a:spcAft>
          <a:spcPct val="0"/>
        </a:spcAft>
        <a:defRPr sz="3600">
          <a:solidFill>
            <a:schemeClr val="bg1"/>
          </a:solidFill>
          <a:latin typeface="Tahoma" charset="0"/>
        </a:defRPr>
      </a:lvl6pPr>
      <a:lvl7pPr marL="914400" algn="ctr" rtl="0" eaLnBrk="1" fontAlgn="base" hangingPunct="1">
        <a:spcBef>
          <a:spcPct val="0"/>
        </a:spcBef>
        <a:spcAft>
          <a:spcPct val="0"/>
        </a:spcAft>
        <a:defRPr sz="3600">
          <a:solidFill>
            <a:schemeClr val="bg1"/>
          </a:solidFill>
          <a:latin typeface="Tahoma" charset="0"/>
        </a:defRPr>
      </a:lvl7pPr>
      <a:lvl8pPr marL="1371600" algn="ctr" rtl="0" eaLnBrk="1" fontAlgn="base" hangingPunct="1">
        <a:spcBef>
          <a:spcPct val="0"/>
        </a:spcBef>
        <a:spcAft>
          <a:spcPct val="0"/>
        </a:spcAft>
        <a:defRPr sz="3600">
          <a:solidFill>
            <a:schemeClr val="bg1"/>
          </a:solidFill>
          <a:latin typeface="Tahoma" charset="0"/>
        </a:defRPr>
      </a:lvl8pPr>
      <a:lvl9pPr marL="1828800" algn="ctr" rtl="0" eaLnBrk="1" fontAlgn="base" hangingPunct="1">
        <a:spcBef>
          <a:spcPct val="0"/>
        </a:spcBef>
        <a:spcAft>
          <a:spcPct val="0"/>
        </a:spcAft>
        <a:defRPr sz="3600">
          <a:solidFill>
            <a:schemeClr val="bg1"/>
          </a:solidFill>
          <a:latin typeface="Tahoma"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5F887-7218-4DB2-8A0E-92C6FB91AFFA}" type="datetimeFigureOut">
              <a:rPr lang="en-US" smtClean="0"/>
              <a:pPr/>
              <a:t>8/13/2013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75989-C98E-451A-8FC7-EA37E030D7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3200400"/>
            <a:ext cx="8915400" cy="609600"/>
          </a:xfrm>
        </p:spPr>
        <p:txBody>
          <a:bodyPr/>
          <a:lstStyle/>
          <a:p>
            <a:r>
              <a:rPr lang="en-US" sz="2600" smtClean="0"/>
              <a:t>KHẢO SÁT THỰC TRẠNG &amp; XÁC ĐỊNH YÊU CẦU HỆ THỐNG</a:t>
            </a:r>
            <a:endParaRPr lang="en-US" sz="2600"/>
          </a:p>
        </p:txBody>
      </p:sp>
      <p:sp>
        <p:nvSpPr>
          <p:cNvPr id="4" name="Subtitle 3"/>
          <p:cNvSpPr>
            <a:spLocks noGrp="1"/>
          </p:cNvSpPr>
          <p:nvPr>
            <p:ph type="subTitle" idx="1"/>
          </p:nvPr>
        </p:nvSpPr>
        <p:spPr/>
        <p:txBody>
          <a:bodyPr/>
          <a:lstStyle/>
          <a:p>
            <a:endParaRPr lang="vi-V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57200" y="76200"/>
            <a:ext cx="914400" cy="646331"/>
          </a:xfrm>
          <a:prstGeom prst="rect">
            <a:avLst/>
          </a:prstGeom>
          <a:noFill/>
        </p:spPr>
        <p:txBody>
          <a:bodyPr wrap="square" rtlCol="0">
            <a:spAutoFit/>
          </a:bodyPr>
          <a:lstStyle/>
          <a:p>
            <a:pPr algn="ctr"/>
            <a:r>
              <a:rPr lang="en-US" b="1" smtClean="0">
                <a:solidFill>
                  <a:schemeClr val="tx2"/>
                </a:solidFill>
              </a:rPr>
              <a:t>Khảo sát</a:t>
            </a:r>
            <a:endParaRPr lang="en-US" b="1">
              <a:solidFill>
                <a:schemeClr val="tx2"/>
              </a:solidFill>
            </a:endParaRPr>
          </a:p>
        </p:txBody>
      </p:sp>
      <p:pic>
        <p:nvPicPr>
          <p:cNvPr id="20486" name="Picture 6"/>
          <p:cNvPicPr>
            <a:picLocks noChangeAspect="1" noChangeArrowheads="1"/>
          </p:cNvPicPr>
          <p:nvPr/>
        </p:nvPicPr>
        <p:blipFill>
          <a:blip r:embed="rId2"/>
          <a:srcRect/>
          <a:stretch>
            <a:fillRect/>
          </a:stretch>
        </p:blipFill>
        <p:spPr bwMode="auto">
          <a:xfrm>
            <a:off x="1400175" y="142875"/>
            <a:ext cx="7743825" cy="6638925"/>
          </a:xfrm>
          <a:prstGeom prst="rect">
            <a:avLst/>
          </a:prstGeom>
          <a:noFill/>
          <a:ln w="9525">
            <a:noFill/>
            <a:miter lim="800000"/>
            <a:headEnd/>
            <a:tailEnd/>
          </a:ln>
          <a:effectLst/>
        </p:spPr>
      </p:pic>
      <p:sp>
        <p:nvSpPr>
          <p:cNvPr id="10" name="Left Brace 9"/>
          <p:cNvSpPr/>
          <p:nvPr/>
        </p:nvSpPr>
        <p:spPr>
          <a:xfrm>
            <a:off x="1219200" y="0"/>
            <a:ext cx="1524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1" name="Left Brace 10"/>
          <p:cNvSpPr/>
          <p:nvPr/>
        </p:nvSpPr>
        <p:spPr>
          <a:xfrm>
            <a:off x="1143000" y="838200"/>
            <a:ext cx="228600" cy="25908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2" name="Left Brace 11"/>
          <p:cNvSpPr/>
          <p:nvPr/>
        </p:nvSpPr>
        <p:spPr>
          <a:xfrm>
            <a:off x="1143000" y="36576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3" name="Left Brace 12"/>
          <p:cNvSpPr/>
          <p:nvPr/>
        </p:nvSpPr>
        <p:spPr>
          <a:xfrm>
            <a:off x="1143000" y="45720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4" name="Left Brace 13"/>
          <p:cNvSpPr/>
          <p:nvPr/>
        </p:nvSpPr>
        <p:spPr>
          <a:xfrm>
            <a:off x="1143000" y="54864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6" name="TextBox 15"/>
          <p:cNvSpPr txBox="1"/>
          <p:nvPr/>
        </p:nvSpPr>
        <p:spPr>
          <a:xfrm>
            <a:off x="381000" y="1676400"/>
            <a:ext cx="762000" cy="1200329"/>
          </a:xfrm>
          <a:prstGeom prst="rect">
            <a:avLst/>
          </a:prstGeom>
          <a:noFill/>
        </p:spPr>
        <p:txBody>
          <a:bodyPr wrap="square" rtlCol="0">
            <a:spAutoFit/>
          </a:bodyPr>
          <a:lstStyle/>
          <a:p>
            <a:pPr algn="ctr"/>
            <a:r>
              <a:rPr lang="en-US" b="1" smtClean="0">
                <a:solidFill>
                  <a:schemeClr val="tx2"/>
                </a:solidFill>
              </a:rPr>
              <a:t>Xác định yêu cầu</a:t>
            </a:r>
            <a:endParaRPr lang="en-US" b="1">
              <a:solidFill>
                <a:schemeClr val="tx2"/>
              </a:solidFill>
            </a:endParaRPr>
          </a:p>
        </p:txBody>
      </p:sp>
      <p:sp>
        <p:nvSpPr>
          <p:cNvPr id="17" name="TextBox 16"/>
          <p:cNvSpPr txBox="1"/>
          <p:nvPr/>
        </p:nvSpPr>
        <p:spPr>
          <a:xfrm>
            <a:off x="304800" y="3697069"/>
            <a:ext cx="838200" cy="646331"/>
          </a:xfrm>
          <a:prstGeom prst="rect">
            <a:avLst/>
          </a:prstGeom>
          <a:noFill/>
        </p:spPr>
        <p:txBody>
          <a:bodyPr wrap="square" rtlCol="0">
            <a:spAutoFit/>
          </a:bodyPr>
          <a:lstStyle/>
          <a:p>
            <a:pPr algn="ctr"/>
            <a:r>
              <a:rPr lang="en-US" b="1" smtClean="0">
                <a:solidFill>
                  <a:schemeClr val="tx2"/>
                </a:solidFill>
              </a:rPr>
              <a:t>Phân tích</a:t>
            </a:r>
            <a:endParaRPr lang="en-US" b="1">
              <a:solidFill>
                <a:schemeClr val="tx2"/>
              </a:solidFill>
            </a:endParaRPr>
          </a:p>
        </p:txBody>
      </p:sp>
      <p:sp>
        <p:nvSpPr>
          <p:cNvPr id="18" name="TextBox 17"/>
          <p:cNvSpPr txBox="1"/>
          <p:nvPr/>
        </p:nvSpPr>
        <p:spPr>
          <a:xfrm>
            <a:off x="152400" y="4611469"/>
            <a:ext cx="990600" cy="646331"/>
          </a:xfrm>
          <a:prstGeom prst="rect">
            <a:avLst/>
          </a:prstGeom>
          <a:noFill/>
        </p:spPr>
        <p:txBody>
          <a:bodyPr wrap="square" rtlCol="0">
            <a:spAutoFit/>
          </a:bodyPr>
          <a:lstStyle/>
          <a:p>
            <a:pPr algn="ctr"/>
            <a:r>
              <a:rPr lang="en-US" b="1" smtClean="0">
                <a:solidFill>
                  <a:schemeClr val="tx2"/>
                </a:solidFill>
              </a:rPr>
              <a:t>Thiết kế logic </a:t>
            </a:r>
            <a:endParaRPr lang="en-US" b="1">
              <a:solidFill>
                <a:schemeClr val="tx2"/>
              </a:solidFill>
            </a:endParaRPr>
          </a:p>
        </p:txBody>
      </p:sp>
      <p:sp>
        <p:nvSpPr>
          <p:cNvPr id="19" name="TextBox 18"/>
          <p:cNvSpPr txBox="1"/>
          <p:nvPr/>
        </p:nvSpPr>
        <p:spPr>
          <a:xfrm>
            <a:off x="152400" y="5525869"/>
            <a:ext cx="990600" cy="646331"/>
          </a:xfrm>
          <a:prstGeom prst="rect">
            <a:avLst/>
          </a:prstGeom>
          <a:noFill/>
        </p:spPr>
        <p:txBody>
          <a:bodyPr wrap="square" rtlCol="0">
            <a:spAutoFit/>
          </a:bodyPr>
          <a:lstStyle/>
          <a:p>
            <a:pPr algn="ctr"/>
            <a:r>
              <a:rPr lang="en-US" b="1" smtClean="0">
                <a:solidFill>
                  <a:schemeClr val="tx2"/>
                </a:solidFill>
              </a:rPr>
              <a:t>Thiết kế vật lý</a:t>
            </a:r>
            <a:endParaRPr lang="en-US" b="1">
              <a:solidFill>
                <a:schemeClr val="tx2"/>
              </a:solidFill>
            </a:endParaRPr>
          </a:p>
        </p:txBody>
      </p:sp>
      <p:pic>
        <p:nvPicPr>
          <p:cNvPr id="1027" name="Picture 3"/>
          <p:cNvPicPr>
            <a:picLocks noChangeAspect="1" noChangeArrowheads="1"/>
          </p:cNvPicPr>
          <p:nvPr/>
        </p:nvPicPr>
        <p:blipFill>
          <a:blip r:embed="rId3"/>
          <a:srcRect/>
          <a:stretch>
            <a:fillRect/>
          </a:stretch>
        </p:blipFill>
        <p:spPr bwMode="auto">
          <a:xfrm>
            <a:off x="1400175" y="142875"/>
            <a:ext cx="7743825" cy="66389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in)">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Nội dung</a:t>
            </a:r>
            <a:endParaRPr lang="en-US"/>
          </a:p>
        </p:txBody>
      </p:sp>
      <p:sp>
        <p:nvSpPr>
          <p:cNvPr id="3" name="Content Placeholder 2"/>
          <p:cNvSpPr>
            <a:spLocks noGrp="1"/>
          </p:cNvSpPr>
          <p:nvPr>
            <p:ph idx="1"/>
          </p:nvPr>
        </p:nvSpPr>
        <p:spPr/>
        <p:txBody>
          <a:bodyPr/>
          <a:lstStyle/>
          <a:p>
            <a:r>
              <a:rPr lang="en-US" smtClean="0"/>
              <a:t>Cách tiếp cận và khảo sát một hệ thực</a:t>
            </a:r>
          </a:p>
          <a:p>
            <a:r>
              <a:rPr lang="en-US" smtClean="0"/>
              <a:t>Các phương pháp xác định và thu thập yêu cầu</a:t>
            </a:r>
          </a:p>
          <a:p>
            <a:r>
              <a:rPr lang="en-US" smtClean="0"/>
              <a:t>Tổng hợp kết quả khảo sát</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giai đoạn khảo sát</a:t>
            </a:r>
            <a:endParaRPr lang="en-US"/>
          </a:p>
        </p:txBody>
      </p:sp>
      <p:sp>
        <p:nvSpPr>
          <p:cNvPr id="3" name="Content Placeholder 2"/>
          <p:cNvSpPr>
            <a:spLocks noGrp="1"/>
          </p:cNvSpPr>
          <p:nvPr>
            <p:ph idx="1"/>
          </p:nvPr>
        </p:nvSpPr>
        <p:spPr>
          <a:xfrm>
            <a:off x="457200" y="1371600"/>
            <a:ext cx="8229600" cy="4800600"/>
          </a:xfrm>
        </p:spPr>
        <p:txBody>
          <a:bodyPr/>
          <a:lstStyle/>
          <a:p>
            <a:r>
              <a:rPr lang="en-US" smtClean="0"/>
              <a:t>Khảo sát sơ bộ</a:t>
            </a:r>
          </a:p>
          <a:p>
            <a:pPr lvl="1"/>
            <a:r>
              <a:rPr lang="en-US" smtClean="0"/>
              <a:t>Mục tiêu:</a:t>
            </a:r>
          </a:p>
          <a:p>
            <a:pPr lvl="2"/>
            <a:r>
              <a:rPr lang="en-US" smtClean="0"/>
              <a:t>Có dự án khả thi khi phát triển hệ thống</a:t>
            </a:r>
          </a:p>
          <a:p>
            <a:pPr lvl="1"/>
            <a:r>
              <a:rPr lang="en-US" smtClean="0"/>
              <a:t>Nội dung:</a:t>
            </a:r>
          </a:p>
          <a:p>
            <a:pPr lvl="2"/>
            <a:r>
              <a:rPr lang="en-US" smtClean="0"/>
              <a:t>Xác định chức năng chính, các ràng buộc chính, môi trường hệ thống</a:t>
            </a:r>
          </a:p>
          <a:p>
            <a:r>
              <a:rPr lang="en-US" smtClean="0"/>
              <a:t>Khảo sát chi tiết</a:t>
            </a:r>
          </a:p>
          <a:p>
            <a:pPr lvl="1"/>
            <a:r>
              <a:rPr lang="en-US" smtClean="0"/>
              <a:t>Mục tiêu:</a:t>
            </a:r>
          </a:p>
          <a:p>
            <a:pPr lvl="2"/>
            <a:r>
              <a:rPr lang="en-US" smtClean="0"/>
              <a:t>Xác định yêu cầu cụ thể cho hệ thống cần xây dựng</a:t>
            </a:r>
          </a:p>
          <a:p>
            <a:pPr lvl="1"/>
            <a:r>
              <a:rPr lang="en-US" smtClean="0"/>
              <a:t>Nội dung:</a:t>
            </a:r>
          </a:p>
          <a:p>
            <a:pPr lvl="2"/>
            <a:r>
              <a:rPr lang="en-US" smtClean="0"/>
              <a:t>Thu thập thông tin và dữ liệu chi tiết các bộ phận liên quan đến hệ thống cần phát triển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7"/>
          <p:cNvSpPr/>
          <p:nvPr/>
        </p:nvSpPr>
        <p:spPr>
          <a:xfrm>
            <a:off x="5867400" y="3276600"/>
            <a:ext cx="2438400" cy="1981200"/>
          </a:xfrm>
          <a:prstGeom prst="triangle">
            <a:avLst>
              <a:gd name="adj" fmla="val 50587"/>
            </a:avLst>
          </a:prstGeom>
          <a:ln>
            <a:prstDash val="lgDash"/>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mtClean="0">
                <a:solidFill>
                  <a:srgbClr val="002060"/>
                </a:solidFill>
              </a:rPr>
              <a:t>Hệ thống</a:t>
            </a:r>
            <a:endParaRPr lang="en-US">
              <a:solidFill>
                <a:srgbClr val="002060"/>
              </a:solidFill>
            </a:endParaRPr>
          </a:p>
        </p:txBody>
      </p:sp>
      <p:sp>
        <p:nvSpPr>
          <p:cNvPr id="2" name="Title 1"/>
          <p:cNvSpPr>
            <a:spLocks noGrp="1"/>
          </p:cNvSpPr>
          <p:nvPr>
            <p:ph type="title"/>
          </p:nvPr>
        </p:nvSpPr>
        <p:spPr/>
        <p:txBody>
          <a:bodyPr/>
          <a:lstStyle/>
          <a:p>
            <a:r>
              <a:rPr lang="en-US" smtClean="0"/>
              <a:t>Cách tiếp cận một tổ chức</a:t>
            </a:r>
            <a:endParaRPr lang="en-US"/>
          </a:p>
        </p:txBody>
      </p:sp>
      <p:sp>
        <p:nvSpPr>
          <p:cNvPr id="3" name="Content Placeholder 2"/>
          <p:cNvSpPr>
            <a:spLocks noGrp="1"/>
          </p:cNvSpPr>
          <p:nvPr>
            <p:ph idx="1"/>
          </p:nvPr>
        </p:nvSpPr>
        <p:spPr/>
        <p:txBody>
          <a:bodyPr/>
          <a:lstStyle/>
          <a:p>
            <a:r>
              <a:rPr lang="en-US" smtClean="0"/>
              <a:t>Một tổ chức có 3 đặc trưng:</a:t>
            </a:r>
          </a:p>
          <a:p>
            <a:pPr lvl="1"/>
            <a:r>
              <a:rPr lang="en-US" smtClean="0"/>
              <a:t>Hoạt động nghiệp vụ</a:t>
            </a:r>
          </a:p>
          <a:p>
            <a:pPr lvl="1"/>
            <a:r>
              <a:rPr lang="en-US" smtClean="0"/>
              <a:t>Mô hình quản lý</a:t>
            </a:r>
          </a:p>
          <a:p>
            <a:pPr lvl="1"/>
            <a:r>
              <a:rPr lang="en-US" smtClean="0"/>
              <a:t>Cơ cấu tổ chức</a:t>
            </a:r>
          </a:p>
          <a:p>
            <a:r>
              <a:rPr lang="en-US" smtClean="0"/>
              <a:t>Chiến lược tiếp cận</a:t>
            </a:r>
          </a:p>
          <a:p>
            <a:pPr lvl="1"/>
            <a:r>
              <a:rPr lang="en-US" smtClean="0"/>
              <a:t>Từ trên xuống (top-down)</a:t>
            </a:r>
          </a:p>
          <a:p>
            <a:pPr lvl="1"/>
            <a:r>
              <a:rPr lang="en-US" smtClean="0"/>
              <a:t>Từ dưới lên (bottom-up)</a:t>
            </a:r>
            <a:endParaRPr lang="en-US"/>
          </a:p>
        </p:txBody>
      </p:sp>
      <p:sp>
        <p:nvSpPr>
          <p:cNvPr id="5" name="Oval 4"/>
          <p:cNvSpPr/>
          <p:nvPr/>
        </p:nvSpPr>
        <p:spPr>
          <a:xfrm>
            <a:off x="6553200" y="2819400"/>
            <a:ext cx="1143000" cy="1066800"/>
          </a:xfrm>
          <a:prstGeom prst="ellipse">
            <a:avLst/>
          </a:prstGeom>
          <a:solidFill>
            <a:srgbClr val="92D050"/>
          </a:solidFill>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r>
              <a:rPr lang="en-US" sz="1600" b="1" smtClean="0"/>
              <a:t>Tổ chức</a:t>
            </a:r>
            <a:endParaRPr lang="en-US" sz="1600" b="1"/>
          </a:p>
        </p:txBody>
      </p:sp>
      <p:sp>
        <p:nvSpPr>
          <p:cNvPr id="6" name="Oval 5"/>
          <p:cNvSpPr/>
          <p:nvPr/>
        </p:nvSpPr>
        <p:spPr>
          <a:xfrm>
            <a:off x="5257800" y="4648200"/>
            <a:ext cx="1143000" cy="1066800"/>
          </a:xfrm>
          <a:prstGeom prst="ellipse">
            <a:avLst/>
          </a:prstGeom>
          <a:solidFill>
            <a:srgbClr val="00B0F0"/>
          </a:solidFill>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r>
              <a:rPr lang="en-US" sz="1600" b="1" smtClean="0"/>
              <a:t>Quản lý</a:t>
            </a:r>
            <a:endParaRPr lang="en-US" sz="1600" b="1"/>
          </a:p>
        </p:txBody>
      </p:sp>
      <p:sp>
        <p:nvSpPr>
          <p:cNvPr id="7" name="Oval 6"/>
          <p:cNvSpPr/>
          <p:nvPr/>
        </p:nvSpPr>
        <p:spPr>
          <a:xfrm>
            <a:off x="7772400" y="4572000"/>
            <a:ext cx="1143000" cy="1066800"/>
          </a:xfrm>
          <a:prstGeom prst="ellipse">
            <a:avLst/>
          </a:prstGeom>
          <a:solidFill>
            <a:srgbClr val="7030A0"/>
          </a:solidFill>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r>
              <a:rPr lang="en-US" sz="1600" b="1" smtClean="0"/>
              <a:t>Nghiệp vụ</a:t>
            </a:r>
            <a:endParaRPr lang="en-US" sz="1600" b="1"/>
          </a:p>
        </p:txBody>
      </p:sp>
      <p:sp>
        <p:nvSpPr>
          <p:cNvPr id="9" name="Down Arrow 8"/>
          <p:cNvSpPr/>
          <p:nvPr/>
        </p:nvSpPr>
        <p:spPr>
          <a:xfrm>
            <a:off x="7924800" y="2286000"/>
            <a:ext cx="533400" cy="838200"/>
          </a:xfrm>
          <a:prstGeom prst="downArrow">
            <a:avLst/>
          </a:prstGeom>
          <a:solidFill>
            <a:schemeClr val="accent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Down Arrow 9"/>
          <p:cNvSpPr/>
          <p:nvPr/>
        </p:nvSpPr>
        <p:spPr>
          <a:xfrm rot="10800000">
            <a:off x="6858001" y="5486399"/>
            <a:ext cx="533400" cy="838200"/>
          </a:xfrm>
          <a:prstGeom prst="downArrow">
            <a:avLst/>
          </a:prstGeom>
          <a:solidFill>
            <a:schemeClr val="accent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2.gstatic.com/images?q=tbn:ANd9GcR7UBltA9ova5-8NwpR2z2YKVRphTE7v3QmoV9J8i6Ukkfy4hLL"/>
          <p:cNvPicPr>
            <a:picLocks noChangeAspect="1" noChangeArrowheads="1"/>
          </p:cNvPicPr>
          <p:nvPr/>
        </p:nvPicPr>
        <p:blipFill>
          <a:blip r:embed="rId2"/>
          <a:srcRect/>
          <a:stretch>
            <a:fillRect/>
          </a:stretch>
        </p:blipFill>
        <p:spPr bwMode="auto">
          <a:xfrm rot="11407090">
            <a:off x="4648200" y="3505200"/>
            <a:ext cx="1828800" cy="2743200"/>
          </a:xfrm>
          <a:prstGeom prst="rect">
            <a:avLst/>
          </a:prstGeom>
          <a:noFill/>
        </p:spPr>
      </p:pic>
      <p:pic>
        <p:nvPicPr>
          <p:cNvPr id="1026" name="Picture 2" descr="https://encrypted-tbn2.gstatic.com/images?q=tbn:ANd9GcR7UBltA9ova5-8NwpR2z2YKVRphTE7v3QmoV9J8i6Ukkfy4hLL"/>
          <p:cNvPicPr>
            <a:picLocks noChangeAspect="1" noChangeArrowheads="1"/>
          </p:cNvPicPr>
          <p:nvPr/>
        </p:nvPicPr>
        <p:blipFill>
          <a:blip r:embed="rId2"/>
          <a:srcRect/>
          <a:stretch>
            <a:fillRect/>
          </a:stretch>
        </p:blipFill>
        <p:spPr bwMode="auto">
          <a:xfrm>
            <a:off x="7543800" y="1295400"/>
            <a:ext cx="1447800" cy="2743200"/>
          </a:xfrm>
          <a:prstGeom prst="rect">
            <a:avLst/>
          </a:prstGeom>
          <a:noFill/>
        </p:spPr>
      </p:pic>
      <p:sp>
        <p:nvSpPr>
          <p:cNvPr id="2" name="Title 1"/>
          <p:cNvSpPr>
            <a:spLocks noGrp="1"/>
          </p:cNvSpPr>
          <p:nvPr>
            <p:ph type="title"/>
          </p:nvPr>
        </p:nvSpPr>
        <p:spPr/>
        <p:txBody>
          <a:bodyPr/>
          <a:lstStyle/>
          <a:p>
            <a:r>
              <a:rPr lang="en-US" smtClean="0"/>
              <a:t>Cách tiếp cận một tổ chức</a:t>
            </a:r>
            <a:endParaRPr lang="en-US"/>
          </a:p>
        </p:txBody>
      </p:sp>
      <p:sp>
        <p:nvSpPr>
          <p:cNvPr id="3" name="Content Placeholder 2"/>
          <p:cNvSpPr>
            <a:spLocks noGrp="1"/>
          </p:cNvSpPr>
          <p:nvPr>
            <p:ph idx="1"/>
          </p:nvPr>
        </p:nvSpPr>
        <p:spPr>
          <a:xfrm>
            <a:off x="457200" y="1524000"/>
            <a:ext cx="7772400" cy="4800600"/>
          </a:xfrm>
        </p:spPr>
        <p:txBody>
          <a:bodyPr/>
          <a:lstStyle/>
          <a:p>
            <a:r>
              <a:rPr lang="en-US" smtClean="0"/>
              <a:t>Nguyên tắc từ trên xuống (top-down)</a:t>
            </a:r>
          </a:p>
          <a:p>
            <a:pPr lvl="1"/>
            <a:r>
              <a:rPr lang="en-US" smtClean="0"/>
              <a:t>Tổ chức: bộ phận cao nhất </a:t>
            </a:r>
            <a:r>
              <a:rPr lang="en-US" smtClean="0">
                <a:sym typeface="Wingdings" pitchFamily="2" charset="2"/>
              </a:rPr>
              <a:t> thấp nhất</a:t>
            </a:r>
          </a:p>
          <a:p>
            <a:pPr lvl="1"/>
            <a:r>
              <a:rPr lang="en-US" smtClean="0">
                <a:sym typeface="Wingdings" pitchFamily="2" charset="2"/>
              </a:rPr>
              <a:t>Quản lý: người quản lý cao nhất  thấp nhất</a:t>
            </a:r>
          </a:p>
          <a:p>
            <a:pPr lvl="1"/>
            <a:r>
              <a:rPr lang="en-US" smtClean="0">
                <a:sym typeface="Wingdings" pitchFamily="2" charset="2"/>
              </a:rPr>
              <a:t>Nghiệp vụ: chức năng chung nhất  cụ thể nhất</a:t>
            </a:r>
            <a:endParaRPr lang="en-US" smtClean="0"/>
          </a:p>
          <a:p>
            <a:r>
              <a:rPr lang="en-US" smtClean="0"/>
              <a:t>Nguyên tắc từ dưới lên (bottom-up)</a:t>
            </a:r>
          </a:p>
          <a:p>
            <a:pPr lvl="1"/>
            <a:r>
              <a:rPr lang="en-US" smtClean="0"/>
              <a:t>Từ: </a:t>
            </a:r>
          </a:p>
          <a:p>
            <a:pPr lvl="2"/>
            <a:r>
              <a:rPr lang="en-US" smtClean="0"/>
              <a:t>Chỗ làm việc</a:t>
            </a:r>
          </a:p>
          <a:p>
            <a:pPr lvl="2"/>
            <a:r>
              <a:rPr lang="en-US" smtClean="0"/>
              <a:t>Công việc cụ thể</a:t>
            </a:r>
          </a:p>
          <a:p>
            <a:pPr lvl="2"/>
            <a:r>
              <a:rPr lang="en-US" smtClean="0"/>
              <a:t>Người cụ thể</a:t>
            </a:r>
          </a:p>
          <a:p>
            <a:pPr lvl="1"/>
            <a:r>
              <a:rPr lang="en-US" smtClean="0"/>
              <a:t>Tích hợp dần lên</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Sơ đồ tiếp cận khảo sát</a:t>
            </a:r>
            <a:endParaRPr lang="en-US"/>
          </a:p>
        </p:txBody>
      </p:sp>
      <p:sp>
        <p:nvSpPr>
          <p:cNvPr id="3" name="Content Placeholder 2"/>
          <p:cNvSpPr>
            <a:spLocks noGrp="1"/>
          </p:cNvSpPr>
          <p:nvPr>
            <p:ph idx="1"/>
          </p:nvPr>
        </p:nvSpPr>
        <p:spPr/>
        <p:txBody>
          <a:bodyPr/>
          <a:lstStyle/>
          <a:p>
            <a:endParaRPr lang="en-US"/>
          </a:p>
        </p:txBody>
      </p:sp>
      <p:grpSp>
        <p:nvGrpSpPr>
          <p:cNvPr id="6" name="Group 5"/>
          <p:cNvGrpSpPr/>
          <p:nvPr/>
        </p:nvGrpSpPr>
        <p:grpSpPr>
          <a:xfrm>
            <a:off x="838200" y="1752600"/>
            <a:ext cx="8001000" cy="4255532"/>
            <a:chOff x="914400" y="1992868"/>
            <a:chExt cx="8001000" cy="4255532"/>
          </a:xfrm>
        </p:grpSpPr>
        <p:pic>
          <p:nvPicPr>
            <p:cNvPr id="2050" name="Picture 2"/>
            <p:cNvPicPr>
              <a:picLocks noChangeAspect="1" noChangeArrowheads="1"/>
            </p:cNvPicPr>
            <p:nvPr/>
          </p:nvPicPr>
          <p:blipFill>
            <a:blip r:embed="rId2"/>
            <a:srcRect t="2067"/>
            <a:stretch>
              <a:fillRect/>
            </a:stretch>
          </p:blipFill>
          <p:spPr bwMode="auto">
            <a:xfrm>
              <a:off x="914400" y="2209800"/>
              <a:ext cx="7714898" cy="4038600"/>
            </a:xfrm>
            <a:prstGeom prst="rect">
              <a:avLst/>
            </a:prstGeom>
            <a:noFill/>
            <a:ln w="9525">
              <a:noFill/>
              <a:miter lim="800000"/>
              <a:headEnd/>
              <a:tailEnd/>
            </a:ln>
            <a:effectLst/>
          </p:spPr>
        </p:pic>
        <p:sp>
          <p:nvSpPr>
            <p:cNvPr id="5" name="TextBox 4"/>
            <p:cNvSpPr txBox="1"/>
            <p:nvPr/>
          </p:nvSpPr>
          <p:spPr>
            <a:xfrm>
              <a:off x="6553200" y="1992868"/>
              <a:ext cx="2362200" cy="369332"/>
            </a:xfrm>
            <a:prstGeom prst="rect">
              <a:avLst/>
            </a:prstGeom>
            <a:solidFill>
              <a:schemeClr val="bg1"/>
            </a:solidFill>
          </p:spPr>
          <p:txBody>
            <a:bodyPr wrap="square" rtlCol="0">
              <a:spAutoFit/>
            </a:bodyPr>
            <a:lstStyle/>
            <a:p>
              <a:endParaRPr 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bước khảo sát thông tin</a:t>
            </a:r>
            <a:endParaRPr lang="en-US"/>
          </a:p>
        </p:txBody>
      </p:sp>
      <p:sp>
        <p:nvSpPr>
          <p:cNvPr id="3" name="Content Placeholder 2"/>
          <p:cNvSpPr>
            <a:spLocks noGrp="1"/>
          </p:cNvSpPr>
          <p:nvPr>
            <p:ph idx="1"/>
          </p:nvPr>
        </p:nvSpPr>
        <p:spPr>
          <a:xfrm>
            <a:off x="457200" y="1676400"/>
            <a:ext cx="8229600" cy="4495800"/>
          </a:xfrm>
        </p:spPr>
        <p:txBody>
          <a:bodyPr/>
          <a:lstStyle/>
          <a:p>
            <a:pPr lvl="1"/>
            <a:r>
              <a:rPr lang="en-US" smtClean="0"/>
              <a:t>Thu thập dữ liệu bằng các phương pháp khác nhau</a:t>
            </a:r>
          </a:p>
          <a:p>
            <a:pPr lvl="1"/>
            <a:r>
              <a:rPr lang="en-US" smtClean="0"/>
              <a:t>Củng cố, bổ sung và hoàn thiện kết quả</a:t>
            </a:r>
          </a:p>
          <a:p>
            <a:pPr lvl="1"/>
            <a:r>
              <a:rPr lang="en-US" smtClean="0"/>
              <a:t>Tổng hợp kết quả</a:t>
            </a:r>
          </a:p>
          <a:p>
            <a:pPr lvl="1"/>
            <a:r>
              <a:rPr lang="en-US" smtClean="0"/>
              <a:t>Hợp thức hóa kết quả</a:t>
            </a:r>
            <a:endParaRPr lang="en-US"/>
          </a:p>
        </p:txBody>
      </p:sp>
      <p:pic>
        <p:nvPicPr>
          <p:cNvPr id="3076" name="Picture 4"/>
          <p:cNvPicPr>
            <a:picLocks noChangeAspect="1" noChangeArrowheads="1"/>
          </p:cNvPicPr>
          <p:nvPr/>
        </p:nvPicPr>
        <p:blipFill>
          <a:blip r:embed="rId2"/>
          <a:srcRect/>
          <a:stretch>
            <a:fillRect/>
          </a:stretch>
        </p:blipFill>
        <p:spPr bwMode="auto">
          <a:xfrm>
            <a:off x="282812" y="4252913"/>
            <a:ext cx="8556388" cy="14620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Yêu cầu của khảo sát hệ thống</a:t>
            </a:r>
            <a:endParaRPr lang="en-US"/>
          </a:p>
        </p:txBody>
      </p:sp>
      <p:sp>
        <p:nvSpPr>
          <p:cNvPr id="3" name="Content Placeholder 2"/>
          <p:cNvSpPr>
            <a:spLocks noGrp="1"/>
          </p:cNvSpPr>
          <p:nvPr>
            <p:ph idx="1"/>
          </p:nvPr>
        </p:nvSpPr>
        <p:spPr>
          <a:xfrm>
            <a:off x="457200" y="1524000"/>
            <a:ext cx="7772400" cy="4800600"/>
          </a:xfrm>
        </p:spPr>
        <p:txBody>
          <a:bodyPr/>
          <a:lstStyle/>
          <a:p>
            <a:r>
              <a:rPr lang="en-US" smtClean="0"/>
              <a:t>Người phân tích cần:</a:t>
            </a:r>
          </a:p>
          <a:p>
            <a:pPr lvl="1"/>
            <a:r>
              <a:rPr lang="en-US" smtClean="0"/>
              <a:t>Tính xông xáo</a:t>
            </a:r>
          </a:p>
          <a:p>
            <a:pPr lvl="1"/>
            <a:r>
              <a:rPr lang="en-US" smtClean="0"/>
              <a:t>Tính chủ động</a:t>
            </a:r>
          </a:p>
          <a:p>
            <a:pPr lvl="1"/>
            <a:r>
              <a:rPr lang="en-US" smtClean="0"/>
              <a:t>Sự nghi ngờ</a:t>
            </a:r>
          </a:p>
          <a:p>
            <a:pPr lvl="1"/>
            <a:r>
              <a:rPr lang="en-US" smtClean="0"/>
              <a:t>Chú ý đến mọi chi tiết</a:t>
            </a:r>
          </a:p>
          <a:p>
            <a:pPr lvl="1"/>
            <a:r>
              <a:rPr lang="en-US" smtClean="0"/>
              <a:t>Đặt ngược mọi vấn đề</a:t>
            </a:r>
          </a:p>
          <a:p>
            <a:r>
              <a:rPr lang="en-US" smtClean="0"/>
              <a:t>Kết quả hình thành theo mẫu và chuẩn mực</a:t>
            </a:r>
            <a:endParaRPr lang="en-US"/>
          </a:p>
        </p:txBody>
      </p:sp>
      <p:pic>
        <p:nvPicPr>
          <p:cNvPr id="6" name="Picture 5" descr="index.jpg"/>
          <p:cNvPicPr>
            <a:picLocks noChangeAspect="1"/>
          </p:cNvPicPr>
          <p:nvPr/>
        </p:nvPicPr>
        <p:blipFill>
          <a:blip r:embed="rId2"/>
          <a:stretch>
            <a:fillRect/>
          </a:stretch>
        </p:blipFill>
        <p:spPr>
          <a:xfrm>
            <a:off x="5410200" y="1828800"/>
            <a:ext cx="2466975" cy="184785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Dữ liệu cần thu thập</a:t>
            </a:r>
            <a:endParaRPr lang="en-US"/>
          </a:p>
        </p:txBody>
      </p:sp>
      <p:sp>
        <p:nvSpPr>
          <p:cNvPr id="3" name="Content Placeholder 2"/>
          <p:cNvSpPr>
            <a:spLocks noGrp="1"/>
          </p:cNvSpPr>
          <p:nvPr>
            <p:ph idx="1"/>
          </p:nvPr>
        </p:nvSpPr>
        <p:spPr/>
        <p:txBody>
          <a:bodyPr/>
          <a:lstStyle/>
          <a:p>
            <a:pPr lvl="1"/>
            <a:r>
              <a:rPr lang="en-US" smtClean="0"/>
              <a:t>Sơ đồ tổ chức, nhân sự và vai trò</a:t>
            </a:r>
          </a:p>
          <a:p>
            <a:pPr lvl="1"/>
            <a:r>
              <a:rPr lang="en-US" smtClean="0"/>
              <a:t>Công việc, trình tự thực hiện, phương tiện, khối lượng và thời gian</a:t>
            </a:r>
          </a:p>
          <a:p>
            <a:pPr lvl="1"/>
            <a:r>
              <a:rPr lang="en-US" smtClean="0"/>
              <a:t>Các quy tắc nghiệp vụ</a:t>
            </a:r>
          </a:p>
          <a:p>
            <a:pPr lvl="1"/>
            <a:r>
              <a:rPr lang="en-US" smtClean="0"/>
              <a:t>Các loại tài liệu &amp; đặc trưng sử dụng</a:t>
            </a:r>
          </a:p>
          <a:p>
            <a:pPr lvl="1"/>
            <a:r>
              <a:rPr lang="en-US" smtClean="0"/>
              <a:t>Tổ chức, chính sách và hướng dẫn</a:t>
            </a:r>
          </a:p>
          <a:p>
            <a:pPr lvl="1"/>
            <a:r>
              <a:rPr lang="en-US" smtClean="0"/>
              <a:t>Các nguồn lực</a:t>
            </a:r>
          </a:p>
          <a:p>
            <a:pPr lvl="1"/>
            <a:r>
              <a:rPr lang="en-US" smtClean="0"/>
              <a:t>Các điều kiện môi trường</a:t>
            </a:r>
          </a:p>
          <a:p>
            <a:pPr lvl="1"/>
            <a:r>
              <a:rPr lang="en-US" smtClean="0"/>
              <a:t>Sự mong đợi về hệ thống mới</a:t>
            </a:r>
            <a:endParaRPr lang="en-US"/>
          </a:p>
        </p:txBody>
      </p:sp>
      <p:pic>
        <p:nvPicPr>
          <p:cNvPr id="5" name="Picture 4" descr="Book_icon.png"/>
          <p:cNvPicPr>
            <a:picLocks noChangeAspect="1"/>
          </p:cNvPicPr>
          <p:nvPr/>
        </p:nvPicPr>
        <p:blipFill>
          <a:blip r:embed="rId2"/>
          <a:stretch>
            <a:fillRect/>
          </a:stretch>
        </p:blipFill>
        <p:spPr>
          <a:xfrm>
            <a:off x="5943600" y="4876800"/>
            <a:ext cx="1600200" cy="1600200"/>
          </a:xfrm>
          <a:prstGeom prst="rect">
            <a:avLst/>
          </a:prstGeom>
        </p:spPr>
      </p:pic>
      <p:pic>
        <p:nvPicPr>
          <p:cNvPr id="6" name="Picture 5" descr="media_browser_icon.jpg"/>
          <p:cNvPicPr>
            <a:picLocks noChangeAspect="1"/>
          </p:cNvPicPr>
          <p:nvPr/>
        </p:nvPicPr>
        <p:blipFill>
          <a:blip r:embed="rId3"/>
          <a:stretch>
            <a:fillRect/>
          </a:stretch>
        </p:blipFill>
        <p:spPr>
          <a:xfrm>
            <a:off x="7010400" y="2819400"/>
            <a:ext cx="1771650" cy="17716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phương pháp xác định yêu cầu</a:t>
            </a:r>
            <a:endParaRPr lang="en-US"/>
          </a:p>
        </p:txBody>
      </p:sp>
      <p:sp>
        <p:nvSpPr>
          <p:cNvPr id="3" name="Content Placeholder 2"/>
          <p:cNvSpPr>
            <a:spLocks noGrp="1"/>
          </p:cNvSpPr>
          <p:nvPr>
            <p:ph idx="1"/>
          </p:nvPr>
        </p:nvSpPr>
        <p:spPr/>
        <p:txBody>
          <a:bodyPr/>
          <a:lstStyle/>
          <a:p>
            <a:r>
              <a:rPr lang="en-US" smtClean="0"/>
              <a:t>Phương pháp truyền thống</a:t>
            </a:r>
          </a:p>
          <a:p>
            <a:pPr lvl="1"/>
            <a:r>
              <a:rPr lang="en-US" smtClean="0"/>
              <a:t>Phỏng vấn</a:t>
            </a:r>
          </a:p>
          <a:p>
            <a:pPr lvl="1"/>
            <a:r>
              <a:rPr lang="en-US" smtClean="0"/>
              <a:t>Quan sát tại chỗ</a:t>
            </a:r>
          </a:p>
          <a:p>
            <a:pPr lvl="1"/>
            <a:r>
              <a:rPr lang="en-US" smtClean="0"/>
              <a:t>Điều tra bằng bảng hỏi</a:t>
            </a:r>
          </a:p>
          <a:p>
            <a:pPr lvl="1"/>
            <a:r>
              <a:rPr lang="en-US" smtClean="0"/>
              <a:t>Nghiên cứu tài liệu, thủ tục</a:t>
            </a:r>
          </a:p>
          <a:p>
            <a:r>
              <a:rPr lang="en-US" smtClean="0"/>
              <a:t>Phương pháp hiện đại</a:t>
            </a:r>
          </a:p>
          <a:p>
            <a:pPr lvl="1"/>
            <a:r>
              <a:rPr lang="en-US" smtClean="0"/>
              <a:t>Thiết kế ứng dụng liên kết</a:t>
            </a:r>
          </a:p>
          <a:p>
            <a:pPr lvl="1"/>
            <a:r>
              <a:rPr lang="en-US" smtClean="0"/>
              <a:t>Hệ thống trợ giúp nhóm</a:t>
            </a:r>
          </a:p>
          <a:p>
            <a:pPr lvl="1"/>
            <a:r>
              <a:rPr lang="en-US" smtClean="0"/>
              <a:t>Các công cụ CASE</a:t>
            </a:r>
          </a:p>
          <a:p>
            <a:pPr lvl="1"/>
            <a:r>
              <a:rPr lang="en-US" smtClean="0"/>
              <a:t>Phương pháp làm bản mẫu</a:t>
            </a:r>
            <a:endParaRPr lang="en-US"/>
          </a:p>
        </p:txBody>
      </p:sp>
      <p:pic>
        <p:nvPicPr>
          <p:cNvPr id="40962" name="Picture 2"/>
          <p:cNvPicPr>
            <a:picLocks noChangeAspect="1" noChangeArrowheads="1"/>
          </p:cNvPicPr>
          <p:nvPr/>
        </p:nvPicPr>
        <p:blipFill>
          <a:blip r:embed="rId2"/>
          <a:srcRect/>
          <a:stretch>
            <a:fillRect/>
          </a:stretch>
        </p:blipFill>
        <p:spPr bwMode="auto">
          <a:xfrm>
            <a:off x="5715000" y="1524000"/>
            <a:ext cx="1196009" cy="1279451"/>
          </a:xfrm>
          <a:prstGeom prst="rect">
            <a:avLst/>
          </a:prstGeom>
          <a:noFill/>
          <a:ln w="9525">
            <a:noFill/>
            <a:miter lim="800000"/>
            <a:headEnd/>
            <a:tailEnd/>
          </a:ln>
          <a:effectLst/>
        </p:spPr>
      </p:pic>
      <p:pic>
        <p:nvPicPr>
          <p:cNvPr id="40963" name="Picture 3"/>
          <p:cNvPicPr>
            <a:picLocks noChangeAspect="1" noChangeArrowheads="1"/>
          </p:cNvPicPr>
          <p:nvPr/>
        </p:nvPicPr>
        <p:blipFill>
          <a:blip r:embed="rId3"/>
          <a:srcRect/>
          <a:stretch>
            <a:fillRect/>
          </a:stretch>
        </p:blipFill>
        <p:spPr bwMode="auto">
          <a:xfrm>
            <a:off x="7086600" y="2819400"/>
            <a:ext cx="1295400" cy="1403350"/>
          </a:xfrm>
          <a:prstGeom prst="rect">
            <a:avLst/>
          </a:prstGeom>
          <a:noFill/>
          <a:ln w="9525">
            <a:noFill/>
            <a:miter lim="800000"/>
            <a:headEnd/>
            <a:tailEnd/>
          </a:ln>
          <a:effectLst/>
        </p:spPr>
      </p:pic>
      <p:pic>
        <p:nvPicPr>
          <p:cNvPr id="40964" name="Picture 4"/>
          <p:cNvPicPr>
            <a:picLocks noChangeAspect="1" noChangeArrowheads="1"/>
          </p:cNvPicPr>
          <p:nvPr/>
        </p:nvPicPr>
        <p:blipFill>
          <a:blip r:embed="rId4"/>
          <a:srcRect/>
          <a:stretch>
            <a:fillRect/>
          </a:stretch>
        </p:blipFill>
        <p:spPr bwMode="auto">
          <a:xfrm>
            <a:off x="5715000" y="4572000"/>
            <a:ext cx="1304925" cy="1514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752600"/>
            <a:ext cx="7772400" cy="1042987"/>
          </a:xfrm>
        </p:spPr>
        <p:txBody>
          <a:bodyPr/>
          <a:lstStyle/>
          <a:p>
            <a:r>
              <a:rPr lang="en-US" sz="3600" b="1" smtClean="0">
                <a:solidFill>
                  <a:schemeClr val="tx2"/>
                </a:solidFill>
              </a:rPr>
              <a:t>PHỎNG VẤN</a:t>
            </a:r>
            <a:endParaRPr lang="en-US" sz="3600" b="1">
              <a:solidFill>
                <a:schemeClr val="tx2"/>
              </a:solidFill>
            </a:endParaRPr>
          </a:p>
        </p:txBody>
      </p:sp>
      <p:pic>
        <p:nvPicPr>
          <p:cNvPr id="6" name="Picture 2" descr="https://encrypted-tbn3.gstatic.com/images?q=tbn:ANd9GcRNFfBMPkX70uO1r6u278cWDM_ymvt0ivgNM6_9NpjCyUxQY2a6"/>
          <p:cNvPicPr>
            <a:picLocks noChangeAspect="1" noChangeArrowheads="1"/>
          </p:cNvPicPr>
          <p:nvPr/>
        </p:nvPicPr>
        <p:blipFill>
          <a:blip r:embed="rId2"/>
          <a:srcRect/>
          <a:stretch>
            <a:fillRect/>
          </a:stretch>
        </p:blipFill>
        <p:spPr bwMode="auto">
          <a:xfrm>
            <a:off x="4800600" y="2895600"/>
            <a:ext cx="3133725" cy="2352008"/>
          </a:xfrm>
          <a:prstGeom prst="rect">
            <a:avLst/>
          </a:prstGeom>
          <a:noFill/>
        </p:spPr>
      </p:pic>
      <p:sp>
        <p:nvSpPr>
          <p:cNvPr id="8" name="Content Placeholder 2"/>
          <p:cNvSpPr txBox="1">
            <a:spLocks/>
          </p:cNvSpPr>
          <p:nvPr/>
        </p:nvSpPr>
        <p:spPr bwMode="auto">
          <a:xfrm>
            <a:off x="914400" y="2667000"/>
            <a:ext cx="5410200" cy="2057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Tổng quan</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Chuẩn bị</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Câu hỏi</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Tiến hành</a:t>
            </a:r>
            <a:endParaRPr lang="en-US">
              <a:solidFill>
                <a:schemeClr val="tx2"/>
              </a:solidFill>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sz="2000" b="0" i="0" u="none" strike="noStrike" kern="0" cap="none" spc="0" normalizeH="0" baseline="0" noProof="0" smtClean="0">
                <a:ln>
                  <a:noFill/>
                </a:ln>
                <a:solidFill>
                  <a:schemeClr val="tx2"/>
                </a:solidFill>
                <a:effectLst/>
                <a:uLnTx/>
                <a:uFillTx/>
                <a:latin typeface="+mn-lt"/>
                <a:ea typeface="+mn-ea"/>
                <a:cs typeface="+mn-cs"/>
              </a:rPr>
              <a:t> </a:t>
            </a:r>
            <a:endParaRPr kumimoji="0" lang="en-US" sz="1800" b="0" i="0" u="none" strike="noStrike" kern="0" cap="none" spc="0" normalizeH="0" baseline="0" noProof="0">
              <a:ln>
                <a:noFill/>
              </a:ln>
              <a:solidFill>
                <a:schemeClr val="tx2"/>
              </a:solidFill>
              <a:effectLst/>
              <a:uLnTx/>
              <a:uFillTx/>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800600"/>
          </a:xfrm>
        </p:spPr>
        <p:txBody>
          <a:bodyPr/>
          <a:lstStyle/>
          <a:p>
            <a:r>
              <a:rPr lang="en-US" smtClean="0"/>
              <a:t>Mục tiêu</a:t>
            </a:r>
          </a:p>
          <a:p>
            <a:pPr lvl="1"/>
            <a:r>
              <a:rPr lang="en-US" smtClean="0"/>
              <a:t>Hỏi trực tiếp người liên quan để thu thông tin</a:t>
            </a:r>
          </a:p>
          <a:p>
            <a:r>
              <a:rPr lang="en-US" smtClean="0"/>
              <a:t>Các yếu tố ảnh hưởng</a:t>
            </a:r>
          </a:p>
          <a:p>
            <a:pPr lvl="1"/>
            <a:r>
              <a:rPr lang="en-US" smtClean="0"/>
              <a:t>Sự chuẩn bị</a:t>
            </a:r>
          </a:p>
          <a:p>
            <a:pPr lvl="1"/>
            <a:r>
              <a:rPr lang="en-US" smtClean="0"/>
              <a:t>Chất lượng câu hỏi</a:t>
            </a:r>
          </a:p>
          <a:p>
            <a:pPr lvl="1"/>
            <a:r>
              <a:rPr lang="en-US" smtClean="0"/>
              <a:t>Phương pháp, phương tiện ghi</a:t>
            </a:r>
          </a:p>
          <a:p>
            <a:pPr lvl="1"/>
            <a:r>
              <a:rPr lang="en-US" smtClean="0"/>
              <a:t>Kinh nghiệm và khả năng giao tiếp</a:t>
            </a:r>
          </a:p>
          <a:p>
            <a:r>
              <a:rPr lang="en-US" smtClean="0"/>
              <a:t>Đặc điểm</a:t>
            </a:r>
          </a:p>
          <a:p>
            <a:pPr lvl="1"/>
            <a:r>
              <a:rPr lang="en-US" smtClean="0"/>
              <a:t>Là phương pháp chính</a:t>
            </a:r>
          </a:p>
          <a:p>
            <a:pPr lvl="1"/>
            <a:r>
              <a:rPr lang="en-US" smtClean="0"/>
              <a:t>Thu nhiều thông tin</a:t>
            </a:r>
          </a:p>
          <a:p>
            <a:pPr lvl="1"/>
            <a:r>
              <a:rPr lang="en-US" smtClean="0"/>
              <a:t>Khó tổng hợp</a:t>
            </a:r>
            <a:endParaRPr lang="en-US"/>
          </a:p>
        </p:txBody>
      </p:sp>
      <p:sp>
        <p:nvSpPr>
          <p:cNvPr id="2" name="Title 1"/>
          <p:cNvSpPr>
            <a:spLocks noGrp="1"/>
          </p:cNvSpPr>
          <p:nvPr>
            <p:ph type="title"/>
          </p:nvPr>
        </p:nvSpPr>
        <p:spPr/>
        <p:txBody>
          <a:bodyPr/>
          <a:lstStyle/>
          <a:p>
            <a:r>
              <a:rPr lang="en-US" smtClean="0"/>
              <a:t>Tổng quan</a:t>
            </a:r>
            <a:endParaRPr lang="en-US"/>
          </a:p>
        </p:txBody>
      </p:sp>
      <p:pic>
        <p:nvPicPr>
          <p:cNvPr id="43012" name="Picture 4" descr="https://encrypted-tbn2.gstatic.com/images?q=tbn:ANd9GcQgEt4jL4bK99seKemBO3KyFt188EB3SuohN15k2eYGuFyUEciA"/>
          <p:cNvPicPr>
            <a:picLocks noChangeAspect="1" noChangeArrowheads="1"/>
          </p:cNvPicPr>
          <p:nvPr/>
        </p:nvPicPr>
        <p:blipFill>
          <a:blip r:embed="rId2"/>
          <a:srcRect/>
          <a:stretch>
            <a:fillRect/>
          </a:stretch>
        </p:blipFill>
        <p:spPr bwMode="auto">
          <a:xfrm>
            <a:off x="6248400" y="4038600"/>
            <a:ext cx="2324100" cy="197167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Chuẩn bị</a:t>
            </a:r>
            <a:endParaRPr lang="en-US"/>
          </a:p>
        </p:txBody>
      </p:sp>
      <p:sp>
        <p:nvSpPr>
          <p:cNvPr id="3" name="Content Placeholder 2"/>
          <p:cNvSpPr>
            <a:spLocks noGrp="1"/>
          </p:cNvSpPr>
          <p:nvPr>
            <p:ph idx="1"/>
          </p:nvPr>
        </p:nvSpPr>
        <p:spPr/>
        <p:txBody>
          <a:bodyPr/>
          <a:lstStyle/>
          <a:p>
            <a:pPr lvl="1"/>
            <a:r>
              <a:rPr lang="en-US" smtClean="0"/>
              <a:t>Lập danh sách và chọn người cần hỏi</a:t>
            </a:r>
          </a:p>
          <a:p>
            <a:pPr lvl="1"/>
            <a:r>
              <a:rPr lang="en-US" smtClean="0"/>
              <a:t>Hẹn gặp (</a:t>
            </a:r>
            <a:r>
              <a:rPr lang="en-US" i="1" smtClean="0"/>
              <a:t>địa điểm, thời gian, nội dung, chương trình</a:t>
            </a:r>
            <a:r>
              <a:rPr lang="en-US" smtClean="0"/>
              <a:t>)</a:t>
            </a:r>
          </a:p>
          <a:p>
            <a:pPr lvl="1"/>
            <a:r>
              <a:rPr lang="en-US" smtClean="0"/>
              <a:t>Tìm hiểu, xác định câu hỏi thích hợp </a:t>
            </a:r>
          </a:p>
          <a:p>
            <a:pPr lvl="1"/>
            <a:r>
              <a:rPr lang="en-US" smtClean="0"/>
              <a:t>Chuẩn bị phương tiện hỗ trợ (</a:t>
            </a:r>
            <a:r>
              <a:rPr lang="en-US" i="1" smtClean="0"/>
              <a:t>mẫu phỏng vấn, máy ghi âm…</a:t>
            </a:r>
            <a:r>
              <a:rPr lang="en-US" smtClean="0"/>
              <a:t>)</a:t>
            </a:r>
          </a:p>
          <a:p>
            <a:pPr lvl="1"/>
            <a:r>
              <a:rPr lang="en-US" smtClean="0"/>
              <a:t>Lập kế hoạch phỏng vấn</a:t>
            </a:r>
            <a:endParaRPr lang="en-US"/>
          </a:p>
        </p:txBody>
      </p:sp>
      <p:pic>
        <p:nvPicPr>
          <p:cNvPr id="41987" name="Picture 3" descr="http://stockpodium.assetsdelivery.com/compings/edma/edma0907/edma090700002.jpg"/>
          <p:cNvPicPr>
            <a:picLocks noChangeAspect="1" noChangeArrowheads="1"/>
          </p:cNvPicPr>
          <p:nvPr/>
        </p:nvPicPr>
        <p:blipFill>
          <a:blip r:embed="rId2"/>
          <a:srcRect/>
          <a:stretch>
            <a:fillRect/>
          </a:stretch>
        </p:blipFill>
        <p:spPr bwMode="auto">
          <a:xfrm>
            <a:off x="914400" y="4191000"/>
            <a:ext cx="2489200" cy="1866900"/>
          </a:xfrm>
          <a:prstGeom prst="rect">
            <a:avLst/>
          </a:prstGeom>
          <a:noFill/>
        </p:spPr>
      </p:pic>
      <p:pic>
        <p:nvPicPr>
          <p:cNvPr id="41989" name="Picture 5" descr="http://png-3.findicons.com/files/icons/1579/devine/256/list.png"/>
          <p:cNvPicPr>
            <a:picLocks noChangeAspect="1" noChangeArrowheads="1"/>
          </p:cNvPicPr>
          <p:nvPr/>
        </p:nvPicPr>
        <p:blipFill>
          <a:blip r:embed="rId3"/>
          <a:srcRect/>
          <a:stretch>
            <a:fillRect/>
          </a:stretch>
        </p:blipFill>
        <p:spPr bwMode="auto">
          <a:xfrm>
            <a:off x="3962400" y="4267200"/>
            <a:ext cx="1676400" cy="1676400"/>
          </a:xfrm>
          <a:prstGeom prst="rect">
            <a:avLst/>
          </a:prstGeom>
          <a:noFill/>
        </p:spPr>
      </p:pic>
      <p:pic>
        <p:nvPicPr>
          <p:cNvPr id="41991" name="Picture 7" descr="http://us.123rf.com/400wm/400/400/maxborovkov/maxborovkov0910/maxborovkov091000591/5804396-media-icon-set-vector-illustration.jpg"/>
          <p:cNvPicPr>
            <a:picLocks noChangeAspect="1" noChangeArrowheads="1"/>
          </p:cNvPicPr>
          <p:nvPr/>
        </p:nvPicPr>
        <p:blipFill>
          <a:blip r:embed="rId4" cstate="print"/>
          <a:srcRect b="20833"/>
          <a:stretch>
            <a:fillRect/>
          </a:stretch>
        </p:blipFill>
        <p:spPr bwMode="auto">
          <a:xfrm>
            <a:off x="6324600" y="4371975"/>
            <a:ext cx="2286000" cy="18097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Câu hỏi</a:t>
            </a:r>
            <a:endParaRPr lang="en-US"/>
          </a:p>
        </p:txBody>
      </p:sp>
      <p:sp>
        <p:nvSpPr>
          <p:cNvPr id="3" name="Content Placeholder 2"/>
          <p:cNvSpPr>
            <a:spLocks noGrp="1"/>
          </p:cNvSpPr>
          <p:nvPr>
            <p:ph idx="1"/>
          </p:nvPr>
        </p:nvSpPr>
        <p:spPr/>
        <p:txBody>
          <a:bodyPr/>
          <a:lstStyle/>
          <a:p>
            <a:r>
              <a:rPr lang="en-US" smtClean="0"/>
              <a:t>Câu hỏi</a:t>
            </a:r>
          </a:p>
          <a:p>
            <a:pPr lvl="1"/>
            <a:r>
              <a:rPr lang="en-US" smtClean="0"/>
              <a:t>Câu hỏi đóng: câu trả lời đã xác định</a:t>
            </a:r>
          </a:p>
          <a:p>
            <a:pPr lvl="1"/>
            <a:r>
              <a:rPr lang="en-US" smtClean="0"/>
              <a:t>Câu hỏi mở: tùy thuộc vào người trả lời</a:t>
            </a:r>
          </a:p>
          <a:p>
            <a:pPr lvl="1"/>
            <a:r>
              <a:rPr lang="en-US" smtClean="0"/>
              <a:t>Câu hỏi chiến lược/chéo: từ các nội dung hỏi khác nhau nhằm biết điều nằm sau nó</a:t>
            </a:r>
          </a:p>
          <a:p>
            <a:r>
              <a:rPr lang="en-US" smtClean="0"/>
              <a:t>Cách hỏi</a:t>
            </a:r>
          </a:p>
          <a:p>
            <a:pPr lvl="1"/>
            <a:r>
              <a:rPr lang="en-US" smtClean="0"/>
              <a:t>Bắt đầu - tìm hiểu vài câu hỏi mở</a:t>
            </a:r>
          </a:p>
          <a:p>
            <a:pPr lvl="1"/>
            <a:r>
              <a:rPr lang="en-US" smtClean="0"/>
              <a:t>Kết thúc - chốt lại với câu hỏi đóng</a:t>
            </a:r>
            <a:endParaRPr lang="en-US"/>
          </a:p>
        </p:txBody>
      </p:sp>
      <p:pic>
        <p:nvPicPr>
          <p:cNvPr id="46082" name="Picture 2" descr="http://us.123rf.com/400wm/400/400/dvarg/dvarg1209/dvarg120900415/15312895-human-head-with-question-mark-symbol-on-white.jpg"/>
          <p:cNvPicPr>
            <a:picLocks noChangeAspect="1" noChangeArrowheads="1"/>
          </p:cNvPicPr>
          <p:nvPr/>
        </p:nvPicPr>
        <p:blipFill>
          <a:blip r:embed="rId2" cstate="print"/>
          <a:srcRect/>
          <a:stretch>
            <a:fillRect/>
          </a:stretch>
        </p:blipFill>
        <p:spPr bwMode="auto">
          <a:xfrm>
            <a:off x="5943600" y="3733800"/>
            <a:ext cx="2362200" cy="2362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Tiến hành</a:t>
            </a:r>
            <a:endParaRPr lang="en-US"/>
          </a:p>
        </p:txBody>
      </p:sp>
      <p:sp>
        <p:nvSpPr>
          <p:cNvPr id="3" name="Content Placeholder 2"/>
          <p:cNvSpPr>
            <a:spLocks noGrp="1"/>
          </p:cNvSpPr>
          <p:nvPr>
            <p:ph idx="1"/>
          </p:nvPr>
        </p:nvSpPr>
        <p:spPr/>
        <p:txBody>
          <a:bodyPr/>
          <a:lstStyle/>
          <a:p>
            <a:r>
              <a:rPr lang="en-US" smtClean="0"/>
              <a:t>Tổ chức</a:t>
            </a:r>
          </a:p>
          <a:p>
            <a:pPr lvl="1"/>
            <a:r>
              <a:rPr lang="en-US" smtClean="0"/>
              <a:t>Nhóm 2 người: 1 hỏi, 1 ghi</a:t>
            </a:r>
          </a:p>
          <a:p>
            <a:pPr lvl="1"/>
            <a:r>
              <a:rPr lang="en-US" smtClean="0"/>
              <a:t>Phỏng vấn nhóm </a:t>
            </a:r>
            <a:r>
              <a:rPr lang="en-US" smtClean="0">
                <a:sym typeface="Wingdings" pitchFamily="2" charset="2"/>
              </a:rPr>
              <a:t> cá nhân</a:t>
            </a:r>
          </a:p>
          <a:p>
            <a:r>
              <a:rPr lang="en-US" smtClean="0">
                <a:sym typeface="Wingdings" pitchFamily="2" charset="2"/>
              </a:rPr>
              <a:t>Kinh nghiệm</a:t>
            </a:r>
          </a:p>
          <a:p>
            <a:pPr lvl="1"/>
            <a:r>
              <a:rPr lang="en-US" smtClean="0">
                <a:sym typeface="Wingdings" pitchFamily="2" charset="2"/>
              </a:rPr>
              <a:t>Nắm, hiểu thuật ngữ nghiệp vụ, văn hóa</a:t>
            </a:r>
          </a:p>
          <a:p>
            <a:pPr lvl="1"/>
            <a:r>
              <a:rPr lang="en-US" smtClean="0">
                <a:sym typeface="Wingdings" pitchFamily="2" charset="2"/>
              </a:rPr>
              <a:t>Quan sát, lắng nghe, thay đổi thích hợp</a:t>
            </a:r>
          </a:p>
          <a:p>
            <a:pPr lvl="1"/>
            <a:r>
              <a:rPr lang="en-US" smtClean="0">
                <a:sym typeface="Wingdings" pitchFamily="2" charset="2"/>
              </a:rPr>
              <a:t>Tránh hỏi chuyện cá nhân, nội bộ</a:t>
            </a:r>
          </a:p>
          <a:p>
            <a:pPr lvl="1"/>
            <a:r>
              <a:rPr lang="en-US" smtClean="0">
                <a:sym typeface="Wingdings" pitchFamily="2" charset="2"/>
              </a:rPr>
              <a:t>Hỏi ngắn gọn, trực tiếp, không áp đặt</a:t>
            </a:r>
          </a:p>
          <a:p>
            <a:pPr lvl="1"/>
            <a:r>
              <a:rPr lang="en-US" smtClean="0">
                <a:sym typeface="Wingdings" pitchFamily="2" charset="2"/>
              </a:rPr>
              <a:t>Từng bước thiết lập sự thân thiện, tin cậy</a:t>
            </a:r>
          </a:p>
          <a:p>
            <a:pPr lvl="1"/>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r>
              <a:rPr lang="en-US" sz="3600" b="1" smtClean="0">
                <a:solidFill>
                  <a:schemeClr val="tx2"/>
                </a:solidFill>
              </a:rPr>
              <a:t>QUAN SÁT TẠI CHỖ</a:t>
            </a:r>
            <a:endParaRPr lang="en-US" sz="3600" b="1">
              <a:solidFill>
                <a:schemeClr val="tx2"/>
              </a:solidFill>
            </a:endParaRPr>
          </a:p>
        </p:txBody>
      </p:sp>
      <p:sp>
        <p:nvSpPr>
          <p:cNvPr id="8" name="Content Placeholder 2"/>
          <p:cNvSpPr txBox="1">
            <a:spLocks/>
          </p:cNvSpPr>
          <p:nvPr/>
        </p:nvSpPr>
        <p:spPr bwMode="auto">
          <a:xfrm>
            <a:off x="914400" y="3200400"/>
            <a:ext cx="5410200" cy="1371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Tổng quan</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Đặc điểm</a:t>
            </a:r>
            <a:endParaRPr lang="en-US">
              <a:solidFill>
                <a:schemeClr val="tx2"/>
              </a:solidFill>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sz="2000" b="0" i="0" u="none" strike="noStrike" kern="0" cap="none" spc="0" normalizeH="0" baseline="0" noProof="0" smtClean="0">
                <a:ln>
                  <a:noFill/>
                </a:ln>
                <a:solidFill>
                  <a:schemeClr val="tx2"/>
                </a:solidFill>
                <a:effectLst/>
                <a:uLnTx/>
                <a:uFillTx/>
                <a:latin typeface="+mn-lt"/>
                <a:ea typeface="+mn-ea"/>
                <a:cs typeface="+mn-cs"/>
              </a:rPr>
              <a:t> </a:t>
            </a:r>
            <a:endParaRPr kumimoji="0" lang="en-US" sz="1800" b="0" i="0" u="none" strike="noStrike" kern="0" cap="none" spc="0" normalizeH="0" baseline="0" noProof="0">
              <a:ln>
                <a:noFill/>
              </a:ln>
              <a:solidFill>
                <a:schemeClr val="tx2"/>
              </a:solidFill>
              <a:effectLst/>
              <a:uLnTx/>
              <a:uFillTx/>
              <a:latin typeface="Arial" charset="0"/>
            </a:endParaRPr>
          </a:p>
        </p:txBody>
      </p:sp>
      <p:pic>
        <p:nvPicPr>
          <p:cNvPr id="47106" name="Picture 2" descr="http://www.blueteach.com/en/images/badges/observerIcon.png"/>
          <p:cNvPicPr>
            <a:picLocks noChangeAspect="1" noChangeArrowheads="1"/>
          </p:cNvPicPr>
          <p:nvPr/>
        </p:nvPicPr>
        <p:blipFill>
          <a:blip r:embed="rId2"/>
          <a:srcRect/>
          <a:stretch>
            <a:fillRect/>
          </a:stretch>
        </p:blipFill>
        <p:spPr bwMode="auto">
          <a:xfrm>
            <a:off x="5867400" y="2895600"/>
            <a:ext cx="2209797" cy="2209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quan</a:t>
            </a:r>
            <a:endParaRPr lang="en-US"/>
          </a:p>
        </p:txBody>
      </p:sp>
      <p:sp>
        <p:nvSpPr>
          <p:cNvPr id="3" name="Content Placeholder 2"/>
          <p:cNvSpPr>
            <a:spLocks noGrp="1"/>
          </p:cNvSpPr>
          <p:nvPr>
            <p:ph idx="1"/>
          </p:nvPr>
        </p:nvSpPr>
        <p:spPr/>
        <p:txBody>
          <a:bodyPr/>
          <a:lstStyle/>
          <a:p>
            <a:r>
              <a:rPr lang="en-US" smtClean="0"/>
              <a:t>Mục tiêu</a:t>
            </a:r>
          </a:p>
          <a:p>
            <a:pPr lvl="1"/>
            <a:r>
              <a:rPr lang="en-US" smtClean="0"/>
              <a:t>Nhìn vào đối tượng để thu thông tin</a:t>
            </a:r>
          </a:p>
          <a:p>
            <a:r>
              <a:rPr lang="en-US" smtClean="0"/>
              <a:t>Có 2 cách quan sát:</a:t>
            </a:r>
          </a:p>
          <a:p>
            <a:pPr lvl="1"/>
            <a:r>
              <a:rPr lang="en-US" smtClean="0"/>
              <a:t>Trực tiếp </a:t>
            </a:r>
            <a:r>
              <a:rPr lang="en-US" smtClean="0">
                <a:sym typeface="Wingdings" pitchFamily="2" charset="2"/>
              </a:rPr>
              <a:t> dễ làm ảnh hưởng đến hoạt động bình thường</a:t>
            </a:r>
            <a:endParaRPr lang="en-US" smtClean="0"/>
          </a:p>
          <a:p>
            <a:pPr lvl="1"/>
            <a:r>
              <a:rPr lang="en-US" smtClean="0"/>
              <a:t>Gián tiếp (qua phương tiện) </a:t>
            </a:r>
            <a:r>
              <a:rPr lang="en-US" smtClean="0">
                <a:sym typeface="Wingdings" pitchFamily="2" charset="2"/>
              </a:rPr>
              <a:t> chủ động hơn, có thể ghi lại để làm tư liệu</a:t>
            </a:r>
            <a:endParaRPr lang="en-US" smtClean="0"/>
          </a:p>
        </p:txBody>
      </p:sp>
      <p:pic>
        <p:nvPicPr>
          <p:cNvPr id="5122" name="Picture 2" descr="https://encrypted-tbn1.gstatic.com/images?q=tbn:ANd9GcSTFcaAo2HJfte_qkbFoL6HzE53FO6PtsgQ03sZBRc0hXpkI7jL"/>
          <p:cNvPicPr>
            <a:picLocks noChangeAspect="1" noChangeArrowheads="1"/>
          </p:cNvPicPr>
          <p:nvPr/>
        </p:nvPicPr>
        <p:blipFill>
          <a:blip r:embed="rId2"/>
          <a:srcRect/>
          <a:stretch>
            <a:fillRect/>
          </a:stretch>
        </p:blipFill>
        <p:spPr bwMode="auto">
          <a:xfrm>
            <a:off x="6248400" y="4419600"/>
            <a:ext cx="1905000" cy="1905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Đặc điểm</a:t>
            </a:r>
            <a:endParaRPr lang="en-US"/>
          </a:p>
        </p:txBody>
      </p:sp>
      <p:sp>
        <p:nvSpPr>
          <p:cNvPr id="3" name="Content Placeholder 2"/>
          <p:cNvSpPr>
            <a:spLocks noGrp="1"/>
          </p:cNvSpPr>
          <p:nvPr>
            <p:ph idx="1"/>
          </p:nvPr>
        </p:nvSpPr>
        <p:spPr/>
        <p:txBody>
          <a:bodyPr/>
          <a:lstStyle/>
          <a:p>
            <a:pPr lvl="1"/>
            <a:r>
              <a:rPr lang="en-US" smtClean="0"/>
              <a:t>Dùng bổ sung và chính xác hóa thông tin</a:t>
            </a:r>
          </a:p>
          <a:p>
            <a:pPr lvl="1"/>
            <a:r>
              <a:rPr lang="en-US" smtClean="0"/>
              <a:t>Có tính bộ phận, bề ngoài, bị động</a:t>
            </a:r>
          </a:p>
          <a:p>
            <a:pPr lvl="1"/>
            <a:r>
              <a:rPr lang="en-US" smtClean="0"/>
              <a:t>Hạn chế về thời gian, phạm vi, đối tượng được quan sát</a:t>
            </a:r>
          </a:p>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r>
              <a:rPr lang="en-US" sz="3600" b="1" smtClean="0">
                <a:solidFill>
                  <a:schemeClr val="tx2"/>
                </a:solidFill>
              </a:rPr>
              <a:t>ĐIỀU TRA BẰNG BẢNG HỎI</a:t>
            </a:r>
            <a:endParaRPr lang="en-US" sz="3600" b="1">
              <a:solidFill>
                <a:schemeClr val="tx2"/>
              </a:solidFill>
            </a:endParaRPr>
          </a:p>
        </p:txBody>
      </p:sp>
      <p:sp>
        <p:nvSpPr>
          <p:cNvPr id="8" name="Content Placeholder 2"/>
          <p:cNvSpPr txBox="1">
            <a:spLocks/>
          </p:cNvSpPr>
          <p:nvPr/>
        </p:nvSpPr>
        <p:spPr bwMode="auto">
          <a:xfrm>
            <a:off x="914400" y="3352800"/>
            <a:ext cx="54102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Tổng quan</a:t>
            </a:r>
            <a:endParaRPr lang="en-US">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Thiết lập bảng hỏi</a:t>
            </a:r>
            <a:endParaRPr lang="en-US">
              <a:solidFill>
                <a:schemeClr val="tx2"/>
              </a:solidFill>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en-US" sz="2000" b="0" i="0" u="none" strike="noStrike" kern="0" cap="none" spc="0" normalizeH="0" baseline="0" noProof="0" smtClean="0">
                <a:ln>
                  <a:noFill/>
                </a:ln>
                <a:solidFill>
                  <a:schemeClr val="tx2"/>
                </a:solidFill>
                <a:effectLst/>
                <a:uLnTx/>
                <a:uFillTx/>
                <a:latin typeface="+mn-lt"/>
                <a:ea typeface="+mn-ea"/>
                <a:cs typeface="+mn-cs"/>
              </a:rPr>
              <a:t> </a:t>
            </a:r>
            <a:endParaRPr kumimoji="0" lang="en-US" sz="1800" b="0" i="0" u="none" strike="noStrike" kern="0" cap="none" spc="0" normalizeH="0" baseline="0" noProof="0">
              <a:ln>
                <a:noFill/>
              </a:ln>
              <a:solidFill>
                <a:schemeClr val="tx2"/>
              </a:solidFill>
              <a:effectLst/>
              <a:uLnTx/>
              <a:uFillTx/>
              <a:latin typeface="Arial" charset="0"/>
            </a:endParaRPr>
          </a:p>
        </p:txBody>
      </p:sp>
      <p:sp>
        <p:nvSpPr>
          <p:cNvPr id="49154" name="AutoShape 2" descr="https://encrypted-tbn0.gstatic.com/images?q=tbn:ANd9GcSNuzbcoblxlRxkBt7cqHTQoVbgM-PN-IlaceNKuQ0VWylE6GbJ"/>
          <p:cNvSpPr>
            <a:spLocks noChangeAspect="1" noChangeArrowheads="1"/>
          </p:cNvSpPr>
          <p:nvPr/>
        </p:nvSpPr>
        <p:spPr bwMode="auto">
          <a:xfrm>
            <a:off x="155575" y="-1752600"/>
            <a:ext cx="3476625" cy="3657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9156" name="Picture 4" descr="https://encrypted-tbn1.gstatic.com/images?q=tbn:ANd9GcSS7C_als2p8epAA2G_aK0J3YVgkQlCuLkXlKVKR3_arU_Gg1eG"/>
          <p:cNvPicPr>
            <a:picLocks noChangeAspect="1" noChangeArrowheads="1"/>
          </p:cNvPicPr>
          <p:nvPr/>
        </p:nvPicPr>
        <p:blipFill>
          <a:blip r:embed="rId2"/>
          <a:srcRect/>
          <a:stretch>
            <a:fillRect/>
          </a:stretch>
        </p:blipFill>
        <p:spPr bwMode="auto">
          <a:xfrm>
            <a:off x="5410200" y="3581400"/>
            <a:ext cx="1905000" cy="24384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quan</a:t>
            </a:r>
            <a:endParaRPr lang="en-US"/>
          </a:p>
        </p:txBody>
      </p:sp>
      <p:sp>
        <p:nvSpPr>
          <p:cNvPr id="3" name="Content Placeholder 2"/>
          <p:cNvSpPr>
            <a:spLocks noGrp="1"/>
          </p:cNvSpPr>
          <p:nvPr>
            <p:ph idx="1"/>
          </p:nvPr>
        </p:nvSpPr>
        <p:spPr/>
        <p:txBody>
          <a:bodyPr/>
          <a:lstStyle/>
          <a:p>
            <a:r>
              <a:rPr lang="en-US" smtClean="0"/>
              <a:t>Mục tiêu</a:t>
            </a:r>
          </a:p>
          <a:p>
            <a:pPr lvl="1"/>
            <a:r>
              <a:rPr lang="en-US" smtClean="0"/>
              <a:t>Thăm dò dư luận, thu thập ý kiến, quan điểm hay đặc trưng có tính đại chúng, rộng rãi, có xu hướng liên quan đến hoạt động chung của tổ chức và đến phát triển HTTT</a:t>
            </a:r>
          </a:p>
          <a:p>
            <a:r>
              <a:rPr lang="en-US" smtClean="0"/>
              <a:t>Đặc điểm</a:t>
            </a:r>
          </a:p>
          <a:p>
            <a:pPr lvl="1"/>
            <a:r>
              <a:rPr lang="en-US" smtClean="0"/>
              <a:t>Nhanh, rẻ, dễ tổng hợp, có sẵn công cụ</a:t>
            </a:r>
          </a:p>
          <a:p>
            <a:pPr lvl="1"/>
            <a:r>
              <a:rPr lang="en-US" smtClean="0"/>
              <a:t>Đào tạo người điều tra ít tốn kém</a:t>
            </a:r>
          </a:p>
          <a:p>
            <a:pPr lvl="1"/>
            <a:r>
              <a:rPr lang="en-US" smtClean="0"/>
              <a:t>Độ chính xác thấp, mang tính trung bình</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Thiết lập bảng hỏi</a:t>
            </a:r>
            <a:endParaRPr lang="en-US"/>
          </a:p>
        </p:txBody>
      </p:sp>
      <p:sp>
        <p:nvSpPr>
          <p:cNvPr id="3" name="Content Placeholder 2"/>
          <p:cNvSpPr>
            <a:spLocks noGrp="1"/>
          </p:cNvSpPr>
          <p:nvPr>
            <p:ph idx="1"/>
          </p:nvPr>
        </p:nvSpPr>
        <p:spPr/>
        <p:txBody>
          <a:bodyPr/>
          <a:lstStyle/>
          <a:p>
            <a:r>
              <a:rPr lang="en-US" smtClean="0"/>
              <a:t>Bảng hỏi gồm 3 phần</a:t>
            </a:r>
          </a:p>
          <a:p>
            <a:pPr lvl="1"/>
            <a:r>
              <a:rPr lang="en-US" smtClean="0"/>
              <a:t>Thông tin chung</a:t>
            </a:r>
          </a:p>
          <a:p>
            <a:pPr lvl="1"/>
            <a:r>
              <a:rPr lang="en-US" smtClean="0"/>
              <a:t>Câu hỏi</a:t>
            </a:r>
          </a:p>
          <a:p>
            <a:pPr lvl="1"/>
            <a:r>
              <a:rPr lang="en-US" smtClean="0"/>
              <a:t>Bổ sung</a:t>
            </a:r>
          </a:p>
          <a:p>
            <a:r>
              <a:rPr lang="en-US" smtClean="0"/>
              <a:t>Cần soạn thảo, lấy ý kiến, điều tra thử</a:t>
            </a:r>
          </a:p>
          <a:p>
            <a:r>
              <a:rPr lang="en-US" smtClean="0"/>
              <a:t>Chọn mẫu điều tra tùy mức yêu cầu chính xác</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us.cdn1.123rf.com/168nwm/file404/file4041210/file404121000029/15567723-book-reader-sign-icon.jpg"/>
          <p:cNvPicPr>
            <a:picLocks noChangeAspect="1" noChangeArrowheads="1"/>
          </p:cNvPicPr>
          <p:nvPr/>
        </p:nvPicPr>
        <p:blipFill>
          <a:blip r:embed="rId2"/>
          <a:srcRect/>
          <a:stretch>
            <a:fillRect/>
          </a:stretch>
        </p:blipFill>
        <p:spPr bwMode="auto">
          <a:xfrm>
            <a:off x="7010400" y="2667000"/>
            <a:ext cx="1600200" cy="1600200"/>
          </a:xfrm>
          <a:prstGeom prst="rect">
            <a:avLst/>
          </a:prstGeom>
          <a:noFill/>
        </p:spPr>
      </p:pic>
      <p:sp>
        <p:nvSpPr>
          <p:cNvPr id="4" name="Title 3"/>
          <p:cNvSpPr>
            <a:spLocks noGrp="1"/>
          </p:cNvSpPr>
          <p:nvPr>
            <p:ph type="title"/>
          </p:nvPr>
        </p:nvSpPr>
        <p:spPr/>
        <p:txBody>
          <a:bodyPr/>
          <a:lstStyle/>
          <a:p>
            <a:r>
              <a:rPr lang="en-US" smtClean="0"/>
              <a:t>Nghiên cứu tài liệu</a:t>
            </a:r>
            <a:endParaRPr lang="en-US"/>
          </a:p>
        </p:txBody>
      </p:sp>
      <p:sp>
        <p:nvSpPr>
          <p:cNvPr id="5" name="Content Placeholder 4"/>
          <p:cNvSpPr>
            <a:spLocks noGrp="1"/>
          </p:cNvSpPr>
          <p:nvPr>
            <p:ph idx="1"/>
          </p:nvPr>
        </p:nvSpPr>
        <p:spPr/>
        <p:txBody>
          <a:bodyPr/>
          <a:lstStyle/>
          <a:p>
            <a:r>
              <a:rPr lang="en-US" smtClean="0"/>
              <a:t>Công việc cần làm</a:t>
            </a:r>
          </a:p>
          <a:p>
            <a:pPr lvl="1"/>
            <a:r>
              <a:rPr lang="en-US" smtClean="0"/>
              <a:t>Xác định tài liệu, báo cáo chính cần thu thập</a:t>
            </a:r>
          </a:p>
          <a:p>
            <a:pPr lvl="1"/>
            <a:r>
              <a:rPr lang="en-US" smtClean="0"/>
              <a:t>Phân loại, sao chép, lên danh sách, bổ sung</a:t>
            </a:r>
          </a:p>
          <a:p>
            <a:pPr lvl="1"/>
            <a:r>
              <a:rPr lang="en-US" smtClean="0"/>
              <a:t>Ghi lại các nội dung cốt yếu theo mẫu</a:t>
            </a:r>
          </a:p>
          <a:p>
            <a:pPr lvl="1"/>
            <a:r>
              <a:rPr lang="en-US" smtClean="0"/>
              <a:t>Phân tích làm nổi bật yêu cầu</a:t>
            </a:r>
          </a:p>
          <a:p>
            <a:r>
              <a:rPr lang="en-US" smtClean="0"/>
              <a:t>Nội dung cần chú ý</a:t>
            </a:r>
          </a:p>
          <a:p>
            <a:pPr lvl="1"/>
            <a:r>
              <a:rPr lang="en-US" smtClean="0"/>
              <a:t>Chi tiết về tổ chức, chức năng, nhân sự, nguồn lực</a:t>
            </a:r>
          </a:p>
          <a:p>
            <a:pPr lvl="1"/>
            <a:r>
              <a:rPr lang="en-US" smtClean="0"/>
              <a:t>Kế hoạch kinh doanh, sản phẩm,chính sách, môi trường</a:t>
            </a:r>
          </a:p>
          <a:p>
            <a:pPr lvl="1"/>
            <a:r>
              <a:rPr lang="en-US" smtClean="0"/>
              <a:t>Công việc, quy trình, thời gian, chi phí, quy tắc hoạt động</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pPr algn="ctr"/>
            <a:r>
              <a:rPr lang="en-US" sz="3600" b="1" smtClean="0">
                <a:solidFill>
                  <a:schemeClr val="tx2"/>
                </a:solidFill>
              </a:rPr>
              <a:t>THIẾT KẾ ỨNG DỤNG LIÊN KẾT</a:t>
            </a:r>
            <a:endParaRPr lang="en-US" sz="3600" b="1">
              <a:solidFill>
                <a:schemeClr val="tx2"/>
              </a:solidFill>
            </a:endParaRPr>
          </a:p>
        </p:txBody>
      </p:sp>
      <p:sp>
        <p:nvSpPr>
          <p:cNvPr id="8" name="Content Placeholder 2"/>
          <p:cNvSpPr txBox="1">
            <a:spLocks/>
          </p:cNvSpPr>
          <p:nvPr/>
        </p:nvSpPr>
        <p:spPr bwMode="auto">
          <a:xfrm>
            <a:off x="914400" y="3352800"/>
            <a:ext cx="5410200" cy="2057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endParaRPr lang="en-US" smtClean="0">
              <a:solidFill>
                <a:schemeClr val="tx2"/>
              </a:solidFill>
              <a:latin typeface="Arial" charset="0"/>
            </a:endParaRPr>
          </a:p>
        </p:txBody>
      </p:sp>
      <p:sp>
        <p:nvSpPr>
          <p:cNvPr id="49154" name="AutoShape 2" descr="https://encrypted-tbn0.gstatic.com/images?q=tbn:ANd9GcSNuzbcoblxlRxkBt7cqHTQoVbgM-PN-IlaceNKuQ0VWylE6GbJ"/>
          <p:cNvSpPr>
            <a:spLocks noChangeAspect="1" noChangeArrowheads="1"/>
          </p:cNvSpPr>
          <p:nvPr/>
        </p:nvSpPr>
        <p:spPr bwMode="auto">
          <a:xfrm>
            <a:off x="155575" y="-1752600"/>
            <a:ext cx="3476625" cy="3657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3252" name="Picture 4" descr="http://www.fast-consulting.com/images/albright_computers.png"/>
          <p:cNvPicPr>
            <a:picLocks noChangeAspect="1" noChangeArrowheads="1"/>
          </p:cNvPicPr>
          <p:nvPr/>
        </p:nvPicPr>
        <p:blipFill>
          <a:blip r:embed="rId2"/>
          <a:srcRect/>
          <a:stretch>
            <a:fillRect/>
          </a:stretch>
        </p:blipFill>
        <p:spPr bwMode="auto">
          <a:xfrm>
            <a:off x="3581400" y="3657600"/>
            <a:ext cx="2143125" cy="173355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quan</a:t>
            </a:r>
            <a:endParaRPr lang="en-US"/>
          </a:p>
        </p:txBody>
      </p:sp>
      <p:sp>
        <p:nvSpPr>
          <p:cNvPr id="3" name="Content Placeholder 2"/>
          <p:cNvSpPr>
            <a:spLocks noGrp="1"/>
          </p:cNvSpPr>
          <p:nvPr>
            <p:ph idx="1"/>
          </p:nvPr>
        </p:nvSpPr>
        <p:spPr/>
        <p:txBody>
          <a:bodyPr/>
          <a:lstStyle/>
          <a:p>
            <a:r>
              <a:rPr lang="en-US" smtClean="0"/>
              <a:t>Ý tưởng</a:t>
            </a:r>
          </a:p>
          <a:p>
            <a:pPr lvl="1"/>
            <a:r>
              <a:rPr lang="en-US" smtClean="0"/>
              <a:t>Để tất cả những người sử dụng chủ chốt, các nhà quản lý, các nhà phân tích hệ thống cùng tham gia vào việc phân tích hệ thống hiện thời</a:t>
            </a:r>
          </a:p>
          <a:p>
            <a:r>
              <a:rPr lang="en-US" smtClean="0"/>
              <a:t>Thành phần tham dự</a:t>
            </a:r>
          </a:p>
          <a:p>
            <a:pPr lvl="1"/>
            <a:r>
              <a:rPr lang="en-US" smtClean="0"/>
              <a:t>Lãnh đạo phiên JAD</a:t>
            </a:r>
          </a:p>
          <a:p>
            <a:pPr lvl="1"/>
            <a:r>
              <a:rPr lang="en-US" smtClean="0"/>
              <a:t>Người sử dụng</a:t>
            </a:r>
          </a:p>
          <a:p>
            <a:pPr lvl="1"/>
            <a:r>
              <a:rPr lang="en-US" smtClean="0"/>
              <a:t>Nhà quản lý</a:t>
            </a:r>
          </a:p>
          <a:p>
            <a:pPr lvl="1"/>
            <a:r>
              <a:rPr lang="en-US" smtClean="0"/>
              <a:t>Nhà tài trợ</a:t>
            </a:r>
          </a:p>
          <a:p>
            <a:pPr lvl="1"/>
            <a:r>
              <a:rPr lang="en-US" smtClean="0"/>
              <a:t>Nhà phân tích hệ thống, các kĩ thuật viên và đội ngũ phát triển hệ thống</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Đặc điểm</a:t>
            </a:r>
            <a:endParaRPr lang="en-US"/>
          </a:p>
        </p:txBody>
      </p:sp>
      <p:sp>
        <p:nvSpPr>
          <p:cNvPr id="3" name="Content Placeholder 2"/>
          <p:cNvSpPr>
            <a:spLocks noGrp="1"/>
          </p:cNvSpPr>
          <p:nvPr>
            <p:ph idx="1"/>
          </p:nvPr>
        </p:nvSpPr>
        <p:spPr/>
        <p:txBody>
          <a:bodyPr/>
          <a:lstStyle/>
          <a:p>
            <a:r>
              <a:rPr lang="en-US" smtClean="0"/>
              <a:t>Cho kết quả nhanh, hiệu quả, chính xác</a:t>
            </a:r>
          </a:p>
          <a:p>
            <a:r>
              <a:rPr lang="en-US" smtClean="0"/>
              <a:t>Cần người có kinh nghiệm tổ chức và sự trợ giúp của các phương tiện kĩ thuật</a:t>
            </a:r>
          </a:p>
          <a:p>
            <a:r>
              <a:rPr lang="en-US" smtClean="0"/>
              <a:t>Tốn kém thời gian và tiền của</a:t>
            </a:r>
            <a:endParaRPr lang="en-US"/>
          </a:p>
        </p:txBody>
      </p:sp>
      <p:pic>
        <p:nvPicPr>
          <p:cNvPr id="55298" name="Picture 2" descr="http://engmba.wikidot.com/local--files/project-management/7.jpg"/>
          <p:cNvPicPr>
            <a:picLocks noChangeAspect="1" noChangeArrowheads="1"/>
          </p:cNvPicPr>
          <p:nvPr/>
        </p:nvPicPr>
        <p:blipFill>
          <a:blip r:embed="rId2"/>
          <a:srcRect l="15648" t="16878"/>
          <a:stretch>
            <a:fillRect/>
          </a:stretch>
        </p:blipFill>
        <p:spPr bwMode="auto">
          <a:xfrm>
            <a:off x="2171507" y="3657600"/>
            <a:ext cx="4686493" cy="2676057"/>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Phương pháp làm mẫu</a:t>
            </a:r>
            <a:endParaRPr lang="vi-VN" smtClean="0"/>
          </a:p>
        </p:txBody>
      </p:sp>
      <p:sp>
        <p:nvSpPr>
          <p:cNvPr id="3" name="Content Placeholder 2"/>
          <p:cNvSpPr>
            <a:spLocks noGrp="1"/>
          </p:cNvSpPr>
          <p:nvPr>
            <p:ph idx="1"/>
          </p:nvPr>
        </p:nvSpPr>
        <p:spPr/>
        <p:txBody>
          <a:bodyPr/>
          <a:lstStyle/>
          <a:p>
            <a:r>
              <a:rPr lang="en-US" smtClean="0"/>
              <a:t>Người dùng tham gia vào quá trình phát triển và xây dựng mẫu để người dùng đánh giá và sửa đổi mỗi khi có thông tin phản hồi</a:t>
            </a:r>
          </a:p>
          <a:p>
            <a:r>
              <a:rPr lang="en-US" smtClean="0"/>
              <a:t>Sử dụng khi:</a:t>
            </a:r>
          </a:p>
          <a:p>
            <a:pPr lvl="1"/>
            <a:r>
              <a:rPr lang="en-US" smtClean="0"/>
              <a:t>Nhu cầu chưa rõ ràng</a:t>
            </a:r>
          </a:p>
          <a:p>
            <a:pPr lvl="1"/>
            <a:r>
              <a:rPr lang="en-US" smtClean="0"/>
              <a:t>Nhiều người cùng làm</a:t>
            </a:r>
          </a:p>
          <a:p>
            <a:pPr lvl="1"/>
            <a:r>
              <a:rPr lang="en-US" smtClean="0"/>
              <a:t>Thiết kế chấp nhận được phức tạp</a:t>
            </a:r>
          </a:p>
          <a:p>
            <a:pPr lvl="1"/>
            <a:r>
              <a:rPr lang="en-US" smtClean="0"/>
              <a:t>Mong yêu cầu được đặc tả tốt nhất</a:t>
            </a:r>
          </a:p>
          <a:p>
            <a:pPr lvl="1"/>
            <a:r>
              <a:rPr lang="en-US" smtClean="0"/>
              <a:t>Các công cụ và dữ liệu đã sẵn sàng</a:t>
            </a:r>
            <a:endParaRPr lang="en-US"/>
          </a:p>
        </p:txBody>
      </p:sp>
      <p:pic>
        <p:nvPicPr>
          <p:cNvPr id="4" name="Picture 2" descr="http://www.affordableusability.com/images/thumbs/prototyping-icon.png"/>
          <p:cNvPicPr>
            <a:picLocks noChangeAspect="1" noChangeArrowheads="1"/>
          </p:cNvPicPr>
          <p:nvPr/>
        </p:nvPicPr>
        <p:blipFill>
          <a:blip r:embed="rId2"/>
          <a:srcRect/>
          <a:stretch>
            <a:fillRect/>
          </a:stretch>
        </p:blipFill>
        <p:spPr bwMode="auto">
          <a:xfrm>
            <a:off x="6324600" y="3657600"/>
            <a:ext cx="2286000" cy="2286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phương pháp khác</a:t>
            </a:r>
            <a:endParaRPr lang="en-US"/>
          </a:p>
        </p:txBody>
      </p:sp>
      <p:sp>
        <p:nvSpPr>
          <p:cNvPr id="3" name="Content Placeholder 2"/>
          <p:cNvSpPr>
            <a:spLocks noGrp="1"/>
          </p:cNvSpPr>
          <p:nvPr>
            <p:ph idx="1"/>
          </p:nvPr>
        </p:nvSpPr>
        <p:spPr/>
        <p:txBody>
          <a:bodyPr/>
          <a:lstStyle/>
          <a:p>
            <a:r>
              <a:rPr lang="en-US" smtClean="0"/>
              <a:t>Hệ thống trợ giúp nhóm</a:t>
            </a:r>
          </a:p>
          <a:p>
            <a:pPr lvl="1"/>
            <a:r>
              <a:rPr lang="en-US" smtClean="0"/>
              <a:t>Trợ giúp việc lưu trữ, chia sẻ dữ liệu, ý tưởng và thảo luận về yêu cầu của hệ thống</a:t>
            </a:r>
          </a:p>
          <a:p>
            <a:r>
              <a:rPr lang="en-US" smtClean="0"/>
              <a:t>Các công cụ CASE</a:t>
            </a:r>
          </a:p>
          <a:p>
            <a:pPr lvl="1"/>
            <a:r>
              <a:rPr lang="en-US" smtClean="0"/>
              <a:t>Phân tích hệ thống hiện tại, phát hiện, lưu trữ và biểu diễn yêu cầu nhằm đáp ứng  những thay đổi của điều kiện môi trường, tìm ra các mâu thuẫn, bổ sung thiếu sót</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hợp kết quả khảo sát</a:t>
            </a:r>
            <a:endParaRPr lang="en-US"/>
          </a:p>
        </p:txBody>
      </p:sp>
      <p:sp>
        <p:nvSpPr>
          <p:cNvPr id="3" name="Content Placeholder 2"/>
          <p:cNvSpPr>
            <a:spLocks noGrp="1"/>
          </p:cNvSpPr>
          <p:nvPr>
            <p:ph idx="1"/>
          </p:nvPr>
        </p:nvSpPr>
        <p:spPr/>
        <p:txBody>
          <a:bodyPr/>
          <a:lstStyle/>
          <a:p>
            <a:r>
              <a:rPr lang="en-US" smtClean="0"/>
              <a:t>Tiến hành tổng hợp theo 2 loại:</a:t>
            </a:r>
          </a:p>
          <a:p>
            <a:pPr lvl="1"/>
            <a:r>
              <a:rPr lang="en-US" smtClean="0"/>
              <a:t>Theo dữ liệu</a:t>
            </a:r>
          </a:p>
          <a:p>
            <a:pPr lvl="1"/>
            <a:r>
              <a:rPr lang="en-US" smtClean="0"/>
              <a:t>Theo tiến trình</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hợp theo dữ liệu</a:t>
            </a:r>
            <a:endParaRPr lang="en-US"/>
          </a:p>
        </p:txBody>
      </p:sp>
      <p:sp>
        <p:nvSpPr>
          <p:cNvPr id="3" name="Content Placeholder 2"/>
          <p:cNvSpPr>
            <a:spLocks noGrp="1"/>
          </p:cNvSpPr>
          <p:nvPr>
            <p:ph idx="1"/>
          </p:nvPr>
        </p:nvSpPr>
        <p:spPr/>
        <p:txBody>
          <a:bodyPr/>
          <a:lstStyle/>
          <a:p>
            <a:pPr lvl="1"/>
            <a:r>
              <a:rPr lang="en-US" smtClean="0"/>
              <a:t>Liệt kê tất cả dữ liệu có liên quan đến miền khảo sát của tổ chức và sàng lọc để thu được những dữ liệu đầy đủ, chính xác</a:t>
            </a:r>
            <a:endParaRPr lang="en-US"/>
          </a:p>
        </p:txBody>
      </p:sp>
      <p:pic>
        <p:nvPicPr>
          <p:cNvPr id="1026" name="Picture 2"/>
          <p:cNvPicPr>
            <a:picLocks noChangeAspect="1" noChangeArrowheads="1"/>
          </p:cNvPicPr>
          <p:nvPr/>
        </p:nvPicPr>
        <p:blipFill>
          <a:blip r:embed="rId2"/>
          <a:srcRect/>
          <a:stretch>
            <a:fillRect/>
          </a:stretch>
        </p:blipFill>
        <p:spPr bwMode="auto">
          <a:xfrm>
            <a:off x="1066800" y="2819400"/>
            <a:ext cx="7277100" cy="328612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Tổng hợp theo tiến trình</a:t>
            </a:r>
            <a:endParaRPr lang="en-US"/>
          </a:p>
        </p:txBody>
      </p:sp>
      <p:sp>
        <p:nvSpPr>
          <p:cNvPr id="3" name="Content Placeholder 2"/>
          <p:cNvSpPr>
            <a:spLocks noGrp="1"/>
          </p:cNvSpPr>
          <p:nvPr>
            <p:ph idx="1"/>
          </p:nvPr>
        </p:nvSpPr>
        <p:spPr/>
        <p:txBody>
          <a:bodyPr/>
          <a:lstStyle/>
          <a:p>
            <a:r>
              <a:rPr lang="en-US" smtClean="0"/>
              <a:t>Thực hiện tổng hợp theo tiến trình khi:</a:t>
            </a:r>
          </a:p>
          <a:p>
            <a:pPr lvl="1"/>
            <a:r>
              <a:rPr lang="en-US" smtClean="0"/>
              <a:t>Nhiều chức năng có quan hệ với nhau</a:t>
            </a:r>
          </a:p>
          <a:p>
            <a:pPr lvl="1"/>
            <a:r>
              <a:rPr lang="en-US" smtClean="0"/>
              <a:t>Nhiều bộ phận, con người tham gia</a:t>
            </a:r>
          </a:p>
          <a:p>
            <a:r>
              <a:rPr lang="en-US" smtClean="0"/>
              <a:t>Công cụ tổng hợp: </a:t>
            </a:r>
            <a:r>
              <a:rPr lang="en-US" i="1" smtClean="0">
                <a:solidFill>
                  <a:srgbClr val="C00000"/>
                </a:solidFill>
              </a:rPr>
              <a:t>biểu đồ hoạt động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Biểu đồ hoạt động</a:t>
            </a:r>
            <a:endParaRPr lang="en-US"/>
          </a:p>
        </p:txBody>
      </p:sp>
      <p:sp>
        <p:nvSpPr>
          <p:cNvPr id="3" name="Content Placeholder 2"/>
          <p:cNvSpPr>
            <a:spLocks noGrp="1"/>
          </p:cNvSpPr>
          <p:nvPr>
            <p:ph idx="1"/>
          </p:nvPr>
        </p:nvSpPr>
        <p:spPr/>
        <p:txBody>
          <a:bodyPr/>
          <a:lstStyle/>
          <a:p>
            <a:r>
              <a:rPr lang="en-US" smtClean="0"/>
              <a:t>Kí pháp</a:t>
            </a:r>
            <a:endParaRPr lang="en-US"/>
          </a:p>
        </p:txBody>
      </p:sp>
      <p:pic>
        <p:nvPicPr>
          <p:cNvPr id="2050" name="Picture 2"/>
          <p:cNvPicPr>
            <a:picLocks noChangeAspect="1" noChangeArrowheads="1"/>
          </p:cNvPicPr>
          <p:nvPr/>
        </p:nvPicPr>
        <p:blipFill>
          <a:blip r:embed="rId2"/>
          <a:srcRect/>
          <a:stretch>
            <a:fillRect/>
          </a:stretch>
        </p:blipFill>
        <p:spPr bwMode="auto">
          <a:xfrm>
            <a:off x="1409700" y="2257425"/>
            <a:ext cx="6324600" cy="2343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Biểu đồ hoạt động – ví dụ</a:t>
            </a:r>
            <a:endParaRPr lang="en-US"/>
          </a:p>
        </p:txBody>
      </p:sp>
      <p:sp>
        <p:nvSpPr>
          <p:cNvPr id="3" name="Content Placeholder 2"/>
          <p:cNvSpPr>
            <a:spLocks noGrp="1"/>
          </p:cNvSpPr>
          <p:nvPr>
            <p:ph idx="1"/>
          </p:nvPr>
        </p:nvSpPr>
        <p:spPr/>
        <p:txBody>
          <a:bodyPr/>
          <a:lstStyle/>
          <a:p>
            <a:endParaRPr lang="en-US"/>
          </a:p>
        </p:txBody>
      </p:sp>
      <p:pic>
        <p:nvPicPr>
          <p:cNvPr id="3077" name="Picture 5"/>
          <p:cNvPicPr>
            <a:picLocks noChangeAspect="1" noChangeArrowheads="1"/>
          </p:cNvPicPr>
          <p:nvPr/>
        </p:nvPicPr>
        <p:blipFill>
          <a:blip r:embed="rId2"/>
          <a:srcRect l="3419" t="7980" b="2373"/>
          <a:stretch>
            <a:fillRect/>
          </a:stretch>
        </p:blipFill>
        <p:spPr bwMode="auto">
          <a:xfrm>
            <a:off x="838200" y="1084008"/>
            <a:ext cx="7315200" cy="5319252"/>
          </a:xfrm>
          <a:prstGeom prst="rect">
            <a:avLst/>
          </a:prstGeom>
          <a:noFill/>
          <a:ln w="9525">
            <a:solidFill>
              <a:srgbClr val="92D050"/>
            </a:solid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C-Users-sschlegel-Pictures-Question-Mark-Man.jpg"/>
          <p:cNvPicPr>
            <a:picLocks noGrp="1" noChangeAspect="1"/>
          </p:cNvPicPr>
          <p:nvPr>
            <p:ph idx="1"/>
          </p:nvPr>
        </p:nvPicPr>
        <p:blipFill>
          <a:blip r:embed="rId2"/>
          <a:stretch>
            <a:fillRect/>
          </a:stretch>
        </p:blipFill>
        <p:spPr>
          <a:xfrm>
            <a:off x="2933700" y="2133600"/>
            <a:ext cx="2857500" cy="2857500"/>
          </a:xfrm>
        </p:spPr>
      </p:pic>
      <p:sp>
        <p:nvSpPr>
          <p:cNvPr id="32770" name="AutoShape 2" descr="data:image/jpeg;base64,/9j/4AAQSkZJRgABAQAAAQABAAD/2wCEAAkGBg8QEBUPDxAQDxAPDw8PDxAPEBAQEA4QFBAVFBQQFBUXHCYeGBkjGRQUHy8gIygpLCwsFR4xNTAqNSgrLCkBCQoKDgwOGQ8PGjQkHyQ0LSwsNS8pLC8yKiovLDUsKiwsKiwpNSksNSwsKiksLiwsLCwpLSwsKSksLCwqKSwsLP/AABEIAOEA4QMBIgACEQEDEQH/xAAcAAEAAQUBAQAAAAAAAAAAAAAAAgEDBAUGBwj/xABCEAACAQIDBAcFBgMFCQAAAAAAAQIDEQQFEgYhMUEHE1FhcYGRFCIyUqEjQmKxwdGSovAVU3Jz8RYkNENEgoOT4f/EABoBAQACAwEAAAAAAAAAAAAAAAAEBQIDBgH/xAAtEQEAAgIBBAAFAgYDAAAAAAAAAQIDBBESITFBBSJxsfBR0TJhgZGhwRMUFf/aAAwDAQACEQMRAD8A9xAAAAAAAAAAAAjKaSu9yXFvdYCQOezHb3L6DadZVJLjGinU+q3fU0tXpawy+HD15d7dOP6slU08945ik/n1aLbOKvabO7Bw1HpZwr+OhXj4dXL9UbXBdIOXVd3XdW3yrRlD68PqLaeevmk/n0K7OK3i0OkBbo4iE1qhKM4vhKMlJPzRcIreAAAAAAAAAAAAAAAAAAAAAAAAAAAAabajaSngqLqStKbuqVO++cv2XNmdKWvaK1jvLG1opHVPg2k2poYGGqo9U5L7OlH459/cu88mz7a3FYxvrJ6afKjC6ppd/wAz739DXZjmNXEVZVq0nOc3dt8EuUUuSXYYx1Opo0wRzPe36/soNjatlniO0fnkYALBECpQAZWX5pXw8tdCrOlL8ErJ+K4PzO/2c6UFJqnjUot7lXgvd/748vFeiPNgRs+rjzx88f19t2LPfFPyy+iaVWMkpRalGSTjKLTTT4NNEzxrY3bSeCkqdRueGk/ejxdK/wB+H6rn4nsNDERnFThJSjNKUZLepJ8Gjl9rUtr24nx6le6+xXNXmPK4ACIkgAAAAAAAAAAAAAAAAAAAADCzbNaeGoyrVH7sVuS4zk+EV3s8T2hzupi6zq1H3RivhgvlXd/qdH0ibQOtXdGL+zw9490qv3peXDyfacSzqPh+rGLHF7fxT/iFDubE5L9EeI+4LAFmghYr4yEPikr9i3syqWUY3E+7g8PVqvhKpGNqcO7XK0b+ZSt0U5ylqeF1c2lWouXpqK7Z364p6a+U3DqTeOqfDW/21S/F6GTh8ZCe6Mk32cH6GlzPJMVhXpxNCrQb4dZBxUvCXB+TMenFkenxDJ7iJbralPTqCph4HEyatPf2S5+D7fEzC1xZq5a8wgZMc0niVDvejTahwn7FVfuVG3Qb+5U4uHg+K7/E4MrTm4tSi2pRalFrimndNeZjsYa5sc0t+S9w5JxXi0PosGs2bzdYrC06/OcbTS5VI7pL1TNmcZas1tNZ8w6atotETAADF6AAAAAAAAAAAAAAAAGBneYez4erW/u6cpLvla0V62M80u1+R1MbhJ4elVVCU3F63BzVou+nc1a9lvM8fT1R1ePbG/PTPT5eDZjnUVPS7zd25yT+9ff4sjRx9OXCVn2S3MzM66MM0wt31HtEFf38M+t3drh8f0OUnBpuLTTXFNWa8Uy+rv3meY44VE6lYjiXTXMvKsvniK1OhD4qs1G/yri5eSTfkclSxc4fDJpdj3r0Z7F0S7N4hf7/AImCpqVNxw8WmpyUrXqtP4U0rLtTfntv8RrFJnjifX1a6aczeI9e3o2X4KFClCjTWmFOKjFdy5+L4+ZkAHNTPPeV7EcLGLwdOtB06sI1ISVpQnFSjJd6Z5Bt50Zxwl8VhE/Z2/tKTd3Qbe5p8XDlv3rw4ezFvEUYzi4TSlGcXGUXwlFqzT8jPHeaTywvSLQ+bVaKLlCrqXgxtJl0sNiquGd7Uqkoxb5w4wf8LR0ex/R7icVFVaj9noSs4ykrzqLthDs739S+wZa4vntPEKjLjtk+WI7tDcXPW8N0aZfBe+qtV83Ko4/SNkW8Z0Y4Ga+zlWoy5NT1rzUv3Nv/AKmDnjv/AGYf9DLx6YnRJj26dag38E41Y+E1pl9Yr1PQTg9itlsRgMbNTtUpVKElGrC+luM4tRkvuys3u+p3hS701tmm1J5ieJWmrFoxRW3mAAEJJAAAAAAAAAAAAAAAAAAAsavN9mcFi1bE4elV/FKNprwmrSXkzaAeBwuB6H8uo4lYhKpOEPejh6slOkp33Se68kux3O6sAezaZ8vIiI8AAPHoAQq1Ixi5SajGKcpN7kkldt+QHmuZbOQxWeVZ1Fqo0IYedRPhUqOlHRTfduu+5d53PXnL5DmCqqtiV/1OJqzV+OiNqdNfwx+ptPajfntPV0z67fu1Yojjqj33bPrx15rPaintJobW2jibGwo1FJXX9M5tYk2mTV9Wpdln+aA2YAAAAAAAAAAAAAAAAAAAAAAAAAAAGszzaGhg4a607Xvogt85vuX68DKtZtPTWOZeWtFY5ln1q8YRc5yUYxV5Sk0lFLm2zyjbjb72m+HwzaoXtOfB17crcod3Pn2Go2p20r46Wlvq6Cd40Yvc+xzf3n9Dnrl/qaEY/nyd5+yo2Nub/LTx93b7IY6+HcL74VJX8JWa/U3ntR57kmZdTU3/AATWmfd2S8v3OqeJK34hinHmmfU9/wB03TyRfHEe4bn2oLFGuy/GUdTVbVvtp0y0+LNvUyeM46sNUv8AgqO3pJfqiAloLEm/2Z365cvdivq3+aNOtnKum/WRUrcHF29Tp8lwsaVFQTUmt82uc3x/ruAzgAAAAAAAAAAAAAAAAAAAAAAAADWbQ53DCYeVaW9r3YRv8dR/DH9X3JmVazaYrXzLy1orHMsHaza2ngoaY2qV5p6Kd90V88+yP5/VeNZtmtTEVHUqzdSTe+T59yXKK5JFzNsyqVZyqVJOVSq25P8ARdi5JdhrLnUa2rXXr/P3KgzZ7Zp/l6VBRMrcl8tAbLLcwqJxpKMqmpqMIxTc7vgorn4FrJ8lr4uqqWHg5y4yfCNOPzTlyX9I9h2T2IoYGOt2q4hq0qrXw34xpr7q7+L59hXbufFWnReOZ/T88JmriyWt1VniHA4zK69OTjUhKMla6duav4GRlmYVaae++mz77HaY6VOpUlN2d9yv2Lca3EbO0am+L0S7uD8jm12nlm0KnZN8Tpsrgm5Tu96ircubv4/scrluzjozvKKcfmTbV/B8DoqtZ0lGceCaUlycWBuQW6FZTipR3plwAAAAAAAAAAAAAAAAAAAAAAHlfSfnGvExw6fu0IpyXbUmr/SOn1Z6m2eAZxj+uxFWtx6yrOS/w6vd+li1+F4+rJN59f7/ACVfv34pFf1a2vK8vDcQDZS5fTKpgNvszs3Vx1dUqfuxVpVajV1Shfj3t8Eufqai57b0cZQsPgKcrWniF183zal8C8o29WQ9zYnDj5jzPhJ1sP8Ay34nw3GR5FQwdJUaENKW+UnvnUl80nzf9Izqyel246XbxsTBzMzMzzK8iIiOIebyzKz3suU81XaSzrJoKvUVnvndWb4S9631NbPZ+XJuPi9/oePW4hnslwkTefXTU3dNWNFDJ5Xs5S9Tb4HL6UItOOrUrSc222uzuA3OR5nbc37r493edKmcpRxlGCsoRVu5HQ5VVcqUZduq3hqdgMsAAAAAAAAAAAAAAAAAAAABgZ9ierwtapw0UKsl46Hb6nz85WV27JI9+2hy2eJwtXDwmqcqsHBSknKKu+aTR45m/Q7m17xnh665RhUlT/lmkvqyz0tmmGk8+ZQdnBbLaOPEOdUr8N4IYzYLNqHxYLEWXOkutX8jZqnPEwkoSVWM27KE4SUm+xRauyfXerPmESdS0e26pU3KSguMmorxk7fqfSGGoqEIwW5QjGK7lFWX5HjOxHR5mNWrTxGJhHDUYVIVNNVPrqijJSsoL4b24yt4M9qRX72xXL0xX0mamG2PnqVALeJk1CTXFRk142K1Nctm2JXXSn2vSn4K1/oYcqyJziprfzNdVyqV91SaXZcDJlViiksVfdDe+fYvFmIsrX35yl4uy+hOdZQ92NkB0GVbM0qsI1ak6km73gpKMLqTVtyvbd2nS06ailGKSSSSS4JLka7Z3/h4Pt1v+ZmzAAAAAAAAAAAAAAAAAAAAAAFy3XxEIRc5yjCK3uUmoxXi2c9ththHBRUIJTrzV4xb92Efnl+i52PI8/2ixGKl9tVlPnbhCPdGK3IsNfQvljrntH3+iHm26456Y7y9QxvSnl1OWmMqta33qUPd8nJq/kZeU7e5dipqEamipf3I146G3+F8L+dzwy5Qnz8OxccRyixuZOX01cHA9F21c8RCWErycqlGKlTnJ3lOlws3zcXbf2NHfFLlxTivNJWWO8ZKxaAo0VBqbHH1KWiUoLhGUorwT3FicjKx7+1n/mS/MwqjAxcXX0pt8ErmopVJTlflyRkZtU4Q+Z3fgiuCpcF22QHo+VUdFCnHspx9bXZlkYRskuxJEgAAAAAAAAAAAAjcXAkCNxcCQI3KXAmUZTUUuB4NtVmkq2Mrzb/504LujB6Ir0iaOTuzebc5Y8Ljq0WrRqTdem+UoVHq3eD1LyNBTqKW5cVy7V3HT4s1ZrWI8cKG+OYtMykUBRkhqdX0YzazOlbg4V1L/D1Tf5qJ7geadE+zU4asdVjp1w6vDpqzcG05VPB2SXn3HpGo57evF8vb12XOpSa4+6YIaik6qSbbskrsgpTlce/tZ/5k/wAzArMysXO85S+aUperua+vUA0+JlqqvusjZZZTvUgu2cF/MjWwXvPvbZu8jhevTS/vIvyW9/kB6ACCkVuBIEbi4EgRuLgSBS4uBUFABb1FNRbuUbAuaxrLLkRcgMjrCnWGM5kZVQMp1B1pguuW5YoDE2s2XoZjS6ureE4XdKtFJzpt8d33ovnH8jyPMuinNKUvsoU8RG/uzpVYwfi4zaaZ7BUzG3b6GNPObcpehsrltWOIYWx1t3ea5P0WZnUd8RUo4aHPW1WqPwjDd6tHd5N0b4DDtTqasVUjvvWsqafb1a3PzuZf9uLsl6ElnF+UvQzts5Zjjq7MYw0ieeHQ9cOvNHHMr8mXY4t9hobW3641+c4u0NK4ye/wX/2xCOIZr8yk5O/JKyA1GMxDGVYKVSNWrL4KVOdvxVNLsvLj6GPVjKUtMVdtpLxbOlr040MK6S+SUV+KclvYHGU1vOl2Xh9un8sJv6W/U5+nQergdFkdRUpOU93uNLnd3W7cB1usazXUcyjLk142MuNQC/qK6iypldQF3UVuWtRXUBd1C5bUiuoCdwQ1FQIWKNE2imkCDRFxLukppAsuBFwL7iNIGO6ZB0V2GU4kXADFdBdhB4ddi9DM0FHTAwnh12L0IuiuwznSI9SBhdWiLsZzw5D2VAa6vP3Wk1F8m+Bhf2vCPuzspeKafgzc1MvjLirmBX2Uw0/iprxTaf0AsxzqCVoqK8LI12cZjrheKcpRfwx3tp8d3oZ/+w+G5OsvCrIvYbZGhTd49Y3+KbkBydPMpLjRq/wSMhZ3206v/rn+x2Mcmii7HLkBx9LPeShVf/jn+x1GX4p9XG/G2/u33sZawRJYQCirElVJLDlVQAKoSUh1RVUwKqRXUUUCqgAuCugAXrCxKwsBGxSxMWAhYaSdilgI6SmknYWAhpGknYWAhpKaS5YWAtaCuguWFgLegpoLthYC1oK9WXLCwFvSNJcsLAQ0hxLlhYCGkaSdgBDSNJOwAhpK6SQsBHSCVgBUFAAAAAAAAAAAAAAAAAAAAAAAAAAAAAqAAAAAAAAAB//Z"/>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fontScheme name="sampl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000000"/>
        </a:dk1>
        <a:lt1>
          <a:srgbClr val="FFFFFF"/>
        </a:lt1>
        <a:dk2>
          <a:srgbClr val="7E6256"/>
        </a:dk2>
        <a:lt2>
          <a:srgbClr val="969696"/>
        </a:lt2>
        <a:accent1>
          <a:srgbClr val="E4CF84"/>
        </a:accent1>
        <a:accent2>
          <a:srgbClr val="92A5E0"/>
        </a:accent2>
        <a:accent3>
          <a:srgbClr val="FFFFFF"/>
        </a:accent3>
        <a:accent4>
          <a:srgbClr val="000000"/>
        </a:accent4>
        <a:accent5>
          <a:srgbClr val="EFE4C2"/>
        </a:accent5>
        <a:accent6>
          <a:srgbClr val="8495CB"/>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ample 2">
        <a:dk1>
          <a:srgbClr val="000000"/>
        </a:dk1>
        <a:lt1>
          <a:srgbClr val="FFFFFF"/>
        </a:lt1>
        <a:dk2>
          <a:srgbClr val="515F7B"/>
        </a:dk2>
        <a:lt2>
          <a:srgbClr val="808080"/>
        </a:lt2>
        <a:accent1>
          <a:srgbClr val="9FCAD3"/>
        </a:accent1>
        <a:accent2>
          <a:srgbClr val="8DB1F3"/>
        </a:accent2>
        <a:accent3>
          <a:srgbClr val="FFFFFF"/>
        </a:accent3>
        <a:accent4>
          <a:srgbClr val="000000"/>
        </a:accent4>
        <a:accent5>
          <a:srgbClr val="CDE1E6"/>
        </a:accent5>
        <a:accent6>
          <a:srgbClr val="7FA0D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CH01</Template>
  <TotalTime>530</TotalTime>
  <Words>1379</Words>
  <Application>Microsoft Office PowerPoint</Application>
  <PresentationFormat>On-screen Show (4:3)</PresentationFormat>
  <Paragraphs>207</Paragraphs>
  <Slides>34</Slides>
  <Notes>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sample</vt:lpstr>
      <vt:lpstr>Office Theme</vt:lpstr>
      <vt:lpstr>KHẢO SÁT THỰC TRẠNG &amp; XÁC ĐỊNH YÊU CẦU HỆ THỐNG</vt:lpstr>
      <vt:lpstr>Slide 2</vt:lpstr>
      <vt:lpstr>Nội dung</vt:lpstr>
      <vt:lpstr>Các giai đoạn khảo sát</vt:lpstr>
      <vt:lpstr>Cách tiếp cận một tổ chức</vt:lpstr>
      <vt:lpstr>Cách tiếp cận một tổ chức</vt:lpstr>
      <vt:lpstr>Sơ đồ tiếp cận khảo sát</vt:lpstr>
      <vt:lpstr>Các bước khảo sát thông tin</vt:lpstr>
      <vt:lpstr>Yêu cầu của khảo sát hệ thống</vt:lpstr>
      <vt:lpstr>Dữ liệu cần thu thập</vt:lpstr>
      <vt:lpstr>Các phương pháp xác định yêu cầu</vt:lpstr>
      <vt:lpstr>Slide 12</vt:lpstr>
      <vt:lpstr>Tổng quan</vt:lpstr>
      <vt:lpstr>Chuẩn bị</vt:lpstr>
      <vt:lpstr>Câu hỏi</vt:lpstr>
      <vt:lpstr>Tiến hành</vt:lpstr>
      <vt:lpstr>Slide 17</vt:lpstr>
      <vt:lpstr>Tổng quan</vt:lpstr>
      <vt:lpstr>Đặc điểm</vt:lpstr>
      <vt:lpstr>Slide 20</vt:lpstr>
      <vt:lpstr>Tổng quan</vt:lpstr>
      <vt:lpstr>Thiết lập bảng hỏi</vt:lpstr>
      <vt:lpstr>Nghiên cứu tài liệu</vt:lpstr>
      <vt:lpstr>Slide 24</vt:lpstr>
      <vt:lpstr>Tổng quan</vt:lpstr>
      <vt:lpstr>Đặc điểm</vt:lpstr>
      <vt:lpstr>Phương pháp làm mẫu</vt:lpstr>
      <vt:lpstr>Các phương pháp khác</vt:lpstr>
      <vt:lpstr>Tổng hợp kết quả khảo sát</vt:lpstr>
      <vt:lpstr>Tổng hợp theo dữ liệu</vt:lpstr>
      <vt:lpstr>Tổng hợp theo tiến trình</vt:lpstr>
      <vt:lpstr>Biểu đồ hoạt động</vt:lpstr>
      <vt:lpstr>Biểu đồ hoạt động – ví dụ</vt:lpstr>
      <vt:lpstr>Slide 34</vt:lpstr>
    </vt:vector>
  </TitlesOfParts>
  <Company>Prive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KHẢO SÁT THỰC TRẠNG &amp; XÁC ĐỊNH YÊU CẦU HỆ THỐNG</dc:title>
  <dc:creator>NhamCT</dc:creator>
  <cp:lastModifiedBy>HueTT</cp:lastModifiedBy>
  <cp:revision>263</cp:revision>
  <dcterms:created xsi:type="dcterms:W3CDTF">2013-01-19T09:24:51Z</dcterms:created>
  <dcterms:modified xsi:type="dcterms:W3CDTF">2013-08-13T15:15:01Z</dcterms:modified>
</cp:coreProperties>
</file>