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83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70.xml" ContentType="application/vnd.openxmlformats-officedocument.presentationml.slide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9.xml" ContentType="application/vnd.openxmlformats-officedocument.presentationml.slide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slides/slide7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s/slide7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s/slide80.xml" ContentType="application/vnd.openxmlformats-officedocument.presentationml.slide+xml"/>
  <Override PartName="/ppt/slides/slide82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Default Extension="rels" ContentType="application/vnd.openxmlformats-package.relationshi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9" r:id="rId3"/>
    <p:sldId id="257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82" r:id="rId23"/>
    <p:sldId id="279" r:id="rId24"/>
    <p:sldId id="280" r:id="rId25"/>
    <p:sldId id="283" r:id="rId26"/>
    <p:sldId id="285" r:id="rId27"/>
    <p:sldId id="302" r:id="rId28"/>
    <p:sldId id="303" r:id="rId29"/>
    <p:sldId id="305" r:id="rId30"/>
    <p:sldId id="306" r:id="rId31"/>
    <p:sldId id="316" r:id="rId32"/>
    <p:sldId id="284" r:id="rId33"/>
    <p:sldId id="286" r:id="rId34"/>
    <p:sldId id="287" r:id="rId35"/>
    <p:sldId id="288" r:id="rId36"/>
    <p:sldId id="289" r:id="rId37"/>
    <p:sldId id="290" r:id="rId38"/>
    <p:sldId id="291" r:id="rId39"/>
    <p:sldId id="292" r:id="rId40"/>
    <p:sldId id="293" r:id="rId41"/>
    <p:sldId id="294" r:id="rId42"/>
    <p:sldId id="310" r:id="rId43"/>
    <p:sldId id="311" r:id="rId44"/>
    <p:sldId id="312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13" r:id="rId53"/>
    <p:sldId id="315" r:id="rId54"/>
    <p:sldId id="337" r:id="rId55"/>
    <p:sldId id="338" r:id="rId56"/>
    <p:sldId id="318" r:id="rId57"/>
    <p:sldId id="317" r:id="rId58"/>
    <p:sldId id="319" r:id="rId59"/>
    <p:sldId id="320" r:id="rId60"/>
    <p:sldId id="321" r:id="rId61"/>
    <p:sldId id="322" r:id="rId62"/>
    <p:sldId id="323" r:id="rId63"/>
    <p:sldId id="324" r:id="rId64"/>
    <p:sldId id="325" r:id="rId65"/>
    <p:sldId id="326" r:id="rId66"/>
    <p:sldId id="327" r:id="rId67"/>
    <p:sldId id="329" r:id="rId68"/>
    <p:sldId id="330" r:id="rId69"/>
    <p:sldId id="333" r:id="rId70"/>
    <p:sldId id="331" r:id="rId71"/>
    <p:sldId id="332" r:id="rId72"/>
    <p:sldId id="334" r:id="rId73"/>
    <p:sldId id="336" r:id="rId74"/>
    <p:sldId id="335" r:id="rId75"/>
    <p:sldId id="339" r:id="rId76"/>
    <p:sldId id="340" r:id="rId77"/>
    <p:sldId id="341" r:id="rId78"/>
    <p:sldId id="342" r:id="rId79"/>
    <p:sldId id="343" r:id="rId80"/>
    <p:sldId id="344" r:id="rId81"/>
    <p:sldId id="345" r:id="rId82"/>
    <p:sldId id="346" r:id="rId83"/>
    <p:sldId id="347" r:id="rId84"/>
    <p:sldId id="258" r:id="rId8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147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6FAD306-88CD-4C54-9B38-49318FF6B4DA}" type="doc">
      <dgm:prSet loTypeId="urn:microsoft.com/office/officeart/2005/8/layout/process1" loCatId="process" qsTypeId="urn:microsoft.com/office/officeart/2005/8/quickstyle/simple1" qsCatId="simple" csTypeId="urn:microsoft.com/office/officeart/2005/8/colors/accent0_3" csCatId="mainScheme" phldr="1"/>
      <dgm:spPr/>
    </dgm:pt>
    <dgm:pt modelId="{7648B6E3-EC8F-4EE5-9F3C-36D30585F478}">
      <dgm:prSet phldrT="[Text]" custT="1"/>
      <dgm:spPr/>
      <dgm:t>
        <a:bodyPr/>
        <a:lstStyle/>
        <a:p>
          <a:r>
            <a:rPr lang="en-US" sz="1400" smtClean="0"/>
            <a:t>Liệt kê</a:t>
          </a:r>
          <a:endParaRPr lang="en-US" sz="1400"/>
        </a:p>
      </dgm:t>
    </dgm:pt>
    <dgm:pt modelId="{6B88E59A-AF21-41D7-9D80-3DE32CF2F374}" type="parTrans" cxnId="{BE80E6F5-0AA4-4313-80E1-D65BAFD13C40}">
      <dgm:prSet/>
      <dgm:spPr/>
      <dgm:t>
        <a:bodyPr/>
        <a:lstStyle/>
        <a:p>
          <a:endParaRPr lang="en-US" sz="1400"/>
        </a:p>
      </dgm:t>
    </dgm:pt>
    <dgm:pt modelId="{779E993A-96D0-4445-875E-F4708D052B21}" type="sibTrans" cxnId="{BE80E6F5-0AA4-4313-80E1-D65BAFD13C40}">
      <dgm:prSet custT="1"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endParaRPr lang="en-US" sz="1400"/>
        </a:p>
      </dgm:t>
    </dgm:pt>
    <dgm:pt modelId="{2B75BA5D-ACDC-4A72-BDB3-338A36F15AE0}">
      <dgm:prSet phldrT="[Text]" custT="1"/>
      <dgm:spPr/>
      <dgm:t>
        <a:bodyPr/>
        <a:lstStyle/>
        <a:p>
          <a:r>
            <a:rPr lang="en-US" sz="1400" smtClean="0"/>
            <a:t>Xác định thực thể</a:t>
          </a:r>
          <a:endParaRPr lang="en-US" sz="1400"/>
        </a:p>
      </dgm:t>
    </dgm:pt>
    <dgm:pt modelId="{243F856A-5A22-442A-A533-76F89CE73FFC}" type="parTrans" cxnId="{3A646A6D-9B3A-4090-9DD0-93A11EB406CD}">
      <dgm:prSet/>
      <dgm:spPr/>
      <dgm:t>
        <a:bodyPr/>
        <a:lstStyle/>
        <a:p>
          <a:endParaRPr lang="en-US" sz="1400"/>
        </a:p>
      </dgm:t>
    </dgm:pt>
    <dgm:pt modelId="{745FC54B-4F36-4BB1-B8D7-0964D33462AB}" type="sibTrans" cxnId="{3A646A6D-9B3A-4090-9DD0-93A11EB406CD}">
      <dgm:prSet custT="1"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endParaRPr lang="en-US" sz="1400"/>
        </a:p>
      </dgm:t>
    </dgm:pt>
    <dgm:pt modelId="{61766FB1-0590-41A5-AE61-7D161A83E891}">
      <dgm:prSet phldrT="[Text]" custT="1"/>
      <dgm:spPr/>
      <dgm:t>
        <a:bodyPr/>
        <a:lstStyle/>
        <a:p>
          <a:r>
            <a:rPr lang="en-US" sz="1400" smtClean="0"/>
            <a:t>Xác định mối quan hệ</a:t>
          </a:r>
          <a:endParaRPr lang="en-US" sz="1400"/>
        </a:p>
      </dgm:t>
    </dgm:pt>
    <dgm:pt modelId="{A711B6E2-5A3D-4051-AF71-72BBA5ABBB81}" type="parTrans" cxnId="{299B1C7F-A749-4C0F-BA6A-3BD7F95930E4}">
      <dgm:prSet/>
      <dgm:spPr/>
      <dgm:t>
        <a:bodyPr/>
        <a:lstStyle/>
        <a:p>
          <a:endParaRPr lang="en-US" sz="1400"/>
        </a:p>
      </dgm:t>
    </dgm:pt>
    <dgm:pt modelId="{C4BBE5D8-4451-4157-9991-ADAA9C0A0C82}" type="sibTrans" cxnId="{299B1C7F-A749-4C0F-BA6A-3BD7F95930E4}">
      <dgm:prSet custT="1"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endParaRPr lang="en-US" sz="1400"/>
        </a:p>
      </dgm:t>
    </dgm:pt>
    <dgm:pt modelId="{C3E87295-685C-41E6-932E-BF6DA9ED8921}">
      <dgm:prSet phldrT="[Text]" custT="1"/>
      <dgm:spPr/>
      <dgm:t>
        <a:bodyPr/>
        <a:lstStyle/>
        <a:p>
          <a:r>
            <a:rPr lang="en-US" sz="1400" smtClean="0"/>
            <a:t>Vẽ mô hình</a:t>
          </a:r>
          <a:endParaRPr lang="en-US" sz="1400"/>
        </a:p>
      </dgm:t>
    </dgm:pt>
    <dgm:pt modelId="{314517BA-68D9-4E83-8D03-CD5DE95F300A}" type="parTrans" cxnId="{D5563A8C-6024-4F1A-9F43-C6BE8D7C46DE}">
      <dgm:prSet/>
      <dgm:spPr/>
      <dgm:t>
        <a:bodyPr/>
        <a:lstStyle/>
        <a:p>
          <a:endParaRPr lang="en-US" sz="1400"/>
        </a:p>
      </dgm:t>
    </dgm:pt>
    <dgm:pt modelId="{994936F1-3158-4420-A7DC-7C91125A1388}" type="sibTrans" cxnId="{D5563A8C-6024-4F1A-9F43-C6BE8D7C46DE}">
      <dgm:prSet custT="1"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endParaRPr lang="en-US" sz="1400"/>
        </a:p>
      </dgm:t>
    </dgm:pt>
    <dgm:pt modelId="{5665F557-9B0C-44EA-80BA-F36484F6E4C9}">
      <dgm:prSet phldrT="[Text]" custT="1"/>
      <dgm:spPr/>
      <dgm:t>
        <a:bodyPr/>
        <a:lstStyle/>
        <a:p>
          <a:r>
            <a:rPr lang="en-US" sz="1400" smtClean="0"/>
            <a:t>Chuẩn hóa</a:t>
          </a:r>
          <a:endParaRPr lang="en-US" sz="1400"/>
        </a:p>
      </dgm:t>
    </dgm:pt>
    <dgm:pt modelId="{9476FB93-EA0B-4910-9F7E-504E90281A44}" type="parTrans" cxnId="{5B2E45E2-47DD-4839-8A5C-370D95E728D6}">
      <dgm:prSet/>
      <dgm:spPr/>
      <dgm:t>
        <a:bodyPr/>
        <a:lstStyle/>
        <a:p>
          <a:endParaRPr lang="en-US" sz="1400"/>
        </a:p>
      </dgm:t>
    </dgm:pt>
    <dgm:pt modelId="{F32EB59B-2FAE-490A-BDC8-C7933660A9A0}" type="sibTrans" cxnId="{5B2E45E2-47DD-4839-8A5C-370D95E728D6}">
      <dgm:prSet/>
      <dgm:spPr/>
      <dgm:t>
        <a:bodyPr/>
        <a:lstStyle/>
        <a:p>
          <a:endParaRPr lang="en-US" sz="1400"/>
        </a:p>
      </dgm:t>
    </dgm:pt>
    <dgm:pt modelId="{66BDC44D-51A5-45B1-844E-26780EE1673B}" type="pres">
      <dgm:prSet presAssocID="{A6FAD306-88CD-4C54-9B38-49318FF6B4DA}" presName="Name0" presStyleCnt="0">
        <dgm:presLayoutVars>
          <dgm:dir/>
          <dgm:resizeHandles val="exact"/>
        </dgm:presLayoutVars>
      </dgm:prSet>
      <dgm:spPr/>
    </dgm:pt>
    <dgm:pt modelId="{AA63788F-71A1-4244-B0AE-AD87E8E70B58}" type="pres">
      <dgm:prSet presAssocID="{7648B6E3-EC8F-4EE5-9F3C-36D30585F478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B6B6011-A44C-4F12-A726-7119BD065FD8}" type="pres">
      <dgm:prSet presAssocID="{779E993A-96D0-4445-875E-F4708D052B21}" presName="sibTrans" presStyleLbl="sibTrans2D1" presStyleIdx="0" presStyleCnt="4"/>
      <dgm:spPr/>
      <dgm:t>
        <a:bodyPr/>
        <a:lstStyle/>
        <a:p>
          <a:endParaRPr lang="en-US"/>
        </a:p>
      </dgm:t>
    </dgm:pt>
    <dgm:pt modelId="{D19024C9-CE49-48DB-800A-FDC6A059A4AF}" type="pres">
      <dgm:prSet presAssocID="{779E993A-96D0-4445-875E-F4708D052B21}" presName="connectorText" presStyleLbl="sibTrans2D1" presStyleIdx="0" presStyleCnt="4"/>
      <dgm:spPr/>
      <dgm:t>
        <a:bodyPr/>
        <a:lstStyle/>
        <a:p>
          <a:endParaRPr lang="en-US"/>
        </a:p>
      </dgm:t>
    </dgm:pt>
    <dgm:pt modelId="{FDFA963B-C2BF-4FC8-91A3-904963F334D9}" type="pres">
      <dgm:prSet presAssocID="{2B75BA5D-ACDC-4A72-BDB3-338A36F15AE0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A17FF11-27ED-4D9D-AD42-25B1E2281EE0}" type="pres">
      <dgm:prSet presAssocID="{745FC54B-4F36-4BB1-B8D7-0964D33462AB}" presName="sibTrans" presStyleLbl="sibTrans2D1" presStyleIdx="1" presStyleCnt="4"/>
      <dgm:spPr/>
      <dgm:t>
        <a:bodyPr/>
        <a:lstStyle/>
        <a:p>
          <a:endParaRPr lang="en-US"/>
        </a:p>
      </dgm:t>
    </dgm:pt>
    <dgm:pt modelId="{8DAA0550-8234-450B-A976-9AE685D2225F}" type="pres">
      <dgm:prSet presAssocID="{745FC54B-4F36-4BB1-B8D7-0964D33462AB}" presName="connectorText" presStyleLbl="sibTrans2D1" presStyleIdx="1" presStyleCnt="4"/>
      <dgm:spPr/>
      <dgm:t>
        <a:bodyPr/>
        <a:lstStyle/>
        <a:p>
          <a:endParaRPr lang="en-US"/>
        </a:p>
      </dgm:t>
    </dgm:pt>
    <dgm:pt modelId="{6D16B947-3248-4332-8368-CED91E34FD90}" type="pres">
      <dgm:prSet presAssocID="{61766FB1-0590-41A5-AE61-7D161A83E891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F37FB8C-0DCB-4A14-89F9-B44DCBDB6C15}" type="pres">
      <dgm:prSet presAssocID="{C4BBE5D8-4451-4157-9991-ADAA9C0A0C82}" presName="sibTrans" presStyleLbl="sibTrans2D1" presStyleIdx="2" presStyleCnt="4"/>
      <dgm:spPr/>
      <dgm:t>
        <a:bodyPr/>
        <a:lstStyle/>
        <a:p>
          <a:endParaRPr lang="en-US"/>
        </a:p>
      </dgm:t>
    </dgm:pt>
    <dgm:pt modelId="{A16982FD-EAFA-4E8F-B373-4FB463E525AC}" type="pres">
      <dgm:prSet presAssocID="{C4BBE5D8-4451-4157-9991-ADAA9C0A0C82}" presName="connectorText" presStyleLbl="sibTrans2D1" presStyleIdx="2" presStyleCnt="4"/>
      <dgm:spPr/>
      <dgm:t>
        <a:bodyPr/>
        <a:lstStyle/>
        <a:p>
          <a:endParaRPr lang="en-US"/>
        </a:p>
      </dgm:t>
    </dgm:pt>
    <dgm:pt modelId="{3D4B186D-0998-42E0-B288-25ECD5489BBA}" type="pres">
      <dgm:prSet presAssocID="{C3E87295-685C-41E6-932E-BF6DA9ED8921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EBDCBDB-CB26-43C3-B666-0B121A07EE13}" type="pres">
      <dgm:prSet presAssocID="{994936F1-3158-4420-A7DC-7C91125A1388}" presName="sibTrans" presStyleLbl="sibTrans2D1" presStyleIdx="3" presStyleCnt="4"/>
      <dgm:spPr/>
      <dgm:t>
        <a:bodyPr/>
        <a:lstStyle/>
        <a:p>
          <a:endParaRPr lang="en-US"/>
        </a:p>
      </dgm:t>
    </dgm:pt>
    <dgm:pt modelId="{5C5F345A-1984-4006-AFD5-4460018ED64C}" type="pres">
      <dgm:prSet presAssocID="{994936F1-3158-4420-A7DC-7C91125A1388}" presName="connectorText" presStyleLbl="sibTrans2D1" presStyleIdx="3" presStyleCnt="4"/>
      <dgm:spPr/>
      <dgm:t>
        <a:bodyPr/>
        <a:lstStyle/>
        <a:p>
          <a:endParaRPr lang="en-US"/>
        </a:p>
      </dgm:t>
    </dgm:pt>
    <dgm:pt modelId="{355F53D8-97F8-4A12-8DA9-DF4CE34C68EF}" type="pres">
      <dgm:prSet presAssocID="{5665F557-9B0C-44EA-80BA-F36484F6E4C9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41343BB-BBD9-4C32-BB8A-06A7F34E7533}" type="presOf" srcId="{C3E87295-685C-41E6-932E-BF6DA9ED8921}" destId="{3D4B186D-0998-42E0-B288-25ECD5489BBA}" srcOrd="0" destOrd="0" presId="urn:microsoft.com/office/officeart/2005/8/layout/process1"/>
    <dgm:cxn modelId="{FC658C09-8D61-4FE0-AFF2-2C5F78EB4746}" type="presOf" srcId="{779E993A-96D0-4445-875E-F4708D052B21}" destId="{2B6B6011-A44C-4F12-A726-7119BD065FD8}" srcOrd="0" destOrd="0" presId="urn:microsoft.com/office/officeart/2005/8/layout/process1"/>
    <dgm:cxn modelId="{3A646A6D-9B3A-4090-9DD0-93A11EB406CD}" srcId="{A6FAD306-88CD-4C54-9B38-49318FF6B4DA}" destId="{2B75BA5D-ACDC-4A72-BDB3-338A36F15AE0}" srcOrd="1" destOrd="0" parTransId="{243F856A-5A22-442A-A533-76F89CE73FFC}" sibTransId="{745FC54B-4F36-4BB1-B8D7-0964D33462AB}"/>
    <dgm:cxn modelId="{5B2E45E2-47DD-4839-8A5C-370D95E728D6}" srcId="{A6FAD306-88CD-4C54-9B38-49318FF6B4DA}" destId="{5665F557-9B0C-44EA-80BA-F36484F6E4C9}" srcOrd="4" destOrd="0" parTransId="{9476FB93-EA0B-4910-9F7E-504E90281A44}" sibTransId="{F32EB59B-2FAE-490A-BDC8-C7933660A9A0}"/>
    <dgm:cxn modelId="{57641C3F-927F-43B3-B33E-3002C523D8A7}" type="presOf" srcId="{779E993A-96D0-4445-875E-F4708D052B21}" destId="{D19024C9-CE49-48DB-800A-FDC6A059A4AF}" srcOrd="1" destOrd="0" presId="urn:microsoft.com/office/officeart/2005/8/layout/process1"/>
    <dgm:cxn modelId="{92A14FDE-C804-416A-BB09-E907ED3A546F}" type="presOf" srcId="{5665F557-9B0C-44EA-80BA-F36484F6E4C9}" destId="{355F53D8-97F8-4A12-8DA9-DF4CE34C68EF}" srcOrd="0" destOrd="0" presId="urn:microsoft.com/office/officeart/2005/8/layout/process1"/>
    <dgm:cxn modelId="{0923B588-D782-424A-8AFF-5A04F46291B6}" type="presOf" srcId="{C4BBE5D8-4451-4157-9991-ADAA9C0A0C82}" destId="{A16982FD-EAFA-4E8F-B373-4FB463E525AC}" srcOrd="1" destOrd="0" presId="urn:microsoft.com/office/officeart/2005/8/layout/process1"/>
    <dgm:cxn modelId="{143B1B03-1483-48FA-913B-6C9F6DADF2D9}" type="presOf" srcId="{A6FAD306-88CD-4C54-9B38-49318FF6B4DA}" destId="{66BDC44D-51A5-45B1-844E-26780EE1673B}" srcOrd="0" destOrd="0" presId="urn:microsoft.com/office/officeart/2005/8/layout/process1"/>
    <dgm:cxn modelId="{BE80E6F5-0AA4-4313-80E1-D65BAFD13C40}" srcId="{A6FAD306-88CD-4C54-9B38-49318FF6B4DA}" destId="{7648B6E3-EC8F-4EE5-9F3C-36D30585F478}" srcOrd="0" destOrd="0" parTransId="{6B88E59A-AF21-41D7-9D80-3DE32CF2F374}" sibTransId="{779E993A-96D0-4445-875E-F4708D052B21}"/>
    <dgm:cxn modelId="{D5563A8C-6024-4F1A-9F43-C6BE8D7C46DE}" srcId="{A6FAD306-88CD-4C54-9B38-49318FF6B4DA}" destId="{C3E87295-685C-41E6-932E-BF6DA9ED8921}" srcOrd="3" destOrd="0" parTransId="{314517BA-68D9-4E83-8D03-CD5DE95F300A}" sibTransId="{994936F1-3158-4420-A7DC-7C91125A1388}"/>
    <dgm:cxn modelId="{BDE8FD2F-FEE3-48D8-A9B9-A0E7EF469859}" type="presOf" srcId="{994936F1-3158-4420-A7DC-7C91125A1388}" destId="{5C5F345A-1984-4006-AFD5-4460018ED64C}" srcOrd="1" destOrd="0" presId="urn:microsoft.com/office/officeart/2005/8/layout/process1"/>
    <dgm:cxn modelId="{551911D5-EE8F-422A-976B-CF485FF02795}" type="presOf" srcId="{7648B6E3-EC8F-4EE5-9F3C-36D30585F478}" destId="{AA63788F-71A1-4244-B0AE-AD87E8E70B58}" srcOrd="0" destOrd="0" presId="urn:microsoft.com/office/officeart/2005/8/layout/process1"/>
    <dgm:cxn modelId="{92848FE9-FD22-4AB0-8E04-C5C3A576D73F}" type="presOf" srcId="{2B75BA5D-ACDC-4A72-BDB3-338A36F15AE0}" destId="{FDFA963B-C2BF-4FC8-91A3-904963F334D9}" srcOrd="0" destOrd="0" presId="urn:microsoft.com/office/officeart/2005/8/layout/process1"/>
    <dgm:cxn modelId="{B0C02F59-2CDA-4396-88C1-3A233D2E1AFF}" type="presOf" srcId="{C4BBE5D8-4451-4157-9991-ADAA9C0A0C82}" destId="{2F37FB8C-0DCB-4A14-89F9-B44DCBDB6C15}" srcOrd="0" destOrd="0" presId="urn:microsoft.com/office/officeart/2005/8/layout/process1"/>
    <dgm:cxn modelId="{6C44D731-86C7-4E73-91A5-C1597F67FE4B}" type="presOf" srcId="{61766FB1-0590-41A5-AE61-7D161A83E891}" destId="{6D16B947-3248-4332-8368-CED91E34FD90}" srcOrd="0" destOrd="0" presId="urn:microsoft.com/office/officeart/2005/8/layout/process1"/>
    <dgm:cxn modelId="{B5A6AC85-8B74-4229-AA07-D855168C305D}" type="presOf" srcId="{994936F1-3158-4420-A7DC-7C91125A1388}" destId="{CEBDCBDB-CB26-43C3-B666-0B121A07EE13}" srcOrd="0" destOrd="0" presId="urn:microsoft.com/office/officeart/2005/8/layout/process1"/>
    <dgm:cxn modelId="{B1995668-225B-4C57-90F1-944FF2741FE1}" type="presOf" srcId="{745FC54B-4F36-4BB1-B8D7-0964D33462AB}" destId="{8DAA0550-8234-450B-A976-9AE685D2225F}" srcOrd="1" destOrd="0" presId="urn:microsoft.com/office/officeart/2005/8/layout/process1"/>
    <dgm:cxn modelId="{01618702-5C99-4A97-85B4-59D601886CC1}" type="presOf" srcId="{745FC54B-4F36-4BB1-B8D7-0964D33462AB}" destId="{CA17FF11-27ED-4D9D-AD42-25B1E2281EE0}" srcOrd="0" destOrd="0" presId="urn:microsoft.com/office/officeart/2005/8/layout/process1"/>
    <dgm:cxn modelId="{299B1C7F-A749-4C0F-BA6A-3BD7F95930E4}" srcId="{A6FAD306-88CD-4C54-9B38-49318FF6B4DA}" destId="{61766FB1-0590-41A5-AE61-7D161A83E891}" srcOrd="2" destOrd="0" parTransId="{A711B6E2-5A3D-4051-AF71-72BBA5ABBB81}" sibTransId="{C4BBE5D8-4451-4157-9991-ADAA9C0A0C82}"/>
    <dgm:cxn modelId="{CBED7689-A4B3-4F52-B403-2E4F03CC46F7}" type="presParOf" srcId="{66BDC44D-51A5-45B1-844E-26780EE1673B}" destId="{AA63788F-71A1-4244-B0AE-AD87E8E70B58}" srcOrd="0" destOrd="0" presId="urn:microsoft.com/office/officeart/2005/8/layout/process1"/>
    <dgm:cxn modelId="{589B2B24-80A2-4173-8734-013406CA4BF7}" type="presParOf" srcId="{66BDC44D-51A5-45B1-844E-26780EE1673B}" destId="{2B6B6011-A44C-4F12-A726-7119BD065FD8}" srcOrd="1" destOrd="0" presId="urn:microsoft.com/office/officeart/2005/8/layout/process1"/>
    <dgm:cxn modelId="{81FF500F-3E90-4F1E-91E6-93F8EA309EF4}" type="presParOf" srcId="{2B6B6011-A44C-4F12-A726-7119BD065FD8}" destId="{D19024C9-CE49-48DB-800A-FDC6A059A4AF}" srcOrd="0" destOrd="0" presId="urn:microsoft.com/office/officeart/2005/8/layout/process1"/>
    <dgm:cxn modelId="{63BCBD2F-973E-46D4-9A75-9F11D82D1DF1}" type="presParOf" srcId="{66BDC44D-51A5-45B1-844E-26780EE1673B}" destId="{FDFA963B-C2BF-4FC8-91A3-904963F334D9}" srcOrd="2" destOrd="0" presId="urn:microsoft.com/office/officeart/2005/8/layout/process1"/>
    <dgm:cxn modelId="{1CBA5DDA-BA37-4124-BFAD-AFEFE9EAA663}" type="presParOf" srcId="{66BDC44D-51A5-45B1-844E-26780EE1673B}" destId="{CA17FF11-27ED-4D9D-AD42-25B1E2281EE0}" srcOrd="3" destOrd="0" presId="urn:microsoft.com/office/officeart/2005/8/layout/process1"/>
    <dgm:cxn modelId="{9CF43235-E5EC-4A8D-B83F-320BA189096E}" type="presParOf" srcId="{CA17FF11-27ED-4D9D-AD42-25B1E2281EE0}" destId="{8DAA0550-8234-450B-A976-9AE685D2225F}" srcOrd="0" destOrd="0" presId="urn:microsoft.com/office/officeart/2005/8/layout/process1"/>
    <dgm:cxn modelId="{EE715B16-DBCD-48AC-B4F1-8A28CFDD51E4}" type="presParOf" srcId="{66BDC44D-51A5-45B1-844E-26780EE1673B}" destId="{6D16B947-3248-4332-8368-CED91E34FD90}" srcOrd="4" destOrd="0" presId="urn:microsoft.com/office/officeart/2005/8/layout/process1"/>
    <dgm:cxn modelId="{32E83EBA-1C39-4E1C-AA48-F6FE7FDC8AC6}" type="presParOf" srcId="{66BDC44D-51A5-45B1-844E-26780EE1673B}" destId="{2F37FB8C-0DCB-4A14-89F9-B44DCBDB6C15}" srcOrd="5" destOrd="0" presId="urn:microsoft.com/office/officeart/2005/8/layout/process1"/>
    <dgm:cxn modelId="{DCB2138A-8195-4E25-B4A1-6B38C14FBBA6}" type="presParOf" srcId="{2F37FB8C-0DCB-4A14-89F9-B44DCBDB6C15}" destId="{A16982FD-EAFA-4E8F-B373-4FB463E525AC}" srcOrd="0" destOrd="0" presId="urn:microsoft.com/office/officeart/2005/8/layout/process1"/>
    <dgm:cxn modelId="{F0A3E9B2-41BD-4D79-9776-6DA6C51FED4C}" type="presParOf" srcId="{66BDC44D-51A5-45B1-844E-26780EE1673B}" destId="{3D4B186D-0998-42E0-B288-25ECD5489BBA}" srcOrd="6" destOrd="0" presId="urn:microsoft.com/office/officeart/2005/8/layout/process1"/>
    <dgm:cxn modelId="{4618FC72-205A-4DA7-9185-CA44F6888361}" type="presParOf" srcId="{66BDC44D-51A5-45B1-844E-26780EE1673B}" destId="{CEBDCBDB-CB26-43C3-B666-0B121A07EE13}" srcOrd="7" destOrd="0" presId="urn:microsoft.com/office/officeart/2005/8/layout/process1"/>
    <dgm:cxn modelId="{78440BB6-44BE-4C24-97A3-934192B7BD6D}" type="presParOf" srcId="{CEBDCBDB-CB26-43C3-B666-0B121A07EE13}" destId="{5C5F345A-1984-4006-AFD5-4460018ED64C}" srcOrd="0" destOrd="0" presId="urn:microsoft.com/office/officeart/2005/8/layout/process1"/>
    <dgm:cxn modelId="{281EF24D-83AE-4B52-9F21-856D2E73B9B0}" type="presParOf" srcId="{66BDC44D-51A5-45B1-844E-26780EE1673B}" destId="{355F53D8-97F8-4A12-8DA9-DF4CE34C68EF}" srcOrd="8" destOrd="0" presId="urn:microsoft.com/office/officeart/2005/8/layout/process1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9" name="Freeform 17"/>
          <p:cNvSpPr>
            <a:spLocks/>
          </p:cNvSpPr>
          <p:nvPr/>
        </p:nvSpPr>
        <p:spPr bwMode="gray">
          <a:xfrm>
            <a:off x="0" y="0"/>
            <a:ext cx="7677150" cy="68580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272" y="0"/>
              </a:cxn>
              <a:cxn ang="0">
                <a:pos x="2832" y="4320"/>
              </a:cxn>
              <a:cxn ang="0">
                <a:pos x="0" y="4320"/>
              </a:cxn>
              <a:cxn ang="0">
                <a:pos x="0" y="0"/>
              </a:cxn>
            </a:cxnLst>
            <a:rect l="0" t="0" r="r" b="b"/>
            <a:pathLst>
              <a:path w="4272" h="4320">
                <a:moveTo>
                  <a:pt x="0" y="0"/>
                </a:moveTo>
                <a:lnTo>
                  <a:pt x="4272" y="0"/>
                </a:lnTo>
                <a:lnTo>
                  <a:pt x="2832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gradFill rotWithShape="1">
            <a:gsLst>
              <a:gs pos="0">
                <a:schemeClr val="folHlink">
                  <a:gamma/>
                  <a:tint val="19216"/>
                  <a:invGamma/>
                </a:schemeClr>
              </a:gs>
              <a:gs pos="100000">
                <a:schemeClr val="folHlink">
                  <a:alpha val="23000"/>
                </a:schemeClr>
              </a:gs>
            </a:gsLst>
            <a:lin ang="270000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090" name="Rectangle 18"/>
          <p:cNvSpPr>
            <a:spLocks noChangeArrowheads="1"/>
          </p:cNvSpPr>
          <p:nvPr/>
        </p:nvSpPr>
        <p:spPr bwMode="gray">
          <a:xfrm>
            <a:off x="0" y="762000"/>
            <a:ext cx="9144000" cy="2386013"/>
          </a:xfrm>
          <a:prstGeom prst="rect">
            <a:avLst/>
          </a:prstGeom>
          <a:solidFill>
            <a:schemeClr val="hlink">
              <a:alpha val="96001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91" name="Rectangle 19"/>
          <p:cNvSpPr>
            <a:spLocks noChangeArrowheads="1"/>
          </p:cNvSpPr>
          <p:nvPr/>
        </p:nvSpPr>
        <p:spPr bwMode="gray">
          <a:xfrm>
            <a:off x="0" y="6477000"/>
            <a:ext cx="9144000" cy="381000"/>
          </a:xfrm>
          <a:prstGeom prst="rect">
            <a:avLst/>
          </a:prstGeom>
          <a:solidFill>
            <a:srgbClr val="969696">
              <a:alpha val="56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92" name="Freeform 20" descr="gbc_1"/>
          <p:cNvSpPr>
            <a:spLocks/>
          </p:cNvSpPr>
          <p:nvPr/>
        </p:nvSpPr>
        <p:spPr bwMode="gray">
          <a:xfrm>
            <a:off x="0" y="914400"/>
            <a:ext cx="7326313" cy="223361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615" y="0"/>
              </a:cxn>
              <a:cxn ang="0">
                <a:pos x="4092" y="1386"/>
              </a:cxn>
              <a:cxn ang="0">
                <a:pos x="0" y="1407"/>
              </a:cxn>
              <a:cxn ang="0">
                <a:pos x="0" y="0"/>
              </a:cxn>
            </a:cxnLst>
            <a:rect l="0" t="0" r="r" b="b"/>
            <a:pathLst>
              <a:path w="4615" h="1407">
                <a:moveTo>
                  <a:pt x="0" y="0"/>
                </a:moveTo>
                <a:lnTo>
                  <a:pt x="4615" y="0"/>
                </a:lnTo>
                <a:lnTo>
                  <a:pt x="4092" y="1386"/>
                </a:lnTo>
                <a:lnTo>
                  <a:pt x="0" y="1407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2"/>
            <a:srcRect/>
            <a:stretch>
              <a:fillRect/>
            </a:stretch>
          </a:blip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093" name="Rectangle 21"/>
          <p:cNvSpPr>
            <a:spLocks noChangeArrowheads="1"/>
          </p:cNvSpPr>
          <p:nvPr/>
        </p:nvSpPr>
        <p:spPr bwMode="gray">
          <a:xfrm>
            <a:off x="0" y="3124200"/>
            <a:ext cx="9144000" cy="76200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3200400"/>
            <a:ext cx="7239000" cy="609600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 bwMode="white">
          <a:xfrm>
            <a:off x="5334000" y="6038850"/>
            <a:ext cx="3581400" cy="3048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16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457200" y="6556375"/>
            <a:ext cx="2133600" cy="134938"/>
          </a:xfr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fld id="{D1844B49-E793-4F3D-B260-5AD76415848C}" type="datetimeFigureOut">
              <a:rPr lang="en-US" smtClean="0"/>
              <a:pPr/>
              <a:t>8/16/2013</a:t>
            </a:fld>
            <a:endParaRPr lang="en-US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238500" y="6578600"/>
            <a:ext cx="2895600" cy="1714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/>
            </a:lvl1pPr>
          </a:lstStyle>
          <a:p>
            <a:endParaRPr lang="en-US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8458200" y="6588125"/>
            <a:ext cx="457200" cy="168275"/>
          </a:xfrm>
        </p:spPr>
        <p:txBody>
          <a:bodyPr/>
          <a:lstStyle>
            <a:lvl1pPr algn="r">
              <a:defRPr>
                <a:latin typeface="Arial" charset="0"/>
              </a:defRPr>
            </a:lvl1pPr>
          </a:lstStyle>
          <a:p>
            <a:fld id="{70F8C82D-F65B-40E4-A0A7-6414A18C947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530" name="AutoShape 2" descr="data:image/jpeg;base64,/9j/4AAQSkZJRgABAQAAAQABAAD/2wCEAAkGBhMQERUUExQWExUWGBgYGBcYGRUfGBcaFxgWFxwbFhYXGyceHBknGxwcIDsgJigpLSw4Fx8xNTMqNSgrLCkBCQoKDQsNGQ4OGTUkHiQ1LDQ1NTUtNjA0NTQ0NTUwMzEyNjU0NDU0Ly0yNTYvNDUzMjYyNTQ0NTQ0NS00MTY0Nv/AABEIAFoAWgMBIgACEQEDEQH/xAAbAAACAwEBAQAAAAAAAAAAAAAFBgAEBwMBAv/EADcQAAIBAgQDBgQFAwUBAAAAAAECAwARBAUSITFBUQYTIjJhcVKBkaFCksHR8BQVI2JyorHhB//EABsBAAMBAQADAAAAAAAAAAAAAAQFBgMCAAEH/8QAMREAAQMDAQYFAwMFAAAAAAAAAQIDEQAEIUEFEhMxUWEikaGx0XGBwRQy8AYVI0KS/9oADAMBAAIRAxEAPwDcalSqWZZkIRYbufKv6n0rJ55DKC44YArpCCs7qa74rGJELubf9n2FB8TnrkEoBGvxPQTH5iO9ETvfESq2jVfQCBwvwv6CgGT4zvYpIcQHJP8AgZGOoCW5vZfMBaxvzv6VLXG0bq6QVs+BAjTxEEkSO2Dy86YIZbRg5PpTYJzI5QyszAAkC4FjwseBoUM3gMkkWmTvIyoKmwJDEAMpvYrc1z7P5HJh3R1dhEUKmGQ3MZ2I0N8N/wAJ4Xrrj8ijdu8kkVXjl71XGxVdtSPvupApEpVvx1JddKxAg5mZ1HvB1kFWu4Uv/Wu/92iRnCySDuyFdlBKoxtZSRz/AHoo2dyQFQ7KwY2AOzE9B60m5ZIHaRcNOqocSZGLWDOrbsiqws242PKrmInlbHYcSjRHaU6D5RpUW1ngW58aMbDrDkMOkAAkgnOEzyjUz179/HEqTh5Oe4p+wWapLsPC3wnj8utXazuDPxJNMjqVCGMxsAdbCS4BIHK4v7U2ZbmpuI5eP4W+L39af2W1lFYYuxuqMQdDIB880E5biN5vyoxUqVKoKDrji8SI0LHgPv6UpZlLPoMsaCWViLKW0gLzsTztRjO5dcix8h4m/QfzrSnl/aOO8gMjf1OvSYH5EGwEa/Dbe496jNsPu3L5aaTvJbiRmCT1jkBqfmmLKQ2idVe1coMJ/WQvBJFLh3jYPGz7shvcMkg2axv9RR7C5PHG/eAXkIsz832AuwGxO3yq7UqUfv3HZSjwpM4nrE94MTBPOtQKAdtMrabD6lcqYrvYE2a3tz6Vl7yFiSSSTxJJufetvpR7Wx4TDwNHo0NL4hoUXJBv4ieAvTPZF+W4tymZOI06/NPtmXpRDO7MnH5+aRpo1iaNkcSGyubA+Fr+U351pOS9oEx6shhbSB4y1im/IHmaTOyXZk4t9T7RIfF1Y/CP3rTYMOsahUUKo4ADatts3DIIb5rGsxHlrWm1nmTDZyoa9KF4jBQ4aWTGOTtGq7AnSqX3AHPe16F4btMZJP8AOBAkpCwRtfvhtfvGA4IftTWQDsdx0pUxgjy6SSZk7xnICuz3kseEUa2JtfbbqKGsHEXQU24kqcgBORpEATgRqckjAHM1OZSZFPmTY8yKVbzpsfUcjRGk7LMdKHjlkjEQYAMuq5GonY7chY041bbIu1XDG64ZUnBzPqKDuWwlW8ORpH7Q5j3Ylk190C4Qy6dXdjhqt9BfleqPZ/EnvirTpjARdJlRdadVkZdrEcK+O0OZtDGCJYY9TSXEwJV7AeEDrXfsdPqSTxYdgCLf04sguLkH/VUo8k/onbhSf3E+8c92cHQKgjSjV4XHSmGpUrwmpWvdek/PoOZ9qszdnY5omSZQ2ofl6aT19as5ZhAAHNiSNugHQetX6+h7F2IlhHGfEqOnQfNCOXCkqhBiNayZcPLkuIIe74aQ+Ycuh/3D706wTrIoZCGUi4I4GjWZZbHiIzHKoZW/lx61lseLOUYowl+8gfcdV3tce3O1B7a2RvHiN/u94/I9actOf3JJMf5QP+h8091RzXCBwj6ULRNqUvwXazH6VcjkDAEG4IuD1BrjmLAQyEqGAUkqeBsOB9KjmCpDqY58vPFAmlzKM8fFSSEyKYiCsIAsXKG7SWuSF5C/GnjDZsNC346Rf6UjZLiJBoJxGHmjkLKqxxhdJCk/4yD4gOFEgarhcmxuF8EAAgYHaRqlOcZxzmMV0hkPIhWlEGwSM7q6K2ljbUAbX6Xrph8Ikd9CKl9zpAAJ9hVnNYtE4blILfMfwVYhwYZQbP8ALRS242bcu3brDRwMxJ5VmpY3Qs61UqUSjwA6fmP6LtXayrsXt6DSKKZ/plyN55cfzvFZF8aUMw2KMZ23U8V/UevpRqOQMAQbg1XMYbgwb0NiPtvVNsI6khCVVvMOnqPeqCzRcbORuTxEadR6wR7fSsl7rvY19ZhjtV1U2H4m/QVkHagz4iZpDDIqDwp4GtpHy58a2eLCqg4hAOe1/mTsK9SVG2WUE+jKftXSLN5bxuH1eLkBoB2zn6wKPsb5NkoqQiaSews5bBpf8LMvyBo+Reir4AdFPqPCftsa4/2/0f8A4VOXuwLpT6ltxBM1m7dIdcUvlJmg74SONDpRVtciwGxPTpVvD5JdFPUA/auOIj1usYv4m9LgDjwplAtRewtn8XiKfzBj5rh54tJATrVbM8F3sZXnxU9CKFYHMnC6dgVNiCNwfrR+hWa5YSe8j844j4h+9OdrWj6h+ptDDgEY1FDsLSRw18tKo4vPVDrG8gVn8q8L/tflfjX1SdmmVSq74iO0hF3KtcOumxAtez6bHQLCxJvUwHbHuQEm8YHdjvCQCdVwzseGnVsBzAJqWuNnv3rYdacLitQTmew0j15itt7hndUIpxvViXN2jjY6e8dQSo2F/cnYe9CcLnUMhIDWYblWBVgDaxIb3H1FcM/Vp8LIsLKzN4bhhbjuNV7CgLJ+7sHgBKQYBkYzr+RWyEIdWlKuU1m+bZ9iMZJeR2Yk2VASFFzYBRw+dMGT/wDz2UOrTOEAIJVSSx9CeAq/kXZ7DYQd5O6GVNOq7ArEWNl25HcbmrOadrSpCIji7tHrZbi6mxCKDu17DxWG9+FPH7q6ul8KzGMyoj74+2evSnd5tVDQ4VrhI7e1MMubCAqC1tTKoHHzGwuOl9r1efNmAJOnb0P71neX5dJNO7ThZFsFeS48yeV4yPLINvLtcHmKeMsy5ptJckxrbjxkI5m1cIZvGVotbV4qOuoH05xH20xmKnhuqBWsYq5kWEO8rcW2X0X/ANovXgFe1aWlsm1ZDSdKCdcLit41KlSpRNZ1Qx+ULL4h4X+Ifr1pZzbsyG1GSLUSpXvEG/lKgleoBNulzTrUpZc7MaeVxEEoX1H560Qh8gbqhIrK8d2XMjFhMNTFtRYEEggsB+fT8lrrJk0skDxhYYu8lU2BFlRFFr6LajqA9eF60PHYdSLlVJ9hS3PENXAfQUjvE3dtupLgVER4eWumNB5fWi2kNu5Eil8ZRI0ZjkMK6iGeQeKRiXVyvC21jxv+Gr2A7MAmw7yddxpewTddGpuraLLe/K9r02ZXhk+FfoKKgUXb2Dz6d5bkJOYSI9ckVitbbZgJk96D5f2dVQNdiF8qKLIvyowBXtSndvatWyd1oR7n60MtxTh8VSpUqUTWdf/Z"/>
          <p:cNvSpPr>
            <a:spLocks noChangeAspect="1" noChangeArrowheads="1"/>
          </p:cNvSpPr>
          <p:nvPr/>
        </p:nvSpPr>
        <p:spPr bwMode="auto">
          <a:xfrm>
            <a:off x="155575" y="-411163"/>
            <a:ext cx="857250" cy="8572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532" name="AutoShape 4" descr="data:image/jpeg;base64,/9j/4AAQSkZJRgABAQAAAQABAAD/2wCEAAkGBhMQERUUExQWExUWGBgYGBcYGRUfGBcaFxgWFxwbFhYXGyceHBknGxwcIDsgJigpLSw4Fx8xNTMqNSgrLCkBCQoKDQsNGQ4OGTUkHiQ1LDQ1NTUtNjA0NTQ0NTUwMzEyNjU0NDU0Ly0yNTYvNDUzMjYyNTQ0NTQ0NS00MTY0Nv/AABEIAFoAWgMBIgACEQEDEQH/xAAbAAACAwEBAQAAAAAAAAAAAAAFBgAEBwMBAv/EADcQAAIBAgQDBgQFAwUBAAAAAAECAwARBAUSITFBUQYTIjJhcVKBkaFCksHR8BQVI2JyorHhB//EABsBAAMBAQADAAAAAAAAAAAAAAQFBgMCAAEH/8QAMREAAQMDAQYFAwMFAAAAAAAAAQIDEQAEIUEFEhMxUWEikaGx0XGBwRQy8AYVI0KS/9oADAMBAAIRAxEAPwDcalSqWZZkIRYbufKv6n0rJ55DKC44YArpCCs7qa74rGJELubf9n2FB8TnrkEoBGvxPQTH5iO9ETvfESq2jVfQCBwvwv6CgGT4zvYpIcQHJP8AgZGOoCW5vZfMBaxvzv6VLXG0bq6QVs+BAjTxEEkSO2Dy86YIZbRg5PpTYJzI5QyszAAkC4FjwseBoUM3gMkkWmTvIyoKmwJDEAMpvYrc1z7P5HJh3R1dhEUKmGQ3MZ2I0N8N/wAJ4Xrrj8ijdu8kkVXjl71XGxVdtSPvupApEpVvx1JddKxAg5mZ1HvB1kFWu4Uv/Wu/92iRnCySDuyFdlBKoxtZSRz/AHoo2dyQFQ7KwY2AOzE9B60m5ZIHaRcNOqocSZGLWDOrbsiqws242PKrmInlbHYcSjRHaU6D5RpUW1ngW58aMbDrDkMOkAAkgnOEzyjUz179/HEqTh5Oe4p+wWapLsPC3wnj8utXazuDPxJNMjqVCGMxsAdbCS4BIHK4v7U2ZbmpuI5eP4W+L39af2W1lFYYuxuqMQdDIB880E5biN5vyoxUqVKoKDrji8SI0LHgPv6UpZlLPoMsaCWViLKW0gLzsTztRjO5dcix8h4m/QfzrSnl/aOO8gMjf1OvSYH5EGwEa/Dbe496jNsPu3L5aaTvJbiRmCT1jkBqfmmLKQ2idVe1coMJ/WQvBJFLh3jYPGz7shvcMkg2axv9RR7C5PHG/eAXkIsz832AuwGxO3yq7UqUfv3HZSjwpM4nrE94MTBPOtQKAdtMrabD6lcqYrvYE2a3tz6Vl7yFiSSSTxJJufetvpR7Wx4TDwNHo0NL4hoUXJBv4ieAvTPZF+W4tymZOI06/NPtmXpRDO7MnH5+aRpo1iaNkcSGyubA+Fr+U351pOS9oEx6shhbSB4y1im/IHmaTOyXZk4t9T7RIfF1Y/CP3rTYMOsahUUKo4ADatts3DIIb5rGsxHlrWm1nmTDZyoa9KF4jBQ4aWTGOTtGq7AnSqX3AHPe16F4btMZJP8AOBAkpCwRtfvhtfvGA4IftTWQDsdx0pUxgjy6SSZk7xnICuz3kseEUa2JtfbbqKGsHEXQU24kqcgBORpEATgRqckjAHM1OZSZFPmTY8yKVbzpsfUcjRGk7LMdKHjlkjEQYAMuq5GonY7chY041bbIu1XDG64ZUnBzPqKDuWwlW8ORpH7Q5j3Ylk190C4Qy6dXdjhqt9BfleqPZ/EnvirTpjARdJlRdadVkZdrEcK+O0OZtDGCJYY9TSXEwJV7AeEDrXfsdPqSTxYdgCLf04sguLkH/VUo8k/onbhSf3E+8c92cHQKgjSjV4XHSmGpUrwmpWvdek/PoOZ9qszdnY5omSZQ2ofl6aT19as5ZhAAHNiSNugHQetX6+h7F2IlhHGfEqOnQfNCOXCkqhBiNayZcPLkuIIe74aQ+Ycuh/3D706wTrIoZCGUi4I4GjWZZbHiIzHKoZW/lx61lseLOUYowl+8gfcdV3tce3O1B7a2RvHiN/u94/I9actOf3JJMf5QP+h8091RzXCBwj6ULRNqUvwXazH6VcjkDAEG4IuD1BrjmLAQyEqGAUkqeBsOB9KjmCpDqY58vPFAmlzKM8fFSSEyKYiCsIAsXKG7SWuSF5C/GnjDZsNC346Rf6UjZLiJBoJxGHmjkLKqxxhdJCk/4yD4gOFEgarhcmxuF8EAAgYHaRqlOcZxzmMV0hkPIhWlEGwSM7q6K2ljbUAbX6Xrph8Ikd9CKl9zpAAJ9hVnNYtE4blILfMfwVYhwYZQbP8ALRS242bcu3brDRwMxJ5VmpY3Qs61UqUSjwA6fmP6LtXayrsXt6DSKKZ/plyN55cfzvFZF8aUMw2KMZ23U8V/UevpRqOQMAQbg1XMYbgwb0NiPtvVNsI6khCVVvMOnqPeqCzRcbORuTxEadR6wR7fSsl7rvY19ZhjtV1U2H4m/QVkHagz4iZpDDIqDwp4GtpHy58a2eLCqg4hAOe1/mTsK9SVG2WUE+jKftXSLN5bxuH1eLkBoB2zn6wKPsb5NkoqQiaSews5bBpf8LMvyBo+Reir4AdFPqPCftsa4/2/0f8A4VOXuwLpT6ltxBM1m7dIdcUvlJmg74SONDpRVtciwGxPTpVvD5JdFPUA/auOIj1usYv4m9LgDjwplAtRewtn8XiKfzBj5rh54tJATrVbM8F3sZXnxU9CKFYHMnC6dgVNiCNwfrR+hWa5YSe8j844j4h+9OdrWj6h+ptDDgEY1FDsLSRw18tKo4vPVDrG8gVn8q8L/tflfjX1SdmmVSq74iO0hF3KtcOumxAtez6bHQLCxJvUwHbHuQEm8YHdjvCQCdVwzseGnVsBzAJqWuNnv3rYdacLitQTmew0j15itt7hndUIpxvViXN2jjY6e8dQSo2F/cnYe9CcLnUMhIDWYblWBVgDaxIb3H1FcM/Vp8LIsLKzN4bhhbjuNV7CgLJ+7sHgBKQYBkYzr+RWyEIdWlKuU1m+bZ9iMZJeR2Yk2VASFFzYBRw+dMGT/wDz2UOrTOEAIJVSSx9CeAq/kXZ7DYQd5O6GVNOq7ArEWNl25HcbmrOadrSpCIji7tHrZbi6mxCKDu17DxWG9+FPH7q6ul8KzGMyoj74+2evSnd5tVDQ4VrhI7e1MMubCAqC1tTKoHHzGwuOl9r1efNmAJOnb0P71neX5dJNO7ThZFsFeS48yeV4yPLINvLtcHmKeMsy5ptJckxrbjxkI5m1cIZvGVotbV4qOuoH05xH20xmKnhuqBWsYq5kWEO8rcW2X0X/ANovXgFe1aWlsm1ZDSdKCdcLit41KlSpRNZ1Qx+ULL4h4X+Ifr1pZzbsyG1GSLUSpXvEG/lKgleoBNulzTrUpZc7MaeVxEEoX1H560Qh8gbqhIrK8d2XMjFhMNTFtRYEEggsB+fT8lrrJk0skDxhYYu8lU2BFlRFFr6LajqA9eF60PHYdSLlVJ9hS3PENXAfQUjvE3dtupLgVER4eWumNB5fWi2kNu5Eil8ZRI0ZjkMK6iGeQeKRiXVyvC21jxv+Gr2A7MAmw7yddxpewTddGpuraLLe/K9r02ZXhk+FfoKKgUXb2Dz6d5bkJOYSI9ckVitbbZgJk96D5f2dVQNdiF8qKLIvyowBXtSndvatWyd1oR7n60MtxTh8VSpUqUTWdf/Z"/>
          <p:cNvSpPr>
            <a:spLocks noChangeAspect="1" noChangeArrowheads="1"/>
          </p:cNvSpPr>
          <p:nvPr/>
        </p:nvSpPr>
        <p:spPr bwMode="auto">
          <a:xfrm>
            <a:off x="155575" y="-411163"/>
            <a:ext cx="857250" cy="8572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76200" y="228600"/>
            <a:ext cx="617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cap="none" spc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PHÂN</a:t>
            </a:r>
            <a:r>
              <a:rPr lang="en-US" b="1" cap="none" spc="0" baseline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TÍCH THIẾT KẾ HỆ THỐNG THÔNG TIN</a:t>
            </a:r>
            <a:endParaRPr lang="en-US" b="1" cap="none" spc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57200" y="1524000"/>
            <a:ext cx="8229600" cy="4800600"/>
          </a:xfrm>
        </p:spPr>
        <p:txBody>
          <a:bodyPr/>
          <a:lstStyle>
            <a:lvl1pPr>
              <a:defRPr sz="2800">
                <a:solidFill>
                  <a:schemeClr val="tx2"/>
                </a:solidFill>
              </a:defRPr>
            </a:lvl1pPr>
            <a:lvl2pPr>
              <a:defRPr sz="2400">
                <a:solidFill>
                  <a:schemeClr val="tx2"/>
                </a:solidFill>
              </a:defRPr>
            </a:lvl2pPr>
            <a:lvl3pPr>
              <a:defRPr sz="2000"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 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 txBox="1">
            <a:spLocks noChangeArrowheads="1"/>
          </p:cNvSpPr>
          <p:nvPr/>
        </p:nvSpPr>
        <p:spPr bwMode="auto">
          <a:xfrm>
            <a:off x="76200" y="6553200"/>
            <a:ext cx="2514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b="0"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rPr>
              <a:t>Phân tích &amp; thiết kế HTTT</a:t>
            </a:r>
            <a:endParaRPr kumimoji="0" 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Rectangle 4"/>
          <p:cNvSpPr txBox="1">
            <a:spLocks noChangeArrowheads="1"/>
          </p:cNvSpPr>
          <p:nvPr/>
        </p:nvSpPr>
        <p:spPr bwMode="auto">
          <a:xfrm>
            <a:off x="76200" y="6553200"/>
            <a:ext cx="2514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b="0"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rPr>
              <a:t>Phân tích &amp; thiết kế HTTT</a:t>
            </a:r>
            <a:endParaRPr kumimoji="0" 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076325"/>
            <a:ext cx="4038600" cy="52482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076325"/>
            <a:ext cx="4038600" cy="52482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1844B49-E793-4F3D-B260-5AD76415848C}" type="datetimeFigureOut">
              <a:rPr lang="en-US" smtClean="0"/>
              <a:pPr/>
              <a:t>8/16/2013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0F8C82D-F65B-40E4-A0A7-6414A18C947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1844B49-E793-4F3D-B260-5AD76415848C}" type="datetimeFigureOut">
              <a:rPr lang="en-US" smtClean="0"/>
              <a:pPr/>
              <a:t>8/16/2013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0F8C82D-F65B-40E4-A0A7-6414A18C947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1844B49-E793-4F3D-B260-5AD76415848C}" type="datetimeFigureOut">
              <a:rPr lang="en-US" smtClean="0"/>
              <a:pPr/>
              <a:t>8/16/2013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0F8C82D-F65B-40E4-A0A7-6414A18C947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1844B49-E793-4F3D-B260-5AD76415848C}" type="datetimeFigureOut">
              <a:rPr lang="en-US" smtClean="0"/>
              <a:pPr/>
              <a:t>8/16/2013</a:t>
            </a:fld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0F8C82D-F65B-40E4-A0A7-6414A18C947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1844B49-E793-4F3D-B260-5AD76415848C}" type="datetimeFigureOut">
              <a:rPr lang="en-US" smtClean="0"/>
              <a:pPr/>
              <a:t>8/16/2013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0F8C82D-F65B-40E4-A0A7-6414A18C947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1844B49-E793-4F3D-B260-5AD76415848C}" type="datetimeFigureOut">
              <a:rPr lang="en-US" smtClean="0"/>
              <a:pPr/>
              <a:t>8/16/2013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0F8C82D-F65B-40E4-A0A7-6414A18C947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1844B49-E793-4F3D-B260-5AD76415848C}" type="datetimeFigureOut">
              <a:rPr lang="en-US" smtClean="0"/>
              <a:pPr/>
              <a:t>8/16/2013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0F8C82D-F65B-40E4-A0A7-6414A18C947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412750"/>
            <a:ext cx="2076450" cy="59118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412750"/>
            <a:ext cx="6076950" cy="59118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1844B49-E793-4F3D-B260-5AD76415848C}" type="datetimeFigureOut">
              <a:rPr lang="en-US" smtClean="0"/>
              <a:pPr/>
              <a:t>8/16/2013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0F8C82D-F65B-40E4-A0A7-6414A18C947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12750"/>
            <a:ext cx="8229600" cy="563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076325"/>
            <a:ext cx="8229600" cy="5248275"/>
          </a:xfrm>
        </p:spPr>
        <p:txBody>
          <a:bodyPr/>
          <a:lstStyle/>
          <a:p>
            <a:r>
              <a:rPr lang="en-US" smtClean="0"/>
              <a:t>Click icon to add table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570663"/>
            <a:ext cx="2133600" cy="192087"/>
          </a:xfrm>
        </p:spPr>
        <p:txBody>
          <a:bodyPr/>
          <a:lstStyle>
            <a:lvl1pPr>
              <a:defRPr/>
            </a:lvl1pPr>
          </a:lstStyle>
          <a:p>
            <a:fld id="{D1844B49-E793-4F3D-B260-5AD76415848C}" type="datetimeFigureOut">
              <a:rPr lang="en-US" smtClean="0"/>
              <a:pPr/>
              <a:t>8/16/2013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>
          <a:xfrm>
            <a:off x="3962400" y="6553200"/>
            <a:ext cx="1219200" cy="227013"/>
          </a:xfrm>
        </p:spPr>
        <p:txBody>
          <a:bodyPr/>
          <a:lstStyle>
            <a:lvl1pPr>
              <a:defRPr/>
            </a:lvl1pPr>
          </a:lstStyle>
          <a:p>
            <a:fld id="{70F8C82D-F65B-40E4-A0A7-6414A18C947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412750"/>
            <a:ext cx="8305800" cy="59118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44B49-E793-4F3D-B260-5AD76415848C}" type="datetimeFigureOut">
              <a:rPr lang="en-US" smtClean="0"/>
              <a:pPr/>
              <a:t>8/16/2013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0F8C82D-F65B-40E4-A0A7-6414A18C947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0" name="Rectangle 16"/>
          <p:cNvSpPr>
            <a:spLocks noChangeArrowheads="1"/>
          </p:cNvSpPr>
          <p:nvPr/>
        </p:nvSpPr>
        <p:spPr bwMode="gray">
          <a:xfrm>
            <a:off x="0" y="6477000"/>
            <a:ext cx="9144000" cy="381000"/>
          </a:xfrm>
          <a:prstGeom prst="rect">
            <a:avLst/>
          </a:prstGeom>
          <a:solidFill>
            <a:srgbClr val="969696">
              <a:alpha val="39999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44" name="Freeform 20" descr="gbc_3"/>
          <p:cNvSpPr>
            <a:spLocks/>
          </p:cNvSpPr>
          <p:nvPr/>
        </p:nvSpPr>
        <p:spPr bwMode="gray">
          <a:xfrm>
            <a:off x="0" y="0"/>
            <a:ext cx="8915400" cy="1014413"/>
          </a:xfrm>
          <a:custGeom>
            <a:avLst/>
            <a:gdLst/>
            <a:ahLst/>
            <a:cxnLst>
              <a:cxn ang="0">
                <a:pos x="0" y="576"/>
              </a:cxn>
              <a:cxn ang="0">
                <a:pos x="5465" y="563"/>
              </a:cxn>
              <a:cxn ang="0">
                <a:pos x="5616" y="0"/>
              </a:cxn>
              <a:cxn ang="0">
                <a:pos x="0" y="0"/>
              </a:cxn>
              <a:cxn ang="0">
                <a:pos x="0" y="576"/>
              </a:cxn>
            </a:cxnLst>
            <a:rect l="0" t="0" r="r" b="b"/>
            <a:pathLst>
              <a:path w="5616" h="576">
                <a:moveTo>
                  <a:pt x="0" y="576"/>
                </a:moveTo>
                <a:lnTo>
                  <a:pt x="5465" y="563"/>
                </a:lnTo>
                <a:lnTo>
                  <a:pt x="5616" y="0"/>
                </a:lnTo>
                <a:lnTo>
                  <a:pt x="0" y="0"/>
                </a:lnTo>
                <a:lnTo>
                  <a:pt x="0" y="576"/>
                </a:lnTo>
                <a:close/>
              </a:path>
            </a:pathLst>
          </a:custGeom>
          <a:blipFill dpi="0" rotWithShape="1">
            <a:blip r:embed="rId15"/>
            <a:srcRect/>
            <a:stretch>
              <a:fillRect/>
            </a:stretch>
          </a:blip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041" name="Rectangle 17"/>
          <p:cNvSpPr>
            <a:spLocks noChangeArrowheads="1"/>
          </p:cNvSpPr>
          <p:nvPr/>
        </p:nvSpPr>
        <p:spPr bwMode="gray">
          <a:xfrm>
            <a:off x="0" y="403225"/>
            <a:ext cx="9144000" cy="609600"/>
          </a:xfrm>
          <a:prstGeom prst="rect">
            <a:avLst/>
          </a:prstGeom>
          <a:solidFill>
            <a:srgbClr val="173D89">
              <a:alpha val="77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076325"/>
            <a:ext cx="8229600" cy="524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6200" y="6553200"/>
            <a:ext cx="2438400" cy="3047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>
                <a:latin typeface="+mn-lt"/>
              </a:defRPr>
            </a:lvl1pPr>
          </a:lstStyle>
          <a:p>
            <a:fld id="{D1844B49-E793-4F3D-B260-5AD76415848C}" type="datetimeFigureOut">
              <a:rPr lang="en-US" smtClean="0"/>
              <a:pPr/>
              <a:t>8/16/2013</a:t>
            </a:fld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962400" y="6553200"/>
            <a:ext cx="1676400" cy="227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fld id="{70F8C82D-F65B-40E4-A0A7-6414A18C947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42" name="Freeform 18"/>
          <p:cNvSpPr>
            <a:spLocks/>
          </p:cNvSpPr>
          <p:nvPr/>
        </p:nvSpPr>
        <p:spPr bwMode="gray">
          <a:xfrm>
            <a:off x="8664575" y="403225"/>
            <a:ext cx="477838" cy="609600"/>
          </a:xfrm>
          <a:custGeom>
            <a:avLst/>
            <a:gdLst/>
            <a:ahLst/>
            <a:cxnLst>
              <a:cxn ang="0">
                <a:pos x="96" y="0"/>
              </a:cxn>
              <a:cxn ang="0">
                <a:pos x="0" y="384"/>
              </a:cxn>
              <a:cxn ang="0">
                <a:pos x="288" y="384"/>
              </a:cxn>
              <a:cxn ang="0">
                <a:pos x="288" y="0"/>
              </a:cxn>
              <a:cxn ang="0">
                <a:pos x="96" y="0"/>
              </a:cxn>
            </a:cxnLst>
            <a:rect l="0" t="0" r="r" b="b"/>
            <a:pathLst>
              <a:path w="288" h="384">
                <a:moveTo>
                  <a:pt x="96" y="0"/>
                </a:moveTo>
                <a:lnTo>
                  <a:pt x="0" y="384"/>
                </a:lnTo>
                <a:lnTo>
                  <a:pt x="288" y="384"/>
                </a:lnTo>
                <a:lnTo>
                  <a:pt x="288" y="0"/>
                </a:lnTo>
                <a:lnTo>
                  <a:pt x="96" y="0"/>
                </a:lnTo>
                <a:close/>
              </a:path>
            </a:pathLst>
          </a:custGeom>
          <a:solidFill>
            <a:schemeClr val="hlink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white">
          <a:xfrm>
            <a:off x="533400" y="412750"/>
            <a:ext cx="8229600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45" name="Text Box 21"/>
          <p:cNvSpPr txBox="1">
            <a:spLocks noChangeArrowheads="1"/>
          </p:cNvSpPr>
          <p:nvPr/>
        </p:nvSpPr>
        <p:spPr bwMode="auto">
          <a:xfrm>
            <a:off x="8153400" y="6553201"/>
            <a:ext cx="99060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fld id="{8D37B72C-DE31-46DA-AF5B-97FA3C76E175}" type="slidenum">
              <a:rPr lang="en-US" sz="1200" b="1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pPr algn="ctr"/>
              <a:t>‹#›</a:t>
            </a:fld>
            <a:endParaRPr lang="en-US" sz="1200" b="1">
              <a:solidFill>
                <a:schemeClr val="tx2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Tahoma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Tahoma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Tahoma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Tahoma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Tahoma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Tahoma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Tahoma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Tahoma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v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800">
          <a:solidFill>
            <a:schemeClr val="tx1"/>
          </a:solidFill>
          <a:latin typeface="Arial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Arial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THIẾT KẾ HỆ THỐNG</a:t>
            </a:r>
            <a:endParaRPr lang="en-US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vi-V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Nội dung chính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smtClean="0"/>
              <a:t>Mô hình dữ liệu khái niệm</a:t>
            </a:r>
          </a:p>
          <a:p>
            <a:pPr marL="514350" indent="-514350">
              <a:buFont typeface="+mj-lt"/>
              <a:buAutoNum type="arabicPeriod"/>
            </a:pPr>
            <a:r>
              <a:rPr lang="en-US" smtClean="0"/>
              <a:t>Mô hình dữ liệu logic</a:t>
            </a:r>
          </a:p>
          <a:p>
            <a:pPr marL="514350" indent="-514350">
              <a:buFont typeface="+mj-lt"/>
              <a:buAutoNum type="arabicPeriod"/>
            </a:pPr>
            <a:r>
              <a:rPr lang="en-US" smtClean="0"/>
              <a:t>Thiết kế hệ thống vật lý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09600" y="2057400"/>
            <a:ext cx="8193087" cy="1362075"/>
          </a:xfrm>
        </p:spPr>
        <p:txBody>
          <a:bodyPr/>
          <a:lstStyle/>
          <a:p>
            <a:r>
              <a:rPr lang="en-US" smtClean="0">
                <a:solidFill>
                  <a:schemeClr val="tx2"/>
                </a:solidFill>
              </a:rPr>
              <a:t>MÔ HÌNH DỮ LiỆU KHÁI NiỆM</a:t>
            </a:r>
            <a:endParaRPr lang="en-US">
              <a:solidFill>
                <a:schemeClr val="tx2"/>
              </a:solidFill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1447800" y="2971800"/>
            <a:ext cx="54102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742950" marR="0" lvl="1" indent="-285750" defTabSz="914400" fontAlgn="base" latinLnBrk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itchFamily="2" charset="2"/>
              <a:buChar char="§"/>
              <a:tabLst/>
              <a:defRPr/>
            </a:pPr>
            <a:endParaRPr lang="en-US" smtClean="0">
              <a:solidFill>
                <a:schemeClr val="tx2"/>
              </a:solidFill>
              <a:latin typeface="Arial" charset="0"/>
            </a:endParaRPr>
          </a:p>
          <a:p>
            <a:pPr marL="742950" marR="0" lvl="1" indent="-285750" defTabSz="914400" fontAlgn="base" latinLnBrk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itchFamily="2" charset="2"/>
              <a:buChar char="§"/>
              <a:tabLst/>
              <a:defRPr/>
            </a:pPr>
            <a:endParaRPr lang="en-US" smtClean="0">
              <a:solidFill>
                <a:schemeClr val="tx2"/>
              </a:solidFill>
              <a:latin typeface="Arial" charset="0"/>
            </a:endParaRPr>
          </a:p>
          <a:p>
            <a:pPr marL="742950" marR="0" lvl="1" indent="-285750" defTabSz="914400" fontAlgn="base" latinLnBrk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itchFamily="2" charset="2"/>
              <a:buChar char="§"/>
              <a:tabLst/>
              <a:defRPr/>
            </a:pPr>
            <a:r>
              <a:rPr lang="en-US" smtClean="0">
                <a:solidFill>
                  <a:schemeClr val="tx2"/>
                </a:solidFill>
                <a:latin typeface="Arial" charset="0"/>
              </a:rPr>
              <a:t>Giới thiệu mô hình thực thể quan hệ (ERM)</a:t>
            </a:r>
            <a:endParaRPr lang="en-US">
              <a:solidFill>
                <a:schemeClr val="tx2"/>
              </a:solidFill>
              <a:latin typeface="Arial" charset="0"/>
            </a:endParaRPr>
          </a:p>
          <a:p>
            <a:pPr marL="742950" marR="0" lvl="1" indent="-285750" defTabSz="914400" fontAlgn="base" latinLnBrk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itchFamily="2" charset="2"/>
              <a:buChar char="§"/>
              <a:tabLst/>
              <a:defRPr/>
            </a:pPr>
            <a:r>
              <a:rPr lang="en-US" smtClean="0">
                <a:solidFill>
                  <a:schemeClr val="tx2"/>
                </a:solidFill>
                <a:latin typeface="Arial" charset="0"/>
              </a:rPr>
              <a:t>Các thành phần của ERM</a:t>
            </a:r>
            <a:endParaRPr lang="en-US">
              <a:solidFill>
                <a:schemeClr val="tx2"/>
              </a:solidFill>
              <a:latin typeface="Arial" charset="0"/>
            </a:endParaRPr>
          </a:p>
          <a:p>
            <a:pPr marL="742950" marR="0" lvl="1" indent="-285750" defTabSz="914400" fontAlgn="base" latinLnBrk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itchFamily="2" charset="2"/>
              <a:buChar char="§"/>
              <a:tabLst/>
              <a:defRPr/>
            </a:pPr>
            <a:r>
              <a:rPr lang="en-US" smtClean="0">
                <a:solidFill>
                  <a:schemeClr val="tx2"/>
                </a:solidFill>
                <a:latin typeface="Arial" charset="0"/>
              </a:rPr>
              <a:t>Quy trình xây dựng ERM</a:t>
            </a:r>
          </a:p>
          <a:p>
            <a:pPr marL="742950" marR="0" lvl="1" indent="-285750" defTabSz="914400" fontAlgn="base" latinLnBrk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itchFamily="2" charset="2"/>
              <a:buChar char="§"/>
              <a:tabLst/>
              <a:defRPr/>
            </a:pPr>
            <a:r>
              <a:rPr lang="en-US" smtClean="0">
                <a:solidFill>
                  <a:schemeClr val="tx2"/>
                </a:solidFill>
                <a:latin typeface="Arial" charset="0"/>
              </a:rPr>
              <a:t>Các bước phát triển ERM cho ứng dụng</a:t>
            </a:r>
          </a:p>
          <a:p>
            <a:pPr marL="742950" marR="0" lvl="1" indent="-285750" defTabSz="914400" fontAlgn="base" latinLnBrk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itchFamily="2" charset="2"/>
              <a:buChar char="§"/>
              <a:tabLst/>
              <a:defRPr/>
            </a:pPr>
            <a:r>
              <a:rPr lang="en-US" smtClean="0">
                <a:solidFill>
                  <a:schemeClr val="tx2"/>
                </a:solidFill>
                <a:latin typeface="Arial" charset="0"/>
              </a:rPr>
              <a:t>Ví dụ</a:t>
            </a:r>
            <a:endParaRPr lang="en-US">
              <a:solidFill>
                <a:schemeClr val="tx2"/>
              </a:solidFill>
              <a:latin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Giới thiệu mô hình thực thể quan hệ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ERM = Entity Relationships Model</a:t>
            </a:r>
          </a:p>
          <a:p>
            <a:r>
              <a:rPr lang="en-US" smtClean="0"/>
              <a:t>Biểu diễn đồ thị của các lớp dữ liệu và mối quan hệ ngữ nghĩa giữa chúng</a:t>
            </a:r>
          </a:p>
          <a:p>
            <a:r>
              <a:rPr lang="en-US" smtClean="0"/>
              <a:t>Các thành phần của ERM:</a:t>
            </a:r>
          </a:p>
          <a:p>
            <a:pPr lvl="1"/>
            <a:r>
              <a:rPr lang="en-US" smtClean="0"/>
              <a:t>Thực thể</a:t>
            </a:r>
          </a:p>
          <a:p>
            <a:pPr lvl="1"/>
            <a:r>
              <a:rPr lang="en-US" smtClean="0"/>
              <a:t>Mối quan hệ giữa các thực thể</a:t>
            </a:r>
          </a:p>
          <a:p>
            <a:pPr lvl="1"/>
            <a:r>
              <a:rPr lang="en-US" smtClean="0"/>
              <a:t>Thuộc tính của thực thể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Thực thể (entity)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Là một khái niệm để chỉ:</a:t>
            </a:r>
          </a:p>
          <a:p>
            <a:pPr lvl="1"/>
            <a:r>
              <a:rPr lang="en-US" smtClean="0"/>
              <a:t>Một lớp </a:t>
            </a:r>
          </a:p>
          <a:p>
            <a:pPr lvl="2"/>
            <a:r>
              <a:rPr lang="en-US" smtClean="0"/>
              <a:t>Các đối tượng của thế giới thực, hoặc</a:t>
            </a:r>
          </a:p>
          <a:p>
            <a:pPr lvl="2"/>
            <a:r>
              <a:rPr lang="en-US" smtClean="0"/>
              <a:t>Các khái niệm độc lập (không bao chứa cái khác)</a:t>
            </a:r>
          </a:p>
          <a:p>
            <a:pPr lvl="1">
              <a:buNone/>
            </a:pPr>
            <a:r>
              <a:rPr lang="en-US" smtClean="0"/>
              <a:t>có cùng đặc trưng chung</a:t>
            </a:r>
          </a:p>
          <a:p>
            <a:r>
              <a:rPr lang="en-US" smtClean="0"/>
              <a:t>Tên thực thể: danh từ</a:t>
            </a:r>
          </a:p>
          <a:p>
            <a:r>
              <a:rPr lang="en-US" smtClean="0"/>
              <a:t>Ký pháp: </a:t>
            </a:r>
          </a:p>
          <a:p>
            <a:pPr lvl="2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3124200" y="4876800"/>
            <a:ext cx="2286000" cy="83820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Tên thực thể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Ví dụ: thực thể</a:t>
            </a:r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90613" y="1671638"/>
            <a:ext cx="6962775" cy="3514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Bản thể (instance)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267200"/>
          </a:xfrm>
        </p:spPr>
        <p:txBody>
          <a:bodyPr/>
          <a:lstStyle/>
          <a:p>
            <a:r>
              <a:rPr lang="en-US" smtClean="0"/>
              <a:t>Là một đối tượng cụ thể của thực thể</a:t>
            </a:r>
          </a:p>
          <a:p>
            <a:r>
              <a:rPr lang="en-US" smtClean="0"/>
              <a:t>Phân biệt thực thể và bản thể</a:t>
            </a:r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2971800"/>
            <a:ext cx="7925181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Thuộc tính(attribute)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Là đặc trưng của thực thể mà ta quan tâm (có thể không phải tất cả)</a:t>
            </a:r>
          </a:p>
          <a:p>
            <a:r>
              <a:rPr lang="en-US" smtClean="0"/>
              <a:t>Tên thuộc tính: danh từ</a:t>
            </a:r>
          </a:p>
          <a:p>
            <a:r>
              <a:rPr lang="en-US" smtClean="0"/>
              <a:t>Các loại thuộc tính:</a:t>
            </a:r>
          </a:p>
          <a:p>
            <a:pPr lvl="1"/>
            <a:r>
              <a:rPr lang="en-US" smtClean="0"/>
              <a:t>Thuộc tính tên gọi: tên gọi cho một bản thể</a:t>
            </a:r>
          </a:p>
          <a:p>
            <a:pPr lvl="1"/>
            <a:r>
              <a:rPr lang="en-US" smtClean="0"/>
              <a:t>Thuộc tính định danh: xác định tính duy nhất của bản thể </a:t>
            </a:r>
          </a:p>
          <a:p>
            <a:pPr lvl="1"/>
            <a:r>
              <a:rPr lang="en-US" smtClean="0"/>
              <a:t>Thuộc tính mô tả: các thuộc tính còn lại</a:t>
            </a:r>
          </a:p>
          <a:p>
            <a:pPr lvl="1"/>
            <a:r>
              <a:rPr lang="en-US" smtClean="0"/>
              <a:t>Thuộc tính lặp: với 1 bản thể có thể nhận nhiều giá trị khác nhau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Thuộc tính – ký pháp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Thuộc tính của thực thể gắn với thực thể bằng 1 đoạn thẳng</a:t>
            </a:r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19225" y="2762250"/>
            <a:ext cx="6305550" cy="2495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Biểu diễn thực thể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8229600" cy="4343400"/>
          </a:xfrm>
        </p:spPr>
        <p:txBody>
          <a:bodyPr/>
          <a:lstStyle/>
          <a:p>
            <a:pPr lvl="1"/>
            <a:r>
              <a:rPr lang="en-US" smtClean="0"/>
              <a:t>Tên thực thể: viết chữ IN</a:t>
            </a:r>
          </a:p>
          <a:p>
            <a:pPr lvl="1"/>
            <a:r>
              <a:rPr lang="en-US" smtClean="0"/>
              <a:t>Thuộc tính: chữ thường</a:t>
            </a:r>
          </a:p>
          <a:p>
            <a:pPr lvl="1"/>
            <a:r>
              <a:rPr lang="en-US" smtClean="0"/>
              <a:t>Định danh: gạch chân</a:t>
            </a:r>
            <a:endParaRPr 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57400" y="3505200"/>
            <a:ext cx="5114925" cy="2466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Mối quan hệ (relationships)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Là khái niệm phản ánh mối quan hệ ngữ nghĩa vốn có giữa các bản thể của các thực thể trong thế giới thực</a:t>
            </a:r>
          </a:p>
          <a:p>
            <a:r>
              <a:rPr lang="en-US" smtClean="0"/>
              <a:t>Tên mối quan hệ: mệnh đề động từ</a:t>
            </a:r>
          </a:p>
          <a:p>
            <a:r>
              <a:rPr lang="en-US" smtClean="0"/>
              <a:t>Ký pháp</a:t>
            </a:r>
            <a:endParaRPr lang="en-US"/>
          </a:p>
        </p:txBody>
      </p:sp>
      <p:sp>
        <p:nvSpPr>
          <p:cNvPr id="4" name="Diamond 3"/>
          <p:cNvSpPr/>
          <p:nvPr/>
        </p:nvSpPr>
        <p:spPr>
          <a:xfrm>
            <a:off x="2514600" y="4267200"/>
            <a:ext cx="4419600" cy="1371600"/>
          </a:xfrm>
          <a:prstGeom prst="diamond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Tên mối quan hệ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Mối quan hệ (tiếp)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00600"/>
          </a:xfrm>
        </p:spPr>
        <p:txBody>
          <a:bodyPr/>
          <a:lstStyle/>
          <a:p>
            <a:r>
              <a:rPr lang="en-US" smtClean="0"/>
              <a:t>Có 2 loại:</a:t>
            </a:r>
          </a:p>
          <a:p>
            <a:pPr lvl="1"/>
            <a:r>
              <a:rPr lang="en-US" smtClean="0"/>
              <a:t>Mối quan hệ tương tác: mô tả sự tác động của một thực thể lên thực thể khác</a:t>
            </a:r>
          </a:p>
          <a:p>
            <a:pPr lvl="1"/>
            <a:r>
              <a:rPr lang="en-US" smtClean="0"/>
              <a:t>Mối quan hệ sở hữu/phụ thuộc: mô tả sự phụ thuộc giữa 2 thực thể</a:t>
            </a:r>
            <a:endParaRPr lang="en-US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28800" y="3733800"/>
            <a:ext cx="6105525" cy="2529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Mối quan hệ (tiếp)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800600"/>
          </a:xfrm>
        </p:spPr>
        <p:txBody>
          <a:bodyPr/>
          <a:lstStyle/>
          <a:p>
            <a:r>
              <a:rPr lang="en-US" smtClean="0"/>
              <a:t>Mối quan hệ cũng có thuộc tính</a:t>
            </a:r>
          </a:p>
          <a:p>
            <a:r>
              <a:rPr lang="en-US" smtClean="0"/>
              <a:t>Trả lời cho các câu hỏi của động từ:</a:t>
            </a:r>
          </a:p>
          <a:p>
            <a:pPr lvl="1"/>
            <a:r>
              <a:rPr lang="en-US" smtClean="0"/>
              <a:t>Bằng cách nào?</a:t>
            </a:r>
          </a:p>
          <a:p>
            <a:pPr lvl="1"/>
            <a:r>
              <a:rPr lang="en-US" smtClean="0"/>
              <a:t>Khi nào?</a:t>
            </a:r>
          </a:p>
          <a:p>
            <a:pPr lvl="1"/>
            <a:r>
              <a:rPr lang="en-US" smtClean="0"/>
              <a:t>Bao nhiêu?</a:t>
            </a:r>
          </a:p>
          <a:p>
            <a:pPr lvl="1"/>
            <a:r>
              <a:rPr lang="en-US" smtClean="0"/>
              <a:t>Như thế nào?</a:t>
            </a:r>
          </a:p>
          <a:p>
            <a:pPr lvl="1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Mối quan hệ (tiếp)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00600"/>
          </a:xfrm>
        </p:spPr>
        <p:txBody>
          <a:bodyPr/>
          <a:lstStyle/>
          <a:p>
            <a:r>
              <a:rPr lang="en-US" smtClean="0"/>
              <a:t>Bậc của mối quan hệ: </a:t>
            </a:r>
          </a:p>
          <a:p>
            <a:pPr lvl="1"/>
            <a:r>
              <a:rPr lang="en-US" smtClean="0"/>
              <a:t>Số thực thể tham gia vào mối quan hệ</a:t>
            </a:r>
          </a:p>
          <a:p>
            <a:pPr lvl="1"/>
            <a:r>
              <a:rPr lang="en-US" smtClean="0"/>
              <a:t>Các loại bậc</a:t>
            </a:r>
            <a:endParaRPr lang="en-US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47800" y="3048000"/>
            <a:ext cx="6829425" cy="2352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Mối quan hệ (tiếp)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800600"/>
          </a:xfrm>
        </p:spPr>
        <p:txBody>
          <a:bodyPr/>
          <a:lstStyle/>
          <a:p>
            <a:r>
              <a:rPr lang="en-US" smtClean="0"/>
              <a:t>Bản số của quan hệ</a:t>
            </a:r>
          </a:p>
          <a:p>
            <a:pPr lvl="1"/>
            <a:r>
              <a:rPr lang="en-US" smtClean="0"/>
              <a:t>Số bản thể tham gia vào mối quan hệ</a:t>
            </a:r>
          </a:p>
          <a:p>
            <a:pPr lvl="1"/>
            <a:r>
              <a:rPr lang="en-US" smtClean="0"/>
              <a:t>Chỉ quan tâm đến bản số nhỏ nhất và lớn nhất</a:t>
            </a:r>
            <a:endParaRPr lang="en-US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0" y="3048000"/>
            <a:ext cx="6362700" cy="2657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05000" y="2209800"/>
            <a:ext cx="5562600" cy="11574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Mối quan hệ (tiếp)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00600"/>
          </a:xfrm>
        </p:spPr>
        <p:txBody>
          <a:bodyPr/>
          <a:lstStyle/>
          <a:p>
            <a:r>
              <a:rPr lang="en-US" smtClean="0"/>
              <a:t>Biểu diễn</a:t>
            </a:r>
          </a:p>
          <a:p>
            <a:pPr lvl="1"/>
            <a:r>
              <a:rPr lang="en-US" smtClean="0"/>
              <a:t>Thực thể yếu</a:t>
            </a:r>
          </a:p>
          <a:p>
            <a:pPr lvl="1"/>
            <a:endParaRPr lang="en-US" smtClean="0"/>
          </a:p>
          <a:p>
            <a:pPr lvl="1"/>
            <a:endParaRPr lang="en-US" smtClean="0"/>
          </a:p>
          <a:p>
            <a:pPr lvl="1"/>
            <a:r>
              <a:rPr lang="en-US" smtClean="0"/>
              <a:t>Mối quan hệ bậc thấp</a:t>
            </a:r>
          </a:p>
          <a:p>
            <a:pPr lvl="1"/>
            <a:endParaRPr lang="en-US" smtClean="0"/>
          </a:p>
          <a:p>
            <a:pPr lvl="1"/>
            <a:endParaRPr lang="en-US" smtClean="0"/>
          </a:p>
          <a:p>
            <a:pPr lvl="1"/>
            <a:r>
              <a:rPr lang="en-US" smtClean="0"/>
              <a:t>Mối quan hệ bậc cao</a:t>
            </a:r>
            <a:endParaRPr lang="en-US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28800" y="3657600"/>
            <a:ext cx="5791200" cy="721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305050" y="4953000"/>
            <a:ext cx="4781550" cy="13214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Quy trình xây dựng ERM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00600"/>
          </a:xfrm>
        </p:spPr>
        <p:txBody>
          <a:bodyPr/>
          <a:lstStyle/>
          <a:p>
            <a:r>
              <a:rPr lang="en-US" smtClean="0"/>
              <a:t>Cách 1: thực hiện đồng thời</a:t>
            </a:r>
            <a:endParaRPr lang="en-US"/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3000" y="1905000"/>
            <a:ext cx="6924675" cy="314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Quy trình xây dựng ERM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800600"/>
          </a:xfrm>
        </p:spPr>
        <p:txBody>
          <a:bodyPr/>
          <a:lstStyle/>
          <a:p>
            <a:r>
              <a:rPr lang="en-US" smtClean="0"/>
              <a:t>Cách 2: thực hiện từng hồ sơ rồi tích hợp</a:t>
            </a:r>
            <a:endParaRPr lang="en-US"/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9200" y="1905000"/>
            <a:ext cx="6831341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6" name="Diagram 5"/>
          <p:cNvGraphicFramePr/>
          <p:nvPr/>
        </p:nvGraphicFramePr>
        <p:xfrm>
          <a:off x="762000" y="4114800"/>
          <a:ext cx="7848600" cy="3276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9" presetClass="emph" presetSubtype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0" dur="indefinite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1" dur="indefinite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Các bước xây dựng ERM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i="1" smtClean="0">
                <a:solidFill>
                  <a:srgbClr val="C00000"/>
                </a:solidFill>
              </a:rPr>
              <a:t>Bước 1: Liệt kê</a:t>
            </a:r>
          </a:p>
          <a:p>
            <a:r>
              <a:rPr lang="en-US" smtClean="0"/>
              <a:t>Quy tắc:</a:t>
            </a:r>
          </a:p>
          <a:p>
            <a:pPr lvl="1"/>
            <a:r>
              <a:rPr lang="en-US" smtClean="0"/>
              <a:t>Chính xác hóa</a:t>
            </a:r>
          </a:p>
          <a:p>
            <a:pPr lvl="2"/>
            <a:r>
              <a:rPr lang="en-US" smtClean="0"/>
              <a:t>Mỗi mục chỉ một đối tượng duy nhất</a:t>
            </a:r>
          </a:p>
          <a:p>
            <a:pPr lvl="2"/>
            <a:r>
              <a:rPr lang="en-US" smtClean="0"/>
              <a:t>Hai mục khác nhau chỉ hai đối tượng khác nhau</a:t>
            </a:r>
          </a:p>
          <a:p>
            <a:pPr lvl="1"/>
            <a:r>
              <a:rPr lang="en-US" smtClean="0"/>
              <a:t>Chọn lọc</a:t>
            </a:r>
          </a:p>
          <a:p>
            <a:pPr lvl="2"/>
            <a:r>
              <a:rPr lang="en-US" smtClean="0"/>
              <a:t>Mỗi mục là chung cho mỗi lớp hồ sơ được xét</a:t>
            </a:r>
          </a:p>
          <a:p>
            <a:pPr lvl="2"/>
            <a:r>
              <a:rPr lang="en-US" smtClean="0"/>
              <a:t>Mỗi mục là sơ cấp (không được suy trực tiếp từ các mục khác)</a:t>
            </a:r>
          </a:p>
          <a:p>
            <a:pPr lvl="2"/>
            <a:r>
              <a:rPr lang="en-US" smtClean="0"/>
              <a:t>Mỗi mục được chọn 1 lần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Các bước xây dựng ERM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i="1" smtClean="0">
                <a:solidFill>
                  <a:srgbClr val="C00000"/>
                </a:solidFill>
              </a:rPr>
              <a:t>Bước 2: Xác định thực thể</a:t>
            </a:r>
          </a:p>
          <a:p>
            <a:pPr lvl="1"/>
            <a:r>
              <a:rPr lang="en-US" smtClean="0"/>
              <a:t>Dữ liệu vào: bảng từ điển dữ liệu</a:t>
            </a:r>
          </a:p>
          <a:p>
            <a:pPr lvl="1"/>
            <a:r>
              <a:rPr lang="en-US" smtClean="0"/>
              <a:t>Dữ liệu ra: các thực thể và thuộc tính của nó</a:t>
            </a:r>
          </a:p>
          <a:p>
            <a:pPr lvl="1"/>
            <a:r>
              <a:rPr lang="en-US" smtClean="0"/>
              <a:t>Quy tắc:</a:t>
            </a:r>
          </a:p>
          <a:p>
            <a:pPr lvl="2"/>
            <a:r>
              <a:rPr lang="en-US" smtClean="0"/>
              <a:t>Tìm các thuộc tính tên gọi: mỗi thuộc tính tên gọi xác định một thực thể tương ứng</a:t>
            </a:r>
          </a:p>
          <a:p>
            <a:pPr lvl="2"/>
            <a:r>
              <a:rPr lang="en-US" smtClean="0"/>
              <a:t>Xác định thuộc tính còn lại</a:t>
            </a:r>
          </a:p>
          <a:p>
            <a:pPr lvl="2"/>
            <a:r>
              <a:rPr lang="en-US" smtClean="0"/>
              <a:t>Xác định định danh của thực thể</a:t>
            </a:r>
          </a:p>
          <a:p>
            <a:pPr lvl="2"/>
            <a:r>
              <a:rPr lang="en-US" smtClean="0"/>
              <a:t>Loại đi thuộc tính đã sử dụng trong bảng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Các bước xây dựng ERM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i="1" smtClean="0">
                <a:solidFill>
                  <a:srgbClr val="C00000"/>
                </a:solidFill>
              </a:rPr>
              <a:t>Bước 3: xác định mối quan hệ</a:t>
            </a:r>
          </a:p>
          <a:p>
            <a:pPr lvl="1"/>
            <a:r>
              <a:rPr lang="en-US" smtClean="0"/>
              <a:t>Dữ liệu vào: bảng từ điển dữ liệu còn lại</a:t>
            </a:r>
          </a:p>
          <a:p>
            <a:pPr lvl="1"/>
            <a:r>
              <a:rPr lang="en-US" smtClean="0"/>
              <a:t>Dữ liệu ra: các mối quan hệ và thuộc tính của chúng</a:t>
            </a:r>
          </a:p>
          <a:p>
            <a:pPr lvl="1"/>
            <a:r>
              <a:rPr lang="en-US" smtClean="0"/>
              <a:t>Quy tắc:</a:t>
            </a:r>
          </a:p>
          <a:p>
            <a:pPr lvl="2"/>
            <a:r>
              <a:rPr lang="en-US" smtClean="0"/>
              <a:t>Xác định mối quan hệ tương tác</a:t>
            </a:r>
          </a:p>
          <a:p>
            <a:pPr lvl="1"/>
            <a:endParaRPr 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00200" y="4038600"/>
            <a:ext cx="6172200" cy="18345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Các bước xây dựng ERM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i="1" smtClean="0">
                <a:solidFill>
                  <a:srgbClr val="C00000"/>
                </a:solidFill>
              </a:rPr>
              <a:t>Bước 3: xác định mối quan hệ (tiếp)</a:t>
            </a:r>
          </a:p>
          <a:p>
            <a:r>
              <a:rPr lang="en-US" smtClean="0"/>
              <a:t>Quy tắc:</a:t>
            </a:r>
          </a:p>
          <a:p>
            <a:pPr lvl="1"/>
            <a:r>
              <a:rPr lang="en-US" smtClean="0"/>
              <a:t>Xác định mối quan hệ ràng buộc</a:t>
            </a:r>
          </a:p>
          <a:p>
            <a:pPr lvl="2"/>
            <a:r>
              <a:rPr lang="en-US" smtClean="0"/>
              <a:t>Xét từng cặp thực thể, tìm mối quan hệ phụ thuộc/ràng buộc và tìm thuộc tính của nó</a:t>
            </a:r>
          </a:p>
          <a:p>
            <a:pPr lvl="1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Các bước xây dựng ERM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i="1" smtClean="0">
                <a:solidFill>
                  <a:srgbClr val="C00000"/>
                </a:solidFill>
              </a:rPr>
              <a:t>Bước 4: vẽ mô hình</a:t>
            </a:r>
          </a:p>
          <a:p>
            <a:pPr lvl="1"/>
            <a:r>
              <a:rPr lang="en-US" smtClean="0"/>
              <a:t>Trước hết vẽ các thực thể</a:t>
            </a:r>
          </a:p>
          <a:p>
            <a:pPr lvl="1"/>
            <a:r>
              <a:rPr lang="en-US" smtClean="0"/>
              <a:t>Vẽ mối quan hệ</a:t>
            </a:r>
          </a:p>
          <a:p>
            <a:pPr lvl="1"/>
            <a:r>
              <a:rPr lang="en-US" smtClean="0"/>
              <a:t>Sắp xếp lại cho cân đối, dễ nhìn</a:t>
            </a:r>
          </a:p>
          <a:p>
            <a:pPr lvl="1"/>
            <a:r>
              <a:rPr lang="en-US" smtClean="0"/>
              <a:t>Bổ sung thuộc tính, gạch chân thuộc tính định danh</a:t>
            </a:r>
          </a:p>
          <a:p>
            <a:pPr lvl="1"/>
            <a:r>
              <a:rPr lang="en-US" smtClean="0"/>
              <a:t>Xác định bản số</a:t>
            </a:r>
          </a:p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Các bước xây dựng ERM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i="1" smtClean="0">
                <a:solidFill>
                  <a:srgbClr val="C00000"/>
                </a:solidFill>
              </a:rPr>
              <a:t>Bước 5: chuẩn hóa</a:t>
            </a:r>
          </a:p>
          <a:p>
            <a:pPr lvl="1"/>
            <a:r>
              <a:rPr lang="en-US" smtClean="0"/>
              <a:t>Mục đích:</a:t>
            </a:r>
          </a:p>
          <a:p>
            <a:pPr lvl="2"/>
            <a:r>
              <a:rPr lang="en-US" smtClean="0"/>
              <a:t>Loại bỏ thuộc tính lặp, nhóm lặp, thuộc tính phụ thuộc thời gian</a:t>
            </a:r>
          </a:p>
          <a:p>
            <a:pPr lvl="2"/>
            <a:r>
              <a:rPr lang="en-US" smtClean="0"/>
              <a:t>Đảm bảo quy tắc nghiệp vụ</a:t>
            </a:r>
          </a:p>
          <a:p>
            <a:pPr lvl="1"/>
            <a:r>
              <a:rPr lang="en-US" smtClean="0"/>
              <a:t>Rút gọn mô hình nếu có thể</a:t>
            </a:r>
          </a:p>
          <a:p>
            <a:pPr lvl="1"/>
            <a:r>
              <a:rPr lang="en-US" smtClean="0"/>
              <a:t>Xác định lại bản số, nếu cần</a:t>
            </a:r>
          </a:p>
          <a:p>
            <a:pPr lvl="1"/>
            <a:endParaRPr lang="en-US" smtClean="0"/>
          </a:p>
          <a:p>
            <a:pPr lvl="1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800600"/>
          </a:xfrm>
        </p:spPr>
        <p:txBody>
          <a:bodyPr/>
          <a:lstStyle/>
          <a:p>
            <a:endParaRPr lang="en-US" sz="4000"/>
          </a:p>
        </p:txBody>
      </p:sp>
      <p:sp>
        <p:nvSpPr>
          <p:cNvPr id="6" name="Rectangle 5"/>
          <p:cNvSpPr/>
          <p:nvPr/>
        </p:nvSpPr>
        <p:spPr>
          <a:xfrm>
            <a:off x="1451594" y="2438400"/>
            <a:ext cx="6168406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sz="8800" b="1" cap="all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DEMO</a:t>
            </a:r>
            <a:endParaRPr lang="en-US" sz="8800" b="1" cap="all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Table 11"/>
          <p:cNvGraphicFramePr>
            <a:graphicFrameLocks noGrp="1"/>
          </p:cNvGraphicFramePr>
          <p:nvPr/>
        </p:nvGraphicFramePr>
        <p:xfrm>
          <a:off x="685800" y="3581400"/>
          <a:ext cx="4419600" cy="2819400"/>
        </p:xfrm>
        <a:graphic>
          <a:graphicData uri="http://schemas.openxmlformats.org/drawingml/2006/table">
            <a:tbl>
              <a:tblPr/>
              <a:tblGrid>
                <a:gridCol w="516577"/>
                <a:gridCol w="870527"/>
                <a:gridCol w="736600"/>
                <a:gridCol w="765299"/>
                <a:gridCol w="669636"/>
                <a:gridCol w="860961"/>
              </a:tblGrid>
              <a:tr h="219075">
                <a:tc gridSpan="6">
                  <a:txBody>
                    <a:bodyPr/>
                    <a:lstStyle/>
                    <a:p>
                      <a:pPr algn="ctr" fontAlgn="b"/>
                      <a:r>
                        <a:rPr lang="en-US" sz="13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PHIẾU XUẤT KHO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3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19075"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3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3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3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33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Số: xxxxxx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3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38125">
                <a:tc gridSpan="6">
                  <a:txBody>
                    <a:bodyPr/>
                    <a:lstStyle/>
                    <a:p>
                      <a:pPr algn="l" fontAlgn="b"/>
                      <a:r>
                        <a:rPr lang="vi-VN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Họ và tên người mua hàng:…………………………………………………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3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38125">
                <a:tc gridSpan="6"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Địa chỉ:…………………………………………………………………………………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3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38125">
                <a:tc gridSpan="6"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Lý do xuất kho:……………………………………………………………………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3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38125">
                <a:tc gridSpan="6"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Xuất tại kho:……………………………………………………………………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3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38125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STT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3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Tên hàng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3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ĐVT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3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vi-VN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Số lượng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3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vi-VN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Đơn giá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3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Thành tiền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33"/>
                    </a:solidFill>
                  </a:tcPr>
                </a:tc>
              </a:tr>
              <a:tr h="23812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…….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3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…….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3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……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3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……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3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……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3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……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33"/>
                    </a:solidFill>
                  </a:tcPr>
                </a:tc>
              </a:tr>
              <a:tr h="23812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…….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3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…….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3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……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3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……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3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……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3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……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33"/>
                    </a:solidFill>
                  </a:tcPr>
                </a:tc>
              </a:tr>
              <a:tr h="238125">
                <a:tc gridSpan="5"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Tổng tiền hàng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3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…….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33"/>
                    </a:solidFill>
                  </a:tcPr>
                </a:tc>
              </a:tr>
              <a:tr h="238125">
                <a:tc gridSpan="5"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Thuế VAT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3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……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33"/>
                    </a:solidFill>
                  </a:tcPr>
                </a:tc>
              </a:tr>
              <a:tr h="238125">
                <a:tc gridSpan="5"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Tổng cộng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3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……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33"/>
                    </a:solidFill>
                  </a:tcPr>
                </a:tc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1295400"/>
            <a:ext cx="3495675" cy="2190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4572000" y="1066800"/>
          <a:ext cx="4419600" cy="2819400"/>
        </p:xfrm>
        <a:graphic>
          <a:graphicData uri="http://schemas.openxmlformats.org/drawingml/2006/table">
            <a:tbl>
              <a:tblPr/>
              <a:tblGrid>
                <a:gridCol w="516577"/>
                <a:gridCol w="870527"/>
                <a:gridCol w="736600"/>
                <a:gridCol w="765299"/>
                <a:gridCol w="669636"/>
                <a:gridCol w="860961"/>
              </a:tblGrid>
              <a:tr h="219075">
                <a:tc gridSpan="6">
                  <a:txBody>
                    <a:bodyPr/>
                    <a:lstStyle/>
                    <a:p>
                      <a:pPr algn="ctr" fontAlgn="b"/>
                      <a:r>
                        <a:rPr lang="en-US" sz="13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PHIẾU NHẬP KHO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3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19075"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3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3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3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33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Số: xxxxxx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3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38125">
                <a:tc gridSpan="6">
                  <a:txBody>
                    <a:bodyPr/>
                    <a:lstStyle/>
                    <a:p>
                      <a:pPr algn="l" fontAlgn="b"/>
                      <a:r>
                        <a:rPr lang="vi-VN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Họ và tên người giao hàng:…………………………………………………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3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38125">
                <a:tc gridSpan="6"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Địa chỉ:…………………………………………………………………………………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3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38125">
                <a:tc gridSpan="6"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Lý do nhập kho:……………………………………………………………………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3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38125">
                <a:tc gridSpan="6"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Nhập tại kho:……………………………………………………………………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3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38125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STT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3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Tên hàng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3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ĐVT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3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vi-VN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Số lượng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3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vi-VN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Đơn giá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3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Thành tiền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33"/>
                    </a:solidFill>
                  </a:tcPr>
                </a:tc>
              </a:tr>
              <a:tr h="23812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…….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3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…….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3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……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3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……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3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……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3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……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33"/>
                    </a:solidFill>
                  </a:tcPr>
                </a:tc>
              </a:tr>
              <a:tr h="23812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…….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3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…….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3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……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3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……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3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……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3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……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33"/>
                    </a:solidFill>
                  </a:tcPr>
                </a:tc>
              </a:tr>
              <a:tr h="238125">
                <a:tc gridSpan="5"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Tổng tiền hàng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3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…….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33"/>
                    </a:solidFill>
                  </a:tcPr>
                </a:tc>
              </a:tr>
              <a:tr h="238125">
                <a:tc gridSpan="5"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Thuế VAT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3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……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33"/>
                    </a:solidFill>
                  </a:tcPr>
                </a:tc>
              </a:tr>
              <a:tr h="238125">
                <a:tc gridSpan="5"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Tổng cộng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3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……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33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Ví dụ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800600"/>
          </a:xfrm>
        </p:spPr>
        <p:txBody>
          <a:bodyPr/>
          <a:lstStyle/>
          <a:p>
            <a:r>
              <a:rPr lang="en-US" smtClean="0"/>
              <a:t>Bước 1: Liệt kê</a:t>
            </a:r>
            <a:endParaRPr lang="en-US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228600" y="2316480"/>
          <a:ext cx="2362200" cy="3825240"/>
        </p:xfrm>
        <a:graphic>
          <a:graphicData uri="http://schemas.openxmlformats.org/drawingml/2006/table">
            <a:tbl>
              <a:tblPr firstRow="1" bandRow="1">
                <a:tableStyleId>{72833802-FEF1-4C79-8D5D-14CF1EAF98D9}</a:tableStyleId>
              </a:tblPr>
              <a:tblGrid>
                <a:gridCol w="1115483"/>
                <a:gridCol w="1246717"/>
              </a:tblGrid>
              <a:tr h="350520">
                <a:tc gridSpan="2">
                  <a:txBody>
                    <a:bodyPr/>
                    <a:lstStyle/>
                    <a:p>
                      <a:r>
                        <a:rPr lang="en-US" sz="1400" smtClean="0"/>
                        <a:t>ĐƠN</a:t>
                      </a:r>
                      <a:r>
                        <a:rPr lang="en-US" sz="1400" baseline="0" smtClean="0"/>
                        <a:t> ĐẶT HÀNG</a:t>
                      </a:r>
                      <a:endParaRPr lang="en-US" sz="1400" b="1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82880">
                <a:tc>
                  <a:txBody>
                    <a:bodyPr/>
                    <a:lstStyle/>
                    <a:p>
                      <a:pPr algn="ctr"/>
                      <a:r>
                        <a:rPr lang="en-US" sz="1400" b="1" smtClean="0">
                          <a:solidFill>
                            <a:schemeClr val="tx2"/>
                          </a:solidFill>
                        </a:rPr>
                        <a:t>Từ</a:t>
                      </a:r>
                      <a:r>
                        <a:rPr lang="en-US" sz="1400" b="1" baseline="0" smtClean="0">
                          <a:solidFill>
                            <a:schemeClr val="tx2"/>
                          </a:solidFill>
                        </a:rPr>
                        <a:t> trong HS</a:t>
                      </a:r>
                      <a:endParaRPr lang="en-US" sz="1400" b="1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smtClean="0">
                          <a:solidFill>
                            <a:schemeClr val="tx2"/>
                          </a:solidFill>
                        </a:rPr>
                        <a:t>Viết</a:t>
                      </a:r>
                      <a:r>
                        <a:rPr lang="en-US" sz="1400" b="1" baseline="0" smtClean="0">
                          <a:solidFill>
                            <a:schemeClr val="tx2"/>
                          </a:solidFill>
                        </a:rPr>
                        <a:t> gọn</a:t>
                      </a:r>
                      <a:endParaRPr lang="en-US" sz="1400" b="1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160">
                <a:tc>
                  <a:txBody>
                    <a:bodyPr/>
                    <a:lstStyle/>
                    <a:p>
                      <a:r>
                        <a:rPr lang="en-US" sz="1400" smtClean="0">
                          <a:solidFill>
                            <a:schemeClr val="tx2"/>
                          </a:solidFill>
                        </a:rPr>
                        <a:t>Số</a:t>
                      </a:r>
                      <a:endParaRPr lang="en-US" sz="140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smtClean="0">
                          <a:solidFill>
                            <a:schemeClr val="tx2"/>
                          </a:solidFill>
                        </a:rPr>
                        <a:t>SoHD</a:t>
                      </a:r>
                      <a:endParaRPr lang="en-US" sz="140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1400" smtClean="0">
                          <a:solidFill>
                            <a:schemeClr val="tx2"/>
                          </a:solidFill>
                        </a:rPr>
                        <a:t>Người</a:t>
                      </a:r>
                      <a:r>
                        <a:rPr lang="en-US" sz="1400" baseline="0" smtClean="0">
                          <a:solidFill>
                            <a:schemeClr val="tx2"/>
                          </a:solidFill>
                        </a:rPr>
                        <a:t> đặt hàng</a:t>
                      </a:r>
                      <a:endParaRPr lang="en-US" sz="140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smtClean="0">
                          <a:solidFill>
                            <a:schemeClr val="tx2"/>
                          </a:solidFill>
                        </a:rPr>
                        <a:t>TenKH</a:t>
                      </a:r>
                      <a:endParaRPr lang="en-US" sz="140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1920">
                <a:tc>
                  <a:txBody>
                    <a:bodyPr/>
                    <a:lstStyle/>
                    <a:p>
                      <a:r>
                        <a:rPr lang="en-US" sz="1400" smtClean="0">
                          <a:solidFill>
                            <a:schemeClr val="tx2"/>
                          </a:solidFill>
                        </a:rPr>
                        <a:t>Ngày</a:t>
                      </a:r>
                      <a:r>
                        <a:rPr lang="en-US" sz="1400" baseline="0" smtClean="0">
                          <a:solidFill>
                            <a:schemeClr val="tx2"/>
                          </a:solidFill>
                        </a:rPr>
                        <a:t> đặt </a:t>
                      </a:r>
                      <a:endParaRPr lang="en-US" sz="140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smtClean="0">
                          <a:solidFill>
                            <a:schemeClr val="tx2"/>
                          </a:solidFill>
                        </a:rPr>
                        <a:t>NgayDat</a:t>
                      </a:r>
                      <a:endParaRPr lang="en-US" sz="140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1400" smtClean="0">
                          <a:solidFill>
                            <a:schemeClr val="tx2"/>
                          </a:solidFill>
                        </a:rPr>
                        <a:t>Số</a:t>
                      </a:r>
                      <a:r>
                        <a:rPr lang="en-US" sz="1400" baseline="0" smtClean="0">
                          <a:solidFill>
                            <a:schemeClr val="tx2"/>
                          </a:solidFill>
                        </a:rPr>
                        <a:t> TT</a:t>
                      </a:r>
                      <a:endParaRPr lang="en-US" sz="140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smtClean="0">
                          <a:solidFill>
                            <a:schemeClr val="tx2"/>
                          </a:solidFill>
                        </a:rPr>
                        <a:t>SoTT</a:t>
                      </a:r>
                      <a:endParaRPr lang="en-US" sz="140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1400" smtClean="0">
                          <a:solidFill>
                            <a:schemeClr val="tx2"/>
                          </a:solidFill>
                        </a:rPr>
                        <a:t>Tên</a:t>
                      </a:r>
                      <a:r>
                        <a:rPr lang="en-US" sz="1400" baseline="0" smtClean="0">
                          <a:solidFill>
                            <a:schemeClr val="tx2"/>
                          </a:solidFill>
                        </a:rPr>
                        <a:t> hàng</a:t>
                      </a:r>
                      <a:endParaRPr lang="en-US" sz="140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smtClean="0">
                          <a:solidFill>
                            <a:schemeClr val="tx2"/>
                          </a:solidFill>
                        </a:rPr>
                        <a:t>TenHang</a:t>
                      </a:r>
                      <a:endParaRPr lang="en-US" sz="140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1400" smtClean="0">
                          <a:solidFill>
                            <a:schemeClr val="tx2"/>
                          </a:solidFill>
                        </a:rPr>
                        <a:t>Đơn</a:t>
                      </a:r>
                      <a:r>
                        <a:rPr lang="en-US" sz="1400" baseline="0" smtClean="0">
                          <a:solidFill>
                            <a:schemeClr val="tx2"/>
                          </a:solidFill>
                        </a:rPr>
                        <a:t> vị</a:t>
                      </a:r>
                      <a:endParaRPr lang="en-US" sz="140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smtClean="0">
                          <a:solidFill>
                            <a:schemeClr val="tx2"/>
                          </a:solidFill>
                        </a:rPr>
                        <a:t>DVT</a:t>
                      </a:r>
                      <a:endParaRPr lang="en-US" sz="140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1400" smtClean="0">
                          <a:solidFill>
                            <a:schemeClr val="tx2"/>
                          </a:solidFill>
                        </a:rPr>
                        <a:t>Số</a:t>
                      </a:r>
                      <a:r>
                        <a:rPr lang="en-US" sz="1400" baseline="0" smtClean="0">
                          <a:solidFill>
                            <a:schemeClr val="tx2"/>
                          </a:solidFill>
                        </a:rPr>
                        <a:t> lượng</a:t>
                      </a:r>
                      <a:endParaRPr lang="en-US" sz="140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smtClean="0">
                          <a:solidFill>
                            <a:schemeClr val="tx2"/>
                          </a:solidFill>
                        </a:rPr>
                        <a:t>SoLuong</a:t>
                      </a:r>
                      <a:endParaRPr lang="en-US" sz="140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1400" smtClean="0">
                          <a:solidFill>
                            <a:schemeClr val="tx2"/>
                          </a:solidFill>
                        </a:rPr>
                        <a:t>Đơn</a:t>
                      </a:r>
                      <a:r>
                        <a:rPr lang="en-US" sz="1400" baseline="0" smtClean="0">
                          <a:solidFill>
                            <a:schemeClr val="tx2"/>
                          </a:solidFill>
                        </a:rPr>
                        <a:t> giá</a:t>
                      </a:r>
                      <a:endParaRPr lang="en-US" sz="140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smtClean="0">
                          <a:solidFill>
                            <a:schemeClr val="tx2"/>
                          </a:solidFill>
                        </a:rPr>
                        <a:t>DonGia</a:t>
                      </a:r>
                      <a:endParaRPr lang="en-US" sz="140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1400" smtClean="0">
                          <a:solidFill>
                            <a:schemeClr val="tx2"/>
                          </a:solidFill>
                        </a:rPr>
                        <a:t>Thành</a:t>
                      </a:r>
                      <a:r>
                        <a:rPr lang="en-US" sz="1400" baseline="0" smtClean="0">
                          <a:solidFill>
                            <a:schemeClr val="tx2"/>
                          </a:solidFill>
                        </a:rPr>
                        <a:t> tiền</a:t>
                      </a:r>
                      <a:endParaRPr lang="en-US" sz="140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smtClean="0">
                          <a:solidFill>
                            <a:schemeClr val="tx2"/>
                          </a:solidFill>
                        </a:rPr>
                        <a:t>ThanhTien</a:t>
                      </a:r>
                      <a:endParaRPr lang="en-US" sz="140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2743200" y="1615440"/>
          <a:ext cx="2971800" cy="4785360"/>
        </p:xfrm>
        <a:graphic>
          <a:graphicData uri="http://schemas.openxmlformats.org/drawingml/2006/table">
            <a:tbl>
              <a:tblPr firstRow="1" bandRow="1">
                <a:tableStyleId>{72833802-FEF1-4C79-8D5D-14CF1EAF98D9}</a:tableStyleId>
              </a:tblPr>
              <a:tblGrid>
                <a:gridCol w="1447800"/>
                <a:gridCol w="1524000"/>
              </a:tblGrid>
              <a:tr h="303819">
                <a:tc gridSpan="2"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400" kern="1200" smtClean="0"/>
                        <a:t>PHIẾU NHẬP KHO</a:t>
                      </a:r>
                      <a:endParaRPr lang="en-US" sz="1400" kern="120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61751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400" b="1" kern="1200" smtClean="0">
                          <a:solidFill>
                            <a:schemeClr val="tx2"/>
                          </a:solidFill>
                        </a:rPr>
                        <a:t>Từ trong HS</a:t>
                      </a:r>
                      <a:endParaRPr lang="en-US" sz="1400" b="1" kern="1200" smtClean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400" b="1" kern="1200" smtClean="0">
                          <a:solidFill>
                            <a:schemeClr val="tx2"/>
                          </a:solidFill>
                        </a:rPr>
                        <a:t>Viết gọn</a:t>
                      </a:r>
                      <a:endParaRPr lang="en-US" sz="1400" b="1" kern="1200" smtClean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1751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400" kern="1200" smtClean="0">
                          <a:solidFill>
                            <a:schemeClr val="tx2"/>
                          </a:solidFill>
                        </a:rPr>
                        <a:t>Số</a:t>
                      </a:r>
                      <a:endParaRPr lang="en-US" sz="1400" kern="1200" smtClean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400" kern="1200" smtClean="0">
                          <a:solidFill>
                            <a:schemeClr val="tx2"/>
                          </a:solidFill>
                        </a:rPr>
                        <a:t>SoHD</a:t>
                      </a:r>
                      <a:endParaRPr lang="en-US" sz="1400" kern="1200" smtClean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1751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400" kern="1200" smtClean="0">
                          <a:solidFill>
                            <a:schemeClr val="tx2"/>
                          </a:solidFill>
                        </a:rPr>
                        <a:t>Họ và tên người giao hàng</a:t>
                      </a:r>
                      <a:endParaRPr lang="en-US" sz="1400" kern="1200" smtClean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400" kern="1200" smtClean="0">
                          <a:solidFill>
                            <a:schemeClr val="tx2"/>
                          </a:solidFill>
                        </a:rPr>
                        <a:t>Ten </a:t>
                      </a:r>
                      <a:r>
                        <a:rPr lang="en-US" sz="1400" kern="1200" baseline="0" smtClean="0">
                          <a:solidFill>
                            <a:schemeClr val="tx2"/>
                          </a:solidFill>
                        </a:rPr>
                        <a:t>NGH</a:t>
                      </a:r>
                      <a:endParaRPr lang="en-US" sz="1400" kern="1200" smtClean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1751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400" kern="1200" smtClean="0">
                          <a:solidFill>
                            <a:schemeClr val="tx2"/>
                          </a:solidFill>
                        </a:rPr>
                        <a:t>Địa chỉ</a:t>
                      </a:r>
                      <a:endParaRPr lang="en-US" sz="1400" kern="1200" smtClean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400" kern="1200" smtClean="0">
                          <a:solidFill>
                            <a:schemeClr val="tx2"/>
                          </a:solidFill>
                        </a:rPr>
                        <a:t>DiaChi</a:t>
                      </a:r>
                      <a:endParaRPr lang="en-US" sz="1400" kern="1200" smtClean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1751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400" kern="1200" smtClean="0">
                          <a:solidFill>
                            <a:schemeClr val="tx2"/>
                          </a:solidFill>
                        </a:rPr>
                        <a:t>Lý do nhập kho</a:t>
                      </a:r>
                      <a:endParaRPr lang="en-US" sz="1400" kern="1200" smtClean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400" kern="1200" smtClean="0">
                          <a:solidFill>
                            <a:schemeClr val="tx2"/>
                          </a:solidFill>
                        </a:rPr>
                        <a:t>LyDo</a:t>
                      </a:r>
                      <a:endParaRPr lang="en-US" sz="1400" kern="1200" smtClean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1751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400" kern="1200" smtClean="0">
                          <a:solidFill>
                            <a:schemeClr val="tx2"/>
                          </a:solidFill>
                        </a:rPr>
                        <a:t>Nhập tại kho</a:t>
                      </a:r>
                      <a:endParaRPr lang="en-US" sz="1400" kern="1200" smtClean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400" kern="1200" smtClean="0">
                          <a:solidFill>
                            <a:schemeClr val="tx2"/>
                          </a:solidFill>
                        </a:rPr>
                        <a:t>TenKho</a:t>
                      </a:r>
                      <a:endParaRPr lang="en-US" sz="1400" kern="1200" smtClean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1751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400" kern="1200" smtClean="0">
                          <a:solidFill>
                            <a:schemeClr val="tx2"/>
                          </a:solidFill>
                        </a:rPr>
                        <a:t>STT</a:t>
                      </a:r>
                      <a:endParaRPr lang="en-US" sz="1400" kern="1200" smtClean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400" kern="1200" smtClean="0">
                          <a:solidFill>
                            <a:schemeClr val="tx2"/>
                          </a:solidFill>
                        </a:rPr>
                        <a:t>SoTT</a:t>
                      </a:r>
                      <a:endParaRPr lang="en-US" sz="1400" kern="1200" smtClean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1751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400" kern="1200" smtClean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Tên</a:t>
                      </a:r>
                      <a:r>
                        <a:rPr lang="en-US" sz="1400" kern="1200" baseline="0" smtClean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 hàng</a:t>
                      </a:r>
                      <a:endParaRPr lang="en-US" sz="1400" kern="1200" smtClean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400" kern="1200" smtClean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TenHang</a:t>
                      </a:r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1751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400" kern="1200" smtClean="0">
                          <a:solidFill>
                            <a:schemeClr val="tx2"/>
                          </a:solidFill>
                        </a:rPr>
                        <a:t>Đơn vị</a:t>
                      </a:r>
                      <a:endParaRPr lang="en-US" sz="1400" kern="1200" smtClean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400" kern="1200" smtClean="0">
                          <a:solidFill>
                            <a:schemeClr val="tx2"/>
                          </a:solidFill>
                        </a:rPr>
                        <a:t>DVT</a:t>
                      </a:r>
                      <a:endParaRPr lang="en-US" sz="1400" kern="1200" smtClean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1751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400" kern="1200" smtClean="0">
                          <a:solidFill>
                            <a:schemeClr val="tx2"/>
                          </a:solidFill>
                        </a:rPr>
                        <a:t>Đơn giá</a:t>
                      </a:r>
                      <a:endParaRPr lang="en-US" sz="1400" kern="1200" smtClean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400" kern="1200" smtClean="0">
                          <a:solidFill>
                            <a:schemeClr val="tx2"/>
                          </a:solidFill>
                        </a:rPr>
                        <a:t>DonGia</a:t>
                      </a:r>
                      <a:endParaRPr lang="en-US" sz="1400" kern="1200" smtClean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1751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400" kern="1200" smtClean="0">
                          <a:solidFill>
                            <a:schemeClr val="tx2"/>
                          </a:solidFill>
                        </a:rPr>
                        <a:t>Thành tiền</a:t>
                      </a:r>
                      <a:endParaRPr lang="en-US" sz="1400" kern="1200" smtClean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400" kern="1200" smtClean="0">
                          <a:solidFill>
                            <a:schemeClr val="tx2"/>
                          </a:solidFill>
                        </a:rPr>
                        <a:t>ThanhTien</a:t>
                      </a:r>
                      <a:endParaRPr lang="en-US" sz="1400" kern="1200" smtClean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1751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400" kern="1200" smtClean="0">
                          <a:solidFill>
                            <a:schemeClr val="tx2"/>
                          </a:solidFill>
                        </a:rPr>
                        <a:t>Tổng tiền hàng</a:t>
                      </a:r>
                      <a:endParaRPr lang="en-US" sz="1400" kern="1200" smtClean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400" kern="1200" smtClean="0">
                          <a:solidFill>
                            <a:schemeClr val="tx2"/>
                          </a:solidFill>
                        </a:rPr>
                        <a:t>TongTienHang</a:t>
                      </a:r>
                      <a:endParaRPr lang="en-US" sz="1400" kern="1200" smtClean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1751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400" kern="1200" smtClean="0">
                          <a:solidFill>
                            <a:schemeClr val="tx2"/>
                          </a:solidFill>
                        </a:rPr>
                        <a:t>Thuế VAT</a:t>
                      </a:r>
                      <a:endParaRPr lang="en-US" sz="1400" kern="1200" smtClean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400" kern="1200" smtClean="0">
                          <a:solidFill>
                            <a:schemeClr val="tx2"/>
                          </a:solidFill>
                        </a:rPr>
                        <a:t>VAT</a:t>
                      </a:r>
                      <a:endParaRPr lang="en-US" sz="1400" kern="1200" smtClean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1751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400" kern="1200" smtClean="0">
                          <a:solidFill>
                            <a:schemeClr val="tx2"/>
                          </a:solidFill>
                        </a:rPr>
                        <a:t>Tổng cộng</a:t>
                      </a:r>
                      <a:endParaRPr lang="en-US" sz="1400" kern="1200" smtClean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400" kern="1200" smtClean="0">
                          <a:solidFill>
                            <a:schemeClr val="tx2"/>
                          </a:solidFill>
                        </a:rPr>
                        <a:t>TongCong</a:t>
                      </a:r>
                      <a:endParaRPr lang="en-US" sz="1400" kern="1200" smtClean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019800" y="1600200"/>
          <a:ext cx="2895600" cy="4785360"/>
        </p:xfrm>
        <a:graphic>
          <a:graphicData uri="http://schemas.openxmlformats.org/drawingml/2006/table">
            <a:tbl>
              <a:tblPr firstRow="1" bandRow="1">
                <a:tableStyleId>{72833802-FEF1-4C79-8D5D-14CF1EAF98D9}</a:tableStyleId>
              </a:tblPr>
              <a:tblGrid>
                <a:gridCol w="1483112"/>
                <a:gridCol w="1412488"/>
              </a:tblGrid>
              <a:tr h="303819">
                <a:tc gridSpan="2"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400" kern="1200" smtClean="0"/>
                        <a:t>PHIẾU NHẬP KHO</a:t>
                      </a:r>
                      <a:endParaRPr lang="en-US" sz="1400" kern="120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61751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400" b="1" kern="1200" smtClean="0">
                          <a:solidFill>
                            <a:schemeClr val="tx2"/>
                          </a:solidFill>
                        </a:rPr>
                        <a:t>Từ trong HS</a:t>
                      </a:r>
                      <a:endParaRPr lang="en-US" sz="1400" b="1" kern="1200" smtClean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400" b="1" kern="1200" smtClean="0">
                          <a:solidFill>
                            <a:schemeClr val="tx2"/>
                          </a:solidFill>
                        </a:rPr>
                        <a:t>Viết gọn</a:t>
                      </a:r>
                      <a:endParaRPr lang="en-US" sz="1400" b="1" kern="1200" smtClean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1751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400" kern="1200" smtClean="0">
                          <a:solidFill>
                            <a:schemeClr val="tx2"/>
                          </a:solidFill>
                        </a:rPr>
                        <a:t>Số</a:t>
                      </a:r>
                      <a:endParaRPr lang="en-US" sz="1400" kern="1200" smtClean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400" kern="1200" smtClean="0">
                          <a:solidFill>
                            <a:schemeClr val="tx2"/>
                          </a:solidFill>
                        </a:rPr>
                        <a:t>SoHD</a:t>
                      </a:r>
                      <a:endParaRPr lang="en-US" sz="1400" kern="1200" smtClean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1751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400" kern="1200" smtClean="0">
                          <a:solidFill>
                            <a:schemeClr val="tx2"/>
                          </a:solidFill>
                        </a:rPr>
                        <a:t>Họ và tên người mua hàng</a:t>
                      </a:r>
                      <a:endParaRPr lang="en-US" sz="1400" kern="1200" smtClean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400" kern="1200" smtClean="0">
                          <a:solidFill>
                            <a:schemeClr val="tx2"/>
                          </a:solidFill>
                        </a:rPr>
                        <a:t>Ten</a:t>
                      </a:r>
                      <a:r>
                        <a:rPr lang="en-US" sz="1400" kern="1200" baseline="0" smtClean="0">
                          <a:solidFill>
                            <a:schemeClr val="tx2"/>
                          </a:solidFill>
                        </a:rPr>
                        <a:t> KH</a:t>
                      </a:r>
                      <a:endParaRPr lang="en-US" sz="1400" kern="1200" smtClean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1751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400" kern="1200" smtClean="0">
                          <a:solidFill>
                            <a:schemeClr val="tx2"/>
                          </a:solidFill>
                        </a:rPr>
                        <a:t>Địa chỉ</a:t>
                      </a:r>
                      <a:endParaRPr lang="en-US" sz="1400" kern="1200" smtClean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400" kern="1200" smtClean="0">
                          <a:solidFill>
                            <a:schemeClr val="tx2"/>
                          </a:solidFill>
                        </a:rPr>
                        <a:t>DiaChi</a:t>
                      </a:r>
                      <a:endParaRPr lang="en-US" sz="1400" kern="1200" smtClean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1751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400" kern="1200" smtClean="0">
                          <a:solidFill>
                            <a:schemeClr val="tx2"/>
                          </a:solidFill>
                        </a:rPr>
                        <a:t>Lý do xuất</a:t>
                      </a:r>
                      <a:r>
                        <a:rPr lang="en-US" sz="1400" kern="1200" baseline="0" smtClean="0">
                          <a:solidFill>
                            <a:schemeClr val="tx2"/>
                          </a:solidFill>
                        </a:rPr>
                        <a:t> </a:t>
                      </a:r>
                      <a:r>
                        <a:rPr lang="en-US" sz="1400" kern="1200" smtClean="0">
                          <a:solidFill>
                            <a:schemeClr val="tx2"/>
                          </a:solidFill>
                        </a:rPr>
                        <a:t>kho</a:t>
                      </a:r>
                      <a:endParaRPr lang="en-US" sz="1400" kern="1200" smtClean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400" kern="1200" smtClean="0">
                          <a:solidFill>
                            <a:schemeClr val="tx2"/>
                          </a:solidFill>
                        </a:rPr>
                        <a:t>LyDo</a:t>
                      </a:r>
                      <a:endParaRPr lang="en-US" sz="1400" kern="1200" smtClean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1751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400" kern="1200" smtClean="0">
                          <a:solidFill>
                            <a:schemeClr val="tx2"/>
                          </a:solidFill>
                        </a:rPr>
                        <a:t>Xuất</a:t>
                      </a:r>
                      <a:r>
                        <a:rPr lang="en-US" sz="1400" kern="1200" baseline="0" smtClean="0">
                          <a:solidFill>
                            <a:schemeClr val="tx2"/>
                          </a:solidFill>
                        </a:rPr>
                        <a:t> </a:t>
                      </a:r>
                      <a:r>
                        <a:rPr lang="en-US" sz="1400" kern="1200" smtClean="0">
                          <a:solidFill>
                            <a:schemeClr val="tx2"/>
                          </a:solidFill>
                        </a:rPr>
                        <a:t>tại kho</a:t>
                      </a:r>
                      <a:endParaRPr lang="en-US" sz="1400" kern="1200" smtClean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400" kern="1200" smtClean="0">
                          <a:solidFill>
                            <a:schemeClr val="tx2"/>
                          </a:solidFill>
                        </a:rPr>
                        <a:t>TenKho</a:t>
                      </a:r>
                      <a:endParaRPr lang="en-US" sz="1400" kern="1200" smtClean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1751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400" kern="1200" smtClean="0">
                          <a:solidFill>
                            <a:schemeClr val="tx2"/>
                          </a:solidFill>
                        </a:rPr>
                        <a:t>STT</a:t>
                      </a:r>
                      <a:endParaRPr lang="en-US" sz="1400" kern="1200" smtClean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400" kern="1200" smtClean="0">
                          <a:solidFill>
                            <a:schemeClr val="tx2"/>
                          </a:solidFill>
                        </a:rPr>
                        <a:t>SoTT</a:t>
                      </a:r>
                      <a:endParaRPr lang="en-US" sz="1400" kern="1200" smtClean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1751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400" kern="1200" smtClean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Tên</a:t>
                      </a:r>
                      <a:r>
                        <a:rPr lang="en-US" sz="1400" kern="1200" baseline="0" smtClean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 hàng</a:t>
                      </a:r>
                      <a:endParaRPr lang="en-US" sz="1400" kern="1200" smtClean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400" kern="1200" smtClean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TenHang</a:t>
                      </a:r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1751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400" kern="1200" smtClean="0">
                          <a:solidFill>
                            <a:schemeClr val="tx2"/>
                          </a:solidFill>
                        </a:rPr>
                        <a:t>Đơn vị</a:t>
                      </a:r>
                      <a:endParaRPr lang="en-US" sz="1400" kern="1200" smtClean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400" kern="1200" smtClean="0">
                          <a:solidFill>
                            <a:schemeClr val="tx2"/>
                          </a:solidFill>
                        </a:rPr>
                        <a:t>DVT</a:t>
                      </a:r>
                      <a:endParaRPr lang="en-US" sz="1400" kern="1200" smtClean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1751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400" kern="1200" smtClean="0">
                          <a:solidFill>
                            <a:schemeClr val="tx2"/>
                          </a:solidFill>
                        </a:rPr>
                        <a:t>Đơn giá</a:t>
                      </a:r>
                      <a:endParaRPr lang="en-US" sz="1400" kern="1200" smtClean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400" kern="1200" smtClean="0">
                          <a:solidFill>
                            <a:schemeClr val="tx2"/>
                          </a:solidFill>
                        </a:rPr>
                        <a:t>DonGia</a:t>
                      </a:r>
                      <a:endParaRPr lang="en-US" sz="1400" kern="1200" smtClean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1751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400" kern="1200" smtClean="0">
                          <a:solidFill>
                            <a:schemeClr val="tx2"/>
                          </a:solidFill>
                        </a:rPr>
                        <a:t>Thành tiền</a:t>
                      </a:r>
                      <a:endParaRPr lang="en-US" sz="1400" kern="1200" smtClean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400" kern="1200" smtClean="0">
                          <a:solidFill>
                            <a:schemeClr val="tx2"/>
                          </a:solidFill>
                        </a:rPr>
                        <a:t>ThanhTien</a:t>
                      </a:r>
                      <a:endParaRPr lang="en-US" sz="1400" kern="1200" smtClean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1751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400" kern="1200" smtClean="0">
                          <a:solidFill>
                            <a:schemeClr val="tx2"/>
                          </a:solidFill>
                        </a:rPr>
                        <a:t>Tổng tiền hàng</a:t>
                      </a:r>
                      <a:endParaRPr lang="en-US" sz="1400" kern="1200" smtClean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400" kern="1200" smtClean="0">
                          <a:solidFill>
                            <a:schemeClr val="tx2"/>
                          </a:solidFill>
                        </a:rPr>
                        <a:t>TongTienHang</a:t>
                      </a:r>
                      <a:endParaRPr lang="en-US" sz="1400" kern="1200" smtClean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1751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400" kern="1200" smtClean="0">
                          <a:solidFill>
                            <a:schemeClr val="tx2"/>
                          </a:solidFill>
                        </a:rPr>
                        <a:t>Thuế VAT</a:t>
                      </a:r>
                      <a:endParaRPr lang="en-US" sz="1400" kern="1200" smtClean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400" kern="1200" smtClean="0">
                          <a:solidFill>
                            <a:schemeClr val="tx2"/>
                          </a:solidFill>
                        </a:rPr>
                        <a:t>VAT</a:t>
                      </a:r>
                      <a:endParaRPr lang="en-US" sz="1400" kern="1200" smtClean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1751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400" kern="1200" smtClean="0">
                          <a:solidFill>
                            <a:schemeClr val="tx2"/>
                          </a:solidFill>
                        </a:rPr>
                        <a:t>Tổng cộng</a:t>
                      </a:r>
                      <a:endParaRPr lang="en-US" sz="1400" kern="1200" smtClean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400" kern="1200" smtClean="0">
                          <a:solidFill>
                            <a:schemeClr val="tx2"/>
                          </a:solidFill>
                        </a:rPr>
                        <a:t>TongCong</a:t>
                      </a:r>
                      <a:endParaRPr lang="en-US" sz="1400" kern="1200" smtClean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" name="Rounded Rectangle 7"/>
          <p:cNvSpPr/>
          <p:nvPr/>
        </p:nvSpPr>
        <p:spPr>
          <a:xfrm>
            <a:off x="1371600" y="3505200"/>
            <a:ext cx="838200" cy="3048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/>
          <p:nvPr/>
        </p:nvSpPr>
        <p:spPr>
          <a:xfrm>
            <a:off x="1447800" y="4648200"/>
            <a:ext cx="838200" cy="3048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/>
          <p:cNvSpPr/>
          <p:nvPr/>
        </p:nvSpPr>
        <p:spPr>
          <a:xfrm>
            <a:off x="4267200" y="2560320"/>
            <a:ext cx="1143000" cy="3048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/>
          <p:cNvSpPr/>
          <p:nvPr/>
        </p:nvSpPr>
        <p:spPr>
          <a:xfrm>
            <a:off x="4191000" y="3657600"/>
            <a:ext cx="838200" cy="3048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ounded Rectangle 15"/>
          <p:cNvSpPr/>
          <p:nvPr/>
        </p:nvSpPr>
        <p:spPr>
          <a:xfrm>
            <a:off x="7543800" y="2514600"/>
            <a:ext cx="838200" cy="3048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ounded Rectangle 16"/>
          <p:cNvSpPr/>
          <p:nvPr/>
        </p:nvSpPr>
        <p:spPr>
          <a:xfrm>
            <a:off x="7543800" y="3657600"/>
            <a:ext cx="838200" cy="3048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ounded Rectangle 19"/>
          <p:cNvSpPr/>
          <p:nvPr/>
        </p:nvSpPr>
        <p:spPr>
          <a:xfrm>
            <a:off x="4267200" y="4267200"/>
            <a:ext cx="838200" cy="3048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ounded Rectangle 20"/>
          <p:cNvSpPr/>
          <p:nvPr/>
        </p:nvSpPr>
        <p:spPr>
          <a:xfrm>
            <a:off x="7543800" y="4267200"/>
            <a:ext cx="838200" cy="3048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6" grpId="0" animBg="1"/>
      <p:bldP spid="17" grpId="0" animBg="1"/>
      <p:bldP spid="20" grpId="0" animBg="1"/>
      <p:bldP spid="21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Ví dụ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Bước 2: Xác định thực thể và thuộc tính</a:t>
            </a:r>
          </a:p>
          <a:p>
            <a:pPr lvl="1"/>
            <a:r>
              <a:rPr lang="en-US" smtClean="0"/>
              <a:t>KHÁCH HÀNG ( TenKH, DiaChiKH) </a:t>
            </a:r>
          </a:p>
          <a:p>
            <a:pPr lvl="1">
              <a:buNone/>
            </a:pPr>
            <a:r>
              <a:rPr lang="en-US" smtClean="0">
                <a:solidFill>
                  <a:srgbClr val="C00000"/>
                </a:solidFill>
                <a:sym typeface="Wingdings" pitchFamily="2" charset="2"/>
              </a:rPr>
              <a:t> Bổ sung: MaKH</a:t>
            </a:r>
            <a:endParaRPr lang="en-US" smtClean="0">
              <a:solidFill>
                <a:srgbClr val="C00000"/>
              </a:solidFill>
            </a:endParaRPr>
          </a:p>
          <a:p>
            <a:pPr lvl="1"/>
            <a:r>
              <a:rPr lang="en-US" smtClean="0"/>
              <a:t>HÀNG ( TenHang, DVT, DonGia) </a:t>
            </a:r>
          </a:p>
          <a:p>
            <a:pPr lvl="1">
              <a:buNone/>
            </a:pPr>
            <a:r>
              <a:rPr lang="en-US" smtClean="0">
                <a:solidFill>
                  <a:srgbClr val="C00000"/>
                </a:solidFill>
                <a:sym typeface="Wingdings" pitchFamily="2" charset="2"/>
              </a:rPr>
              <a:t> Bổ sung: MaHang</a:t>
            </a:r>
            <a:endParaRPr lang="en-US" smtClean="0">
              <a:solidFill>
                <a:srgbClr val="C00000"/>
              </a:solidFill>
            </a:endParaRPr>
          </a:p>
          <a:p>
            <a:pPr lvl="1"/>
            <a:r>
              <a:rPr lang="en-US" smtClean="0"/>
              <a:t>KHO (TenKho) 	</a:t>
            </a:r>
          </a:p>
          <a:p>
            <a:pPr lvl="1">
              <a:buNone/>
            </a:pPr>
            <a:r>
              <a:rPr lang="en-US" smtClean="0">
                <a:solidFill>
                  <a:srgbClr val="C00000"/>
                </a:solidFill>
                <a:sym typeface="Wingdings" pitchFamily="2" charset="2"/>
              </a:rPr>
              <a:t> Bổ sung: MaKho</a:t>
            </a:r>
            <a:endParaRPr lang="en-US" smtClean="0">
              <a:solidFill>
                <a:srgbClr val="C00000"/>
              </a:solidFill>
            </a:endParaRPr>
          </a:p>
          <a:p>
            <a:pPr lvl="1"/>
            <a:r>
              <a:rPr lang="en-US" smtClean="0"/>
              <a:t>NGƯỜI GIAO HÀNG (Ten nguoi GH, DiaChi)</a:t>
            </a:r>
          </a:p>
          <a:p>
            <a:pPr lvl="1">
              <a:buNone/>
            </a:pPr>
            <a:r>
              <a:rPr lang="en-US" smtClean="0">
                <a:solidFill>
                  <a:srgbClr val="C00000"/>
                </a:solidFill>
                <a:sym typeface="Wingdings" pitchFamily="2" charset="2"/>
              </a:rPr>
              <a:t> Bổ sung: MaNGH</a:t>
            </a:r>
            <a:endParaRPr lang="en-US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Ví dụ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800600"/>
          </a:xfrm>
        </p:spPr>
        <p:txBody>
          <a:bodyPr/>
          <a:lstStyle/>
          <a:p>
            <a:r>
              <a:rPr lang="en-US" smtClean="0"/>
              <a:t>Bước 1: Liệt kê</a:t>
            </a:r>
            <a:endParaRPr lang="en-US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228600" y="2316480"/>
          <a:ext cx="2362200" cy="3520440"/>
        </p:xfrm>
        <a:graphic>
          <a:graphicData uri="http://schemas.openxmlformats.org/drawingml/2006/table">
            <a:tbl>
              <a:tblPr firstRow="1" bandRow="1">
                <a:tableStyleId>{72833802-FEF1-4C79-8D5D-14CF1EAF98D9}</a:tableStyleId>
              </a:tblPr>
              <a:tblGrid>
                <a:gridCol w="1115483"/>
                <a:gridCol w="1246717"/>
              </a:tblGrid>
              <a:tr h="350520">
                <a:tc gridSpan="2">
                  <a:txBody>
                    <a:bodyPr/>
                    <a:lstStyle/>
                    <a:p>
                      <a:r>
                        <a:rPr lang="en-US" sz="1400" smtClean="0"/>
                        <a:t>ĐƠN</a:t>
                      </a:r>
                      <a:r>
                        <a:rPr lang="en-US" sz="1400" baseline="0" smtClean="0"/>
                        <a:t> ĐẶT HÀNG</a:t>
                      </a:r>
                      <a:endParaRPr lang="en-US" sz="1400" b="1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82880">
                <a:tc>
                  <a:txBody>
                    <a:bodyPr/>
                    <a:lstStyle/>
                    <a:p>
                      <a:pPr algn="ctr"/>
                      <a:r>
                        <a:rPr lang="en-US" sz="1400" b="1" smtClean="0">
                          <a:solidFill>
                            <a:schemeClr val="tx2"/>
                          </a:solidFill>
                        </a:rPr>
                        <a:t>Từ</a:t>
                      </a:r>
                      <a:r>
                        <a:rPr lang="en-US" sz="1400" b="1" baseline="0" smtClean="0">
                          <a:solidFill>
                            <a:schemeClr val="tx2"/>
                          </a:solidFill>
                        </a:rPr>
                        <a:t> trong HS</a:t>
                      </a:r>
                      <a:endParaRPr lang="en-US" sz="1400" b="1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smtClean="0">
                          <a:solidFill>
                            <a:schemeClr val="tx2"/>
                          </a:solidFill>
                        </a:rPr>
                        <a:t>Viết</a:t>
                      </a:r>
                      <a:r>
                        <a:rPr lang="en-US" sz="1400" b="1" baseline="0" smtClean="0">
                          <a:solidFill>
                            <a:schemeClr val="tx2"/>
                          </a:solidFill>
                        </a:rPr>
                        <a:t> gọn</a:t>
                      </a:r>
                      <a:endParaRPr lang="en-US" sz="1400" b="1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160">
                <a:tc>
                  <a:txBody>
                    <a:bodyPr/>
                    <a:lstStyle/>
                    <a:p>
                      <a:r>
                        <a:rPr lang="en-US" sz="1400" smtClean="0">
                          <a:solidFill>
                            <a:schemeClr val="tx2"/>
                          </a:solidFill>
                        </a:rPr>
                        <a:t>Số</a:t>
                      </a:r>
                      <a:endParaRPr lang="en-US" sz="140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smtClean="0">
                          <a:solidFill>
                            <a:schemeClr val="tx2"/>
                          </a:solidFill>
                        </a:rPr>
                        <a:t>SoHD</a:t>
                      </a:r>
                      <a:endParaRPr lang="en-US" sz="140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1400" strike="sngStrike" smtClean="0">
                          <a:solidFill>
                            <a:srgbClr val="FF0000"/>
                          </a:solidFill>
                        </a:rPr>
                        <a:t>Người</a:t>
                      </a:r>
                      <a:r>
                        <a:rPr lang="en-US" sz="1400" strike="sngStrike" baseline="0" smtClean="0">
                          <a:solidFill>
                            <a:srgbClr val="FF0000"/>
                          </a:solidFill>
                        </a:rPr>
                        <a:t> đặt hàng</a:t>
                      </a:r>
                      <a:endParaRPr lang="en-US" sz="1400" strike="sngStrike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strike="sngStrike" smtClean="0">
                          <a:solidFill>
                            <a:srgbClr val="FF0000"/>
                          </a:solidFill>
                        </a:rPr>
                        <a:t>TenKH</a:t>
                      </a:r>
                      <a:endParaRPr lang="en-US" sz="1400" strike="sngStrike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1920">
                <a:tc>
                  <a:txBody>
                    <a:bodyPr/>
                    <a:lstStyle/>
                    <a:p>
                      <a:r>
                        <a:rPr lang="en-US" sz="1400" smtClean="0">
                          <a:solidFill>
                            <a:schemeClr val="tx2"/>
                          </a:solidFill>
                        </a:rPr>
                        <a:t>Ngày</a:t>
                      </a:r>
                      <a:r>
                        <a:rPr lang="en-US" sz="1400" baseline="0" smtClean="0">
                          <a:solidFill>
                            <a:schemeClr val="tx2"/>
                          </a:solidFill>
                        </a:rPr>
                        <a:t> đặt </a:t>
                      </a:r>
                      <a:endParaRPr lang="en-US" sz="140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smtClean="0">
                          <a:solidFill>
                            <a:schemeClr val="tx2"/>
                          </a:solidFill>
                        </a:rPr>
                        <a:t>NgayDat</a:t>
                      </a:r>
                      <a:endParaRPr lang="en-US" sz="140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1400" smtClean="0">
                          <a:solidFill>
                            <a:schemeClr val="tx2"/>
                          </a:solidFill>
                        </a:rPr>
                        <a:t>Số</a:t>
                      </a:r>
                      <a:r>
                        <a:rPr lang="en-US" sz="1400" baseline="0" smtClean="0">
                          <a:solidFill>
                            <a:schemeClr val="tx2"/>
                          </a:solidFill>
                        </a:rPr>
                        <a:t> TT</a:t>
                      </a:r>
                      <a:endParaRPr lang="en-US" sz="140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smtClean="0">
                          <a:solidFill>
                            <a:schemeClr val="tx2"/>
                          </a:solidFill>
                        </a:rPr>
                        <a:t>SoTT</a:t>
                      </a:r>
                      <a:endParaRPr lang="en-US" sz="140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1400" strike="sngStrike" smtClean="0">
                          <a:solidFill>
                            <a:srgbClr val="FF0000"/>
                          </a:solidFill>
                        </a:rPr>
                        <a:t>Tên</a:t>
                      </a:r>
                      <a:r>
                        <a:rPr lang="en-US" sz="1400" strike="sngStrike" baseline="0" smtClean="0">
                          <a:solidFill>
                            <a:srgbClr val="FF0000"/>
                          </a:solidFill>
                        </a:rPr>
                        <a:t> hàng</a:t>
                      </a:r>
                      <a:endParaRPr lang="en-US" sz="1400" strike="sngStrike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strike="sngStrike" smtClean="0">
                          <a:solidFill>
                            <a:srgbClr val="FF0000"/>
                          </a:solidFill>
                        </a:rPr>
                        <a:t>TenHang</a:t>
                      </a:r>
                      <a:endParaRPr lang="en-US" sz="1400" strike="sngStrike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1400" strike="sngStrike" smtClean="0">
                          <a:solidFill>
                            <a:srgbClr val="FF0000"/>
                          </a:solidFill>
                        </a:rPr>
                        <a:t>Đơn</a:t>
                      </a:r>
                      <a:r>
                        <a:rPr lang="en-US" sz="1400" strike="sngStrike" baseline="0" smtClean="0">
                          <a:solidFill>
                            <a:srgbClr val="FF0000"/>
                          </a:solidFill>
                        </a:rPr>
                        <a:t> vị</a:t>
                      </a:r>
                      <a:endParaRPr lang="en-US" sz="1400" strike="sngStrike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strike="sngStrike" smtClean="0">
                          <a:solidFill>
                            <a:srgbClr val="FF0000"/>
                          </a:solidFill>
                        </a:rPr>
                        <a:t>DVT</a:t>
                      </a:r>
                      <a:endParaRPr lang="en-US" sz="1400" strike="sngStrike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1400" strike="sngStrike" smtClean="0">
                          <a:solidFill>
                            <a:srgbClr val="FF0000"/>
                          </a:solidFill>
                        </a:rPr>
                        <a:t>Đơn</a:t>
                      </a:r>
                      <a:r>
                        <a:rPr lang="en-US" sz="1400" strike="sngStrike" baseline="0" smtClean="0">
                          <a:solidFill>
                            <a:srgbClr val="FF0000"/>
                          </a:solidFill>
                        </a:rPr>
                        <a:t> giá</a:t>
                      </a:r>
                      <a:endParaRPr lang="en-US" sz="1400" strike="sngStrike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strike="sngStrike" smtClean="0">
                          <a:solidFill>
                            <a:srgbClr val="FF0000"/>
                          </a:solidFill>
                        </a:rPr>
                        <a:t>DonGia</a:t>
                      </a:r>
                      <a:endParaRPr lang="en-US" sz="1400" strike="sngStrike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1400" smtClean="0">
                          <a:solidFill>
                            <a:schemeClr val="tx2"/>
                          </a:solidFill>
                        </a:rPr>
                        <a:t>Thành</a:t>
                      </a:r>
                      <a:r>
                        <a:rPr lang="en-US" sz="1400" baseline="0" smtClean="0">
                          <a:solidFill>
                            <a:schemeClr val="tx2"/>
                          </a:solidFill>
                        </a:rPr>
                        <a:t> tiền</a:t>
                      </a:r>
                      <a:endParaRPr lang="en-US" sz="140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smtClean="0">
                          <a:solidFill>
                            <a:schemeClr val="tx2"/>
                          </a:solidFill>
                        </a:rPr>
                        <a:t>ThanhTien</a:t>
                      </a:r>
                      <a:endParaRPr lang="en-US" sz="140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2743200" y="1615440"/>
          <a:ext cx="2971800" cy="4785360"/>
        </p:xfrm>
        <a:graphic>
          <a:graphicData uri="http://schemas.openxmlformats.org/drawingml/2006/table">
            <a:tbl>
              <a:tblPr firstRow="1" bandRow="1">
                <a:tableStyleId>{72833802-FEF1-4C79-8D5D-14CF1EAF98D9}</a:tableStyleId>
              </a:tblPr>
              <a:tblGrid>
                <a:gridCol w="1447800"/>
                <a:gridCol w="1524000"/>
              </a:tblGrid>
              <a:tr h="303819">
                <a:tc gridSpan="2"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400" kern="1200" smtClean="0"/>
                        <a:t>PHIẾU NHẬP KHO</a:t>
                      </a:r>
                      <a:endParaRPr lang="en-US" sz="1400" kern="120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61751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400" b="1" kern="1200" smtClean="0">
                          <a:solidFill>
                            <a:schemeClr val="tx2"/>
                          </a:solidFill>
                        </a:rPr>
                        <a:t>Từ trong HS</a:t>
                      </a:r>
                      <a:endParaRPr lang="en-US" sz="1400" b="1" kern="1200" smtClean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400" b="1" kern="1200" smtClean="0">
                          <a:solidFill>
                            <a:schemeClr val="tx2"/>
                          </a:solidFill>
                        </a:rPr>
                        <a:t>Viết gọn</a:t>
                      </a:r>
                      <a:endParaRPr lang="en-US" sz="1400" b="1" kern="1200" smtClean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1751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400" kern="1200" smtClean="0">
                          <a:solidFill>
                            <a:schemeClr val="tx2"/>
                          </a:solidFill>
                        </a:rPr>
                        <a:t>Số</a:t>
                      </a:r>
                      <a:endParaRPr lang="en-US" sz="1400" kern="1200" smtClean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400" kern="1200" smtClean="0">
                          <a:solidFill>
                            <a:schemeClr val="tx2"/>
                          </a:solidFill>
                        </a:rPr>
                        <a:t>SoHD</a:t>
                      </a:r>
                      <a:endParaRPr lang="en-US" sz="1400" kern="1200" smtClean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1751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400" strike="sngStrike" kern="1200" smtClean="0">
                          <a:solidFill>
                            <a:srgbClr val="FF0000"/>
                          </a:solidFill>
                        </a:rPr>
                        <a:t>Họ và tên người giao hàng</a:t>
                      </a:r>
                      <a:endParaRPr lang="en-US" sz="1400" strike="sngStrike" kern="120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400" strike="sngStrike" kern="1200" smtClean="0">
                          <a:solidFill>
                            <a:srgbClr val="FF0000"/>
                          </a:solidFill>
                        </a:rPr>
                        <a:t>Ten</a:t>
                      </a:r>
                      <a:r>
                        <a:rPr lang="en-US" sz="1400" strike="sngStrike" kern="1200" baseline="0" smtClean="0">
                          <a:solidFill>
                            <a:srgbClr val="FF0000"/>
                          </a:solidFill>
                        </a:rPr>
                        <a:t> NGH</a:t>
                      </a:r>
                      <a:endParaRPr lang="en-US" sz="1400" strike="sngStrike" kern="120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1751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400" strike="sngStrike" kern="1200" smtClean="0">
                          <a:solidFill>
                            <a:srgbClr val="FF0000"/>
                          </a:solidFill>
                        </a:rPr>
                        <a:t>Địa chỉ</a:t>
                      </a:r>
                      <a:endParaRPr lang="en-US" sz="1400" strike="sngStrike" kern="120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400" strike="sngStrike" kern="1200" smtClean="0">
                          <a:solidFill>
                            <a:srgbClr val="FF0000"/>
                          </a:solidFill>
                        </a:rPr>
                        <a:t>DiaChi</a:t>
                      </a:r>
                      <a:endParaRPr lang="en-US" sz="1400" strike="sngStrike" kern="120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1751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400" kern="1200" smtClean="0">
                          <a:solidFill>
                            <a:schemeClr val="tx2"/>
                          </a:solidFill>
                        </a:rPr>
                        <a:t>Lý do nhập kho</a:t>
                      </a:r>
                      <a:endParaRPr lang="en-US" sz="1400" kern="1200" smtClean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400" kern="1200" smtClean="0">
                          <a:solidFill>
                            <a:schemeClr val="tx2"/>
                          </a:solidFill>
                        </a:rPr>
                        <a:t>LyDo</a:t>
                      </a:r>
                      <a:endParaRPr lang="en-US" sz="1400" kern="1200" smtClean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1751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400" strike="sngStrike" kern="1200" smtClean="0">
                          <a:solidFill>
                            <a:srgbClr val="FF0000"/>
                          </a:solidFill>
                        </a:rPr>
                        <a:t>Nhập tại kho</a:t>
                      </a:r>
                      <a:endParaRPr lang="en-US" sz="1400" strike="sngStrike" kern="120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400" strike="sngStrike" kern="1200" smtClean="0">
                          <a:solidFill>
                            <a:srgbClr val="FF0000"/>
                          </a:solidFill>
                        </a:rPr>
                        <a:t>TenKho</a:t>
                      </a:r>
                      <a:endParaRPr lang="en-US" sz="1400" strike="sngStrike" kern="120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1751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400" kern="1200" smtClean="0">
                          <a:solidFill>
                            <a:schemeClr val="tx2"/>
                          </a:solidFill>
                        </a:rPr>
                        <a:t>STT</a:t>
                      </a:r>
                      <a:endParaRPr lang="en-US" sz="1400" kern="1200" smtClean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400" kern="1200" smtClean="0">
                          <a:solidFill>
                            <a:schemeClr val="tx2"/>
                          </a:solidFill>
                        </a:rPr>
                        <a:t>SoTT</a:t>
                      </a:r>
                      <a:endParaRPr lang="en-US" sz="1400" kern="1200" smtClean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1751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400" strike="sngStrike" kern="120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Tên</a:t>
                      </a:r>
                      <a:r>
                        <a:rPr lang="en-US" sz="1400" strike="sngStrike" kern="1200" baseline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 hàng</a:t>
                      </a:r>
                      <a:endParaRPr lang="en-US" sz="1400" strike="sngStrike" kern="120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400" strike="sngStrike" kern="120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TenHang</a:t>
                      </a:r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1751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400" strike="sngStrike" kern="1200" smtClean="0">
                          <a:solidFill>
                            <a:srgbClr val="FF0000"/>
                          </a:solidFill>
                        </a:rPr>
                        <a:t>Đơn vị</a:t>
                      </a:r>
                      <a:endParaRPr lang="en-US" sz="1400" strike="sngStrike" kern="120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400" strike="sngStrike" kern="1200" smtClean="0">
                          <a:solidFill>
                            <a:srgbClr val="FF0000"/>
                          </a:solidFill>
                        </a:rPr>
                        <a:t>DVT</a:t>
                      </a:r>
                      <a:endParaRPr lang="en-US" sz="1400" strike="sngStrike" kern="120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1751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400" strike="sngStrike" kern="1200" smtClean="0">
                          <a:solidFill>
                            <a:srgbClr val="FF0000"/>
                          </a:solidFill>
                        </a:rPr>
                        <a:t>Đơn giá</a:t>
                      </a:r>
                      <a:endParaRPr lang="en-US" sz="1400" strike="sngStrike" kern="120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400" strike="sngStrike" kern="1200" smtClean="0">
                          <a:solidFill>
                            <a:srgbClr val="FF0000"/>
                          </a:solidFill>
                        </a:rPr>
                        <a:t>DonGia</a:t>
                      </a:r>
                      <a:endParaRPr lang="en-US" sz="1400" strike="sngStrike" kern="120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1751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400" kern="1200" smtClean="0">
                          <a:solidFill>
                            <a:schemeClr val="tx2"/>
                          </a:solidFill>
                        </a:rPr>
                        <a:t>Thành tiền</a:t>
                      </a:r>
                      <a:endParaRPr lang="en-US" sz="1400" kern="1200" smtClean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400" kern="1200" smtClean="0">
                          <a:solidFill>
                            <a:schemeClr val="tx2"/>
                          </a:solidFill>
                        </a:rPr>
                        <a:t>ThanhTien</a:t>
                      </a:r>
                      <a:endParaRPr lang="en-US" sz="1400" kern="1200" smtClean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1751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400" kern="1200" smtClean="0">
                          <a:solidFill>
                            <a:schemeClr val="tx2"/>
                          </a:solidFill>
                        </a:rPr>
                        <a:t>Tổng tiền hàng</a:t>
                      </a:r>
                      <a:endParaRPr lang="en-US" sz="1400" kern="1200" smtClean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400" kern="1200" smtClean="0">
                          <a:solidFill>
                            <a:schemeClr val="tx2"/>
                          </a:solidFill>
                        </a:rPr>
                        <a:t>TongTienH</a:t>
                      </a:r>
                      <a:endParaRPr lang="en-US" sz="1400" kern="1200" smtClean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1751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400" kern="1200" smtClean="0">
                          <a:solidFill>
                            <a:schemeClr val="tx2"/>
                          </a:solidFill>
                        </a:rPr>
                        <a:t>Thuế VAT</a:t>
                      </a:r>
                      <a:endParaRPr lang="en-US" sz="1400" kern="1200" smtClean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400" kern="1200" smtClean="0">
                          <a:solidFill>
                            <a:schemeClr val="tx2"/>
                          </a:solidFill>
                        </a:rPr>
                        <a:t>VAT</a:t>
                      </a:r>
                      <a:endParaRPr lang="en-US" sz="1400" kern="1200" smtClean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1751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400" kern="1200" smtClean="0">
                          <a:solidFill>
                            <a:schemeClr val="tx2"/>
                          </a:solidFill>
                        </a:rPr>
                        <a:t>Tổng cộng</a:t>
                      </a:r>
                      <a:endParaRPr lang="en-US" sz="1400" kern="1200" smtClean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400" kern="1200" smtClean="0">
                          <a:solidFill>
                            <a:schemeClr val="tx2"/>
                          </a:solidFill>
                        </a:rPr>
                        <a:t>TongCong</a:t>
                      </a:r>
                      <a:endParaRPr lang="en-US" sz="1400" kern="1200" smtClean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019800" y="1600200"/>
          <a:ext cx="2895600" cy="4785360"/>
        </p:xfrm>
        <a:graphic>
          <a:graphicData uri="http://schemas.openxmlformats.org/drawingml/2006/table">
            <a:tbl>
              <a:tblPr firstRow="1" bandRow="1">
                <a:tableStyleId>{72833802-FEF1-4C79-8D5D-14CF1EAF98D9}</a:tableStyleId>
              </a:tblPr>
              <a:tblGrid>
                <a:gridCol w="1483112"/>
                <a:gridCol w="1412488"/>
              </a:tblGrid>
              <a:tr h="303819">
                <a:tc gridSpan="2"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400" kern="1200" smtClean="0"/>
                        <a:t>PHIẾU NHẬP KHO</a:t>
                      </a:r>
                      <a:endParaRPr lang="en-US" sz="1400" kern="120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61751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400" b="1" kern="1200" smtClean="0">
                          <a:solidFill>
                            <a:schemeClr val="tx2"/>
                          </a:solidFill>
                        </a:rPr>
                        <a:t>Từ trong HS</a:t>
                      </a:r>
                      <a:endParaRPr lang="en-US" sz="1400" b="1" kern="1200" smtClean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400" b="1" kern="1200" smtClean="0">
                          <a:solidFill>
                            <a:schemeClr val="tx2"/>
                          </a:solidFill>
                        </a:rPr>
                        <a:t>Viết gọn</a:t>
                      </a:r>
                      <a:endParaRPr lang="en-US" sz="1400" b="1" kern="1200" smtClean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1751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400" kern="1200" smtClean="0">
                          <a:solidFill>
                            <a:schemeClr val="tx2"/>
                          </a:solidFill>
                        </a:rPr>
                        <a:t>Số</a:t>
                      </a:r>
                      <a:endParaRPr lang="en-US" sz="1400" kern="1200" smtClean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400" kern="1200" smtClean="0">
                          <a:solidFill>
                            <a:schemeClr val="tx2"/>
                          </a:solidFill>
                        </a:rPr>
                        <a:t>SoHD</a:t>
                      </a:r>
                      <a:endParaRPr lang="en-US" sz="1400" kern="1200" smtClean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1751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400" strike="sngStrike" kern="1200" smtClean="0">
                          <a:solidFill>
                            <a:srgbClr val="FF0000"/>
                          </a:solidFill>
                        </a:rPr>
                        <a:t>Họ và tên người mua hàng</a:t>
                      </a:r>
                      <a:endParaRPr lang="en-US" sz="1400" strike="sngStrike" kern="120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400" strike="sngStrike" kern="1200" smtClean="0">
                          <a:solidFill>
                            <a:srgbClr val="FF0000"/>
                          </a:solidFill>
                        </a:rPr>
                        <a:t>Ten</a:t>
                      </a:r>
                      <a:r>
                        <a:rPr lang="en-US" sz="1400" strike="sngStrike" kern="1200" baseline="0" smtClean="0">
                          <a:solidFill>
                            <a:srgbClr val="FF0000"/>
                          </a:solidFill>
                        </a:rPr>
                        <a:t> KH</a:t>
                      </a:r>
                      <a:endParaRPr lang="en-US" sz="1400" strike="sngStrike" kern="120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1751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400" strike="sngStrike" kern="1200" smtClean="0">
                          <a:solidFill>
                            <a:srgbClr val="FF0000"/>
                          </a:solidFill>
                        </a:rPr>
                        <a:t>Địa chỉ</a:t>
                      </a:r>
                      <a:endParaRPr lang="en-US" sz="1400" strike="sngStrike" kern="120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400" strike="sngStrike" kern="1200" smtClean="0">
                          <a:solidFill>
                            <a:srgbClr val="FF0000"/>
                          </a:solidFill>
                        </a:rPr>
                        <a:t>DiaChiKH</a:t>
                      </a:r>
                      <a:endParaRPr lang="en-US" sz="1400" strike="sngStrike" kern="120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1751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400" kern="1200" smtClean="0">
                          <a:solidFill>
                            <a:schemeClr val="tx2"/>
                          </a:solidFill>
                        </a:rPr>
                        <a:t>Lý do xuất</a:t>
                      </a:r>
                      <a:r>
                        <a:rPr lang="en-US" sz="1400" kern="1200" baseline="0" smtClean="0">
                          <a:solidFill>
                            <a:schemeClr val="tx2"/>
                          </a:solidFill>
                        </a:rPr>
                        <a:t> </a:t>
                      </a:r>
                      <a:r>
                        <a:rPr lang="en-US" sz="1400" kern="1200" smtClean="0">
                          <a:solidFill>
                            <a:schemeClr val="tx2"/>
                          </a:solidFill>
                        </a:rPr>
                        <a:t>kho</a:t>
                      </a:r>
                      <a:endParaRPr lang="en-US" sz="1400" kern="1200" smtClean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400" kern="1200" smtClean="0">
                          <a:solidFill>
                            <a:schemeClr val="tx2"/>
                          </a:solidFill>
                        </a:rPr>
                        <a:t>LyDo</a:t>
                      </a:r>
                      <a:endParaRPr lang="en-US" sz="1400" kern="1200" smtClean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1751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400" strike="sngStrike" kern="1200" smtClean="0">
                          <a:solidFill>
                            <a:srgbClr val="FF0000"/>
                          </a:solidFill>
                        </a:rPr>
                        <a:t>Xuất</a:t>
                      </a:r>
                      <a:r>
                        <a:rPr lang="en-US" sz="1400" strike="sngStrike" kern="1200" baseline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sz="1400" strike="sngStrike" kern="1200" smtClean="0">
                          <a:solidFill>
                            <a:srgbClr val="FF0000"/>
                          </a:solidFill>
                        </a:rPr>
                        <a:t>tại kho</a:t>
                      </a:r>
                      <a:endParaRPr lang="en-US" sz="1400" strike="sngStrike" kern="120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400" strike="sngStrike" kern="1200" smtClean="0">
                          <a:solidFill>
                            <a:srgbClr val="FF0000"/>
                          </a:solidFill>
                        </a:rPr>
                        <a:t>TenKho</a:t>
                      </a:r>
                      <a:endParaRPr lang="en-US" sz="1400" strike="sngStrike" kern="120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1751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400" kern="1200" smtClean="0">
                          <a:solidFill>
                            <a:schemeClr val="tx2"/>
                          </a:solidFill>
                        </a:rPr>
                        <a:t>STT</a:t>
                      </a:r>
                      <a:endParaRPr lang="en-US" sz="1400" kern="1200" smtClean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400" kern="1200" smtClean="0">
                          <a:solidFill>
                            <a:schemeClr val="tx2"/>
                          </a:solidFill>
                        </a:rPr>
                        <a:t>SoTT</a:t>
                      </a:r>
                      <a:endParaRPr lang="en-US" sz="1400" kern="1200" smtClean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1751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400" strike="sngStrike" kern="120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Tên</a:t>
                      </a:r>
                      <a:r>
                        <a:rPr lang="en-US" sz="1400" strike="sngStrike" kern="1200" baseline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 hàng</a:t>
                      </a:r>
                      <a:endParaRPr lang="en-US" sz="1400" strike="sngStrike" kern="120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400" strike="sngStrike" kern="120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TenHang</a:t>
                      </a:r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1751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400" strike="sngStrike" kern="1200" smtClean="0">
                          <a:solidFill>
                            <a:srgbClr val="FF0000"/>
                          </a:solidFill>
                        </a:rPr>
                        <a:t>Đơn vị</a:t>
                      </a:r>
                      <a:endParaRPr lang="en-US" sz="1400" strike="sngStrike" kern="120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400" strike="sngStrike" kern="1200" smtClean="0">
                          <a:solidFill>
                            <a:srgbClr val="FF0000"/>
                          </a:solidFill>
                        </a:rPr>
                        <a:t>DVT</a:t>
                      </a:r>
                      <a:endParaRPr lang="en-US" sz="1400" strike="sngStrike" kern="120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1751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400" strike="sngStrike" kern="1200" smtClean="0">
                          <a:solidFill>
                            <a:srgbClr val="FF0000"/>
                          </a:solidFill>
                        </a:rPr>
                        <a:t>Đơn giá</a:t>
                      </a:r>
                      <a:endParaRPr lang="en-US" sz="1400" strike="sngStrike" kern="120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400" strike="sngStrike" kern="1200" smtClean="0">
                          <a:solidFill>
                            <a:srgbClr val="FF0000"/>
                          </a:solidFill>
                        </a:rPr>
                        <a:t>DonGia</a:t>
                      </a:r>
                      <a:endParaRPr lang="en-US" sz="1400" strike="sngStrike" kern="120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1751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400" kern="1200" smtClean="0">
                          <a:solidFill>
                            <a:schemeClr val="tx2"/>
                          </a:solidFill>
                        </a:rPr>
                        <a:t>Thành tiền</a:t>
                      </a:r>
                      <a:endParaRPr lang="en-US" sz="1400" kern="1200" smtClean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400" kern="1200" smtClean="0">
                          <a:solidFill>
                            <a:schemeClr val="tx2"/>
                          </a:solidFill>
                        </a:rPr>
                        <a:t>ThanhTien</a:t>
                      </a:r>
                      <a:endParaRPr lang="en-US" sz="1400" kern="1200" smtClean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1751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400" kern="1200" smtClean="0">
                          <a:solidFill>
                            <a:schemeClr val="tx2"/>
                          </a:solidFill>
                        </a:rPr>
                        <a:t>Tổng tiền hàng</a:t>
                      </a:r>
                      <a:endParaRPr lang="en-US" sz="1400" kern="1200" smtClean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400" kern="1200" smtClean="0">
                          <a:solidFill>
                            <a:schemeClr val="tx2"/>
                          </a:solidFill>
                        </a:rPr>
                        <a:t>TongTienH</a:t>
                      </a:r>
                      <a:endParaRPr lang="en-US" sz="1400" kern="1200" smtClean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1751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400" kern="1200" smtClean="0">
                          <a:solidFill>
                            <a:schemeClr val="tx2"/>
                          </a:solidFill>
                        </a:rPr>
                        <a:t>Thuế VAT</a:t>
                      </a:r>
                      <a:endParaRPr lang="en-US" sz="1400" kern="1200" smtClean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400" kern="1200" smtClean="0">
                          <a:solidFill>
                            <a:schemeClr val="tx2"/>
                          </a:solidFill>
                        </a:rPr>
                        <a:t>VAT</a:t>
                      </a:r>
                      <a:endParaRPr lang="en-US" sz="1400" kern="1200" smtClean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1751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400" kern="1200" smtClean="0">
                          <a:solidFill>
                            <a:schemeClr val="tx2"/>
                          </a:solidFill>
                        </a:rPr>
                        <a:t>Tổng cộng</a:t>
                      </a:r>
                      <a:endParaRPr lang="en-US" sz="1400" kern="1200" smtClean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400" kern="1200" smtClean="0">
                          <a:solidFill>
                            <a:schemeClr val="tx2"/>
                          </a:solidFill>
                        </a:rPr>
                        <a:t>TongCong</a:t>
                      </a:r>
                      <a:endParaRPr lang="en-US" sz="1400" kern="1200" smtClean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Ví dụ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Bước 3: xác định quan hệ</a:t>
            </a:r>
          </a:p>
          <a:p>
            <a:pPr lvl="1"/>
            <a:r>
              <a:rPr lang="en-US" smtClean="0"/>
              <a:t>KHÁCH 	</a:t>
            </a:r>
            <a:r>
              <a:rPr lang="en-US" b="1" smtClean="0">
                <a:solidFill>
                  <a:srgbClr val="C00000"/>
                </a:solidFill>
              </a:rPr>
              <a:t>ĐẶT</a:t>
            </a:r>
            <a:r>
              <a:rPr lang="en-US" smtClean="0"/>
              <a:t>	 	HÀNG</a:t>
            </a:r>
          </a:p>
          <a:p>
            <a:pPr lvl="1"/>
            <a:r>
              <a:rPr lang="en-US" smtClean="0"/>
              <a:t>NGƯỜI GIAO HÀNG   </a:t>
            </a:r>
            <a:r>
              <a:rPr lang="en-US" b="1" smtClean="0">
                <a:solidFill>
                  <a:srgbClr val="C00000"/>
                </a:solidFill>
              </a:rPr>
              <a:t>NHẬP     </a:t>
            </a:r>
            <a:r>
              <a:rPr lang="en-US" smtClean="0"/>
              <a:t>HÀNG  </a:t>
            </a:r>
            <a:r>
              <a:rPr lang="en-US" b="1" smtClean="0">
                <a:solidFill>
                  <a:srgbClr val="C00000"/>
                </a:solidFill>
              </a:rPr>
              <a:t>TẠI</a:t>
            </a:r>
            <a:r>
              <a:rPr lang="en-US" smtClean="0"/>
              <a:t>   KHO</a:t>
            </a:r>
          </a:p>
          <a:p>
            <a:pPr lvl="1"/>
            <a:r>
              <a:rPr lang="en-US" smtClean="0"/>
              <a:t>KHO 	</a:t>
            </a:r>
            <a:r>
              <a:rPr lang="en-US" b="1" smtClean="0">
                <a:solidFill>
                  <a:srgbClr val="C00000"/>
                </a:solidFill>
              </a:rPr>
              <a:t>XUẤT</a:t>
            </a:r>
            <a:r>
              <a:rPr lang="en-US" smtClean="0"/>
              <a:t> 	HÀNG     </a:t>
            </a:r>
            <a:r>
              <a:rPr lang="en-US" b="1" smtClean="0">
                <a:solidFill>
                  <a:srgbClr val="C00000"/>
                </a:solidFill>
              </a:rPr>
              <a:t>CHO      </a:t>
            </a:r>
            <a:r>
              <a:rPr lang="en-US" smtClean="0"/>
              <a:t>KHÁCH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57200"/>
            <a:ext cx="9144000" cy="601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09600" y="2057400"/>
            <a:ext cx="8193087" cy="1362075"/>
          </a:xfrm>
        </p:spPr>
        <p:txBody>
          <a:bodyPr/>
          <a:lstStyle/>
          <a:p>
            <a:r>
              <a:rPr lang="en-US" smtClean="0">
                <a:solidFill>
                  <a:schemeClr val="tx2"/>
                </a:solidFill>
              </a:rPr>
              <a:t>MÔ HÌNH DỮ LiỆU LOGIC</a:t>
            </a:r>
            <a:endParaRPr lang="en-US">
              <a:solidFill>
                <a:schemeClr val="tx2"/>
              </a:solidFill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1447800" y="2590800"/>
            <a:ext cx="5410200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742950" marR="0" lvl="1" indent="-285750" defTabSz="914400" fontAlgn="base" latinLnBrk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itchFamily="2" charset="2"/>
              <a:buChar char="§"/>
              <a:tabLst/>
              <a:defRPr/>
            </a:pPr>
            <a:endParaRPr lang="en-US" smtClean="0">
              <a:solidFill>
                <a:schemeClr val="tx2"/>
              </a:solidFill>
              <a:latin typeface="Arial" charset="0"/>
            </a:endParaRPr>
          </a:p>
          <a:p>
            <a:pPr marL="742950" marR="0" lvl="1" indent="-285750" defTabSz="914400" fontAlgn="base" latinLnBrk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itchFamily="2" charset="2"/>
              <a:buChar char="§"/>
              <a:tabLst/>
              <a:defRPr/>
            </a:pPr>
            <a:endParaRPr lang="en-US" smtClean="0">
              <a:solidFill>
                <a:schemeClr val="tx2"/>
              </a:solidFill>
              <a:latin typeface="Arial" charset="0"/>
            </a:endParaRPr>
          </a:p>
          <a:p>
            <a:pPr marL="742950" marR="0" lvl="1" indent="-285750" defTabSz="914400" fontAlgn="base" latinLnBrk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itchFamily="2" charset="2"/>
              <a:buChar char="§"/>
              <a:tabLst/>
              <a:defRPr/>
            </a:pPr>
            <a:r>
              <a:rPr lang="en-US" smtClean="0">
                <a:solidFill>
                  <a:schemeClr val="tx2"/>
                </a:solidFill>
                <a:latin typeface="Arial" charset="0"/>
              </a:rPr>
              <a:t>Mô hình dữ liệu logic</a:t>
            </a:r>
          </a:p>
          <a:p>
            <a:pPr marL="742950" marR="0" lvl="1" indent="-285750" defTabSz="914400" fontAlgn="base" latinLnBrk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itchFamily="2" charset="2"/>
              <a:buChar char="§"/>
              <a:tabLst/>
              <a:defRPr/>
            </a:pPr>
            <a:r>
              <a:rPr lang="en-US" smtClean="0">
                <a:solidFill>
                  <a:schemeClr val="tx2"/>
                </a:solidFill>
                <a:latin typeface="Arial" charset="0"/>
              </a:rPr>
              <a:t>Các thành phần của mô hình quan hệ</a:t>
            </a:r>
          </a:p>
          <a:p>
            <a:pPr marL="742950" marR="0" lvl="1" indent="-285750" defTabSz="914400" fontAlgn="base" latinLnBrk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itchFamily="2" charset="2"/>
              <a:buChar char="§"/>
              <a:tabLst/>
              <a:defRPr/>
            </a:pPr>
            <a:r>
              <a:rPr lang="en-US" smtClean="0">
                <a:solidFill>
                  <a:schemeClr val="tx2"/>
                </a:solidFill>
                <a:latin typeface="Arial" charset="0"/>
              </a:rPr>
              <a:t>Chuyển ERM sang mô hình quan hệ</a:t>
            </a:r>
          </a:p>
          <a:p>
            <a:pPr marL="742950" marR="0" lvl="1" indent="-285750" defTabSz="914400" fontAlgn="base" latinLnBrk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itchFamily="2" charset="2"/>
              <a:buChar char="§"/>
              <a:tabLst/>
              <a:defRPr/>
            </a:pPr>
            <a:r>
              <a:rPr lang="en-US" smtClean="0">
                <a:solidFill>
                  <a:schemeClr val="tx2"/>
                </a:solidFill>
                <a:latin typeface="Arial" charset="0"/>
              </a:rPr>
              <a:t>Các bước thiết kế CSDL logic</a:t>
            </a:r>
          </a:p>
          <a:p>
            <a:pPr marL="742950" marR="0" lvl="1" indent="-285750" defTabSz="914400" fontAlgn="base" latinLnBrk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itchFamily="2" charset="2"/>
              <a:buChar char="§"/>
              <a:tabLst/>
              <a:defRPr/>
            </a:pPr>
            <a:r>
              <a:rPr lang="en-US" smtClean="0">
                <a:solidFill>
                  <a:schemeClr val="tx2"/>
                </a:solidFill>
                <a:latin typeface="Arial" charset="0"/>
              </a:rPr>
              <a:t>Ví dụ</a:t>
            </a:r>
            <a:endParaRPr lang="en-US">
              <a:solidFill>
                <a:schemeClr val="tx2"/>
              </a:solidFill>
              <a:latin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Mô hình dữ liệu logic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Là sự mô tả cấu trúc của dữ liệu sao cho một hệ quản trị CSDL có thể xây dựng dựa trên nó để tổ chức việc lưu trữ &amp; khai thác dữ liệu một cách hiệu quả</a:t>
            </a:r>
          </a:p>
          <a:p>
            <a:r>
              <a:rPr lang="en-US" smtClean="0"/>
              <a:t>Đến nay đã có 4 loại mô hình dữ liệu logic:</a:t>
            </a:r>
          </a:p>
          <a:p>
            <a:pPr lvl="1"/>
            <a:r>
              <a:rPr lang="en-US" smtClean="0"/>
              <a:t>Mô hình dữ liệu phân cấp</a:t>
            </a:r>
          </a:p>
          <a:p>
            <a:pPr lvl="1"/>
            <a:r>
              <a:rPr lang="en-US" smtClean="0"/>
              <a:t>Mô hình dữ liệu mạng</a:t>
            </a:r>
          </a:p>
          <a:p>
            <a:pPr lvl="1"/>
            <a:r>
              <a:rPr lang="en-US" smtClean="0"/>
              <a:t>Mô hình dữ liệu quan hệ</a:t>
            </a:r>
          </a:p>
          <a:p>
            <a:pPr lvl="1"/>
            <a:r>
              <a:rPr lang="en-US" smtClean="0"/>
              <a:t>Mô hình dữ liệu hướng đối tượng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19600" y="3657600"/>
            <a:ext cx="3962400" cy="23167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Mô hình dữ liệu phân cấp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6553200" cy="4800600"/>
          </a:xfrm>
        </p:spPr>
        <p:txBody>
          <a:bodyPr/>
          <a:lstStyle/>
          <a:p>
            <a:r>
              <a:rPr lang="en-US" smtClean="0"/>
              <a:t>Các bản ghi sắp xếp từ trên xuống tạo thành một cây</a:t>
            </a:r>
          </a:p>
          <a:p>
            <a:r>
              <a:rPr lang="en-US" smtClean="0"/>
              <a:t>Thuật ngữ cha – con được sử dụng để mô tả mô hình</a:t>
            </a:r>
          </a:p>
          <a:p>
            <a:pPr lvl="1"/>
            <a:r>
              <a:rPr lang="en-US" smtClean="0"/>
              <a:t>Một con chỉ có 1 cha</a:t>
            </a:r>
          </a:p>
          <a:p>
            <a:pPr lvl="1"/>
            <a:r>
              <a:rPr lang="en-US" smtClean="0"/>
              <a:t>Một cha có thể có nhiều con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Mô hình dữ liệu mạng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Một bản ghi kết nối với một số bản ghi khác </a:t>
            </a:r>
          </a:p>
          <a:p>
            <a:r>
              <a:rPr lang="en-US" smtClean="0"/>
              <a:t>Khắc phục được hạn chế của mô hình phân cấp</a:t>
            </a:r>
          </a:p>
          <a:p>
            <a:r>
              <a:rPr lang="en-US" smtClean="0"/>
              <a:t>Phức tạp cho việc quản lý</a:t>
            </a:r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14600" y="3352800"/>
            <a:ext cx="4039903" cy="211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4"/>
          <p:cNvSpPr/>
          <p:nvPr/>
        </p:nvSpPr>
        <p:spPr>
          <a:xfrm>
            <a:off x="1934496" y="3335592"/>
            <a:ext cx="1295400" cy="609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Mô hình dữ liệu quan hệ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Mô hình dữ liệu quan hệ cấu thành từ các bảng dữ liệu 2 chiều có quan hệ logic với nhau thông qua giá trị cột khóa</a:t>
            </a:r>
          </a:p>
          <a:p>
            <a:r>
              <a:rPr lang="en-US" smtClean="0"/>
              <a:t>Được xây dựng trên cơ sở lý thuyết tập hợp</a:t>
            </a:r>
          </a:p>
          <a:p>
            <a:r>
              <a:rPr lang="en-US" smtClean="0"/>
              <a:t>Được sử dụng rộng rãi trong các hệ quản trị CSDL</a:t>
            </a:r>
            <a:endParaRPr lang="en-US"/>
          </a:p>
        </p:txBody>
      </p:sp>
      <p:grpSp>
        <p:nvGrpSpPr>
          <p:cNvPr id="6" name="Group 5"/>
          <p:cNvGrpSpPr/>
          <p:nvPr/>
        </p:nvGrpSpPr>
        <p:grpSpPr>
          <a:xfrm>
            <a:off x="1666875" y="4448175"/>
            <a:ext cx="4657725" cy="1419225"/>
            <a:chOff x="1219200" y="4267200"/>
            <a:chExt cx="4657725" cy="1419225"/>
          </a:xfrm>
        </p:grpSpPr>
        <p:pic>
          <p:nvPicPr>
            <p:cNvPr id="2050" name="Picture 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2057400" y="4419600"/>
              <a:ext cx="3819525" cy="12668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5" name="Rectangle 4"/>
            <p:cNvSpPr/>
            <p:nvPr/>
          </p:nvSpPr>
          <p:spPr>
            <a:xfrm flipV="1">
              <a:off x="1219200" y="4267200"/>
              <a:ext cx="1143000" cy="3048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Mô hình dữ liệu hướng đối tượng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Là mô hình mới, dùng để lưu trữ dữ liệu của các đối tượng, bao gồm cả thuộc tính dữ liệu và hành vi của chúng</a:t>
            </a:r>
          </a:p>
          <a:p>
            <a:r>
              <a:rPr lang="en-US" smtClean="0"/>
              <a:t>Mô hình phát triển chưa lâu, chưa hoàn thiện</a:t>
            </a:r>
          </a:p>
          <a:p>
            <a:r>
              <a:rPr lang="en-US" smtClean="0"/>
              <a:t>Đã có một số hệ quản trị CSDL dùng nhưng chưa rộng rãi</a:t>
            </a:r>
          </a:p>
          <a:p>
            <a:r>
              <a:rPr lang="en-US" smtClean="0"/>
              <a:t>Nhiều hệ quản trị CSDL hướng đối tượng nhưng việc lưu trữ vẫn sử dụng CSDL quan hệ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Nhắc lại:Mô hình dữ liệu quan hệ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0"/>
            <a:ext cx="8686800" cy="4800600"/>
          </a:xfrm>
        </p:spPr>
        <p:txBody>
          <a:bodyPr/>
          <a:lstStyle/>
          <a:p>
            <a:pPr lvl="1"/>
            <a:r>
              <a:rPr lang="en-US" smtClean="0"/>
              <a:t>Mô hình quan hệ gồm:</a:t>
            </a:r>
          </a:p>
          <a:p>
            <a:pPr lvl="2"/>
            <a:r>
              <a:rPr lang="en-US" smtClean="0"/>
              <a:t>Quan hệ </a:t>
            </a:r>
          </a:p>
          <a:p>
            <a:pPr lvl="2"/>
            <a:r>
              <a:rPr lang="en-US" smtClean="0"/>
              <a:t>Các liên kết</a:t>
            </a:r>
          </a:p>
          <a:p>
            <a:pPr lvl="1"/>
            <a:r>
              <a:rPr lang="en-US" smtClean="0"/>
              <a:t>Quan hệ là một bảng dữ liệu 2 chiều gồm:</a:t>
            </a:r>
          </a:p>
          <a:p>
            <a:pPr lvl="2"/>
            <a:r>
              <a:rPr lang="en-US" smtClean="0"/>
              <a:t>Cột, gọi là thuộc tính</a:t>
            </a:r>
          </a:p>
          <a:p>
            <a:pPr lvl="2"/>
            <a:r>
              <a:rPr lang="en-US" smtClean="0"/>
              <a:t>Các dòng, gọi là bộ dữ liệu hay bản ghi</a:t>
            </a:r>
          </a:p>
          <a:p>
            <a:pPr lvl="1"/>
            <a:r>
              <a:rPr lang="en-US" smtClean="0"/>
              <a:t>Tính chất của một quan hệ:</a:t>
            </a:r>
          </a:p>
          <a:p>
            <a:pPr lvl="2"/>
            <a:r>
              <a:rPr lang="en-US" smtClean="0"/>
              <a:t>Phần tử nằm chỗ giao nhau giữa dòng và cột là duy nhất</a:t>
            </a:r>
          </a:p>
          <a:p>
            <a:pPr lvl="2"/>
            <a:r>
              <a:rPr lang="en-US" smtClean="0"/>
              <a:t>Các phần của 1 cột thuộc miền giá trị </a:t>
            </a:r>
          </a:p>
          <a:p>
            <a:pPr lvl="2"/>
            <a:r>
              <a:rPr lang="en-US" smtClean="0"/>
              <a:t>Các dòng là khác nhau</a:t>
            </a:r>
          </a:p>
          <a:p>
            <a:pPr lvl="2"/>
            <a:r>
              <a:rPr lang="en-US" smtClean="0"/>
              <a:t>Thứ tự các dòng là không quan trọng</a:t>
            </a:r>
          </a:p>
          <a:p>
            <a:pPr lvl="2"/>
            <a:r>
              <a:rPr lang="en-US" smtClean="0"/>
              <a:t>Thứ tự các cột là không quan trọng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Nhắc lại:Mô hình dữ liệu quan hệ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smtClean="0"/>
              <a:t>Quan hệ có cấu trúc tốt</a:t>
            </a:r>
          </a:p>
          <a:p>
            <a:pPr lvl="2"/>
            <a:r>
              <a:rPr lang="en-US" smtClean="0"/>
              <a:t>Có ít dư thừa nhất và cho phép thêm, sửa, xóa dữ liệu mà không gây ra lỗi hoặc sự thiếu nhất quán</a:t>
            </a:r>
            <a:endParaRPr lang="en-US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066798" y="2946400"/>
          <a:ext cx="7543802" cy="2494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8202"/>
                <a:gridCol w="1828800"/>
                <a:gridCol w="1371600"/>
                <a:gridCol w="1143000"/>
                <a:gridCol w="1295400"/>
                <a:gridCol w="10668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smtClean="0"/>
                        <a:t>Mã</a:t>
                      </a:r>
                      <a:r>
                        <a:rPr lang="en-US" b="1" baseline="0" smtClean="0"/>
                        <a:t> SV</a:t>
                      </a:r>
                      <a:endParaRPr lang="en-US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smtClean="0"/>
                        <a:t>Tên</a:t>
                      </a:r>
                      <a:r>
                        <a:rPr lang="en-US" b="1" baseline="0" smtClean="0"/>
                        <a:t> SV</a:t>
                      </a:r>
                      <a:endParaRPr lang="en-US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smtClean="0"/>
                        <a:t>Ngày</a:t>
                      </a:r>
                      <a:r>
                        <a:rPr lang="en-US" b="1" baseline="0" smtClean="0"/>
                        <a:t> sinh</a:t>
                      </a:r>
                      <a:endParaRPr lang="en-US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smtClean="0"/>
                        <a:t>Lớp</a:t>
                      </a:r>
                      <a:endParaRPr lang="en-US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smtClean="0"/>
                        <a:t>Môn</a:t>
                      </a:r>
                      <a:r>
                        <a:rPr lang="en-US" b="1" baseline="0" smtClean="0"/>
                        <a:t> học</a:t>
                      </a:r>
                      <a:endParaRPr lang="en-US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smtClean="0"/>
                        <a:t>Điểm</a:t>
                      </a:r>
                      <a:endParaRPr lang="en-US" b="1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mtClean="0"/>
                        <a:t>001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Lê</a:t>
                      </a:r>
                      <a:r>
                        <a:rPr lang="en-US" baseline="0" smtClean="0"/>
                        <a:t> Tấn Tài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13/05/89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K41C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CSDL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8</a:t>
                      </a:r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mtClean="0"/>
                        <a:t>002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Nguyễn</a:t>
                      </a:r>
                      <a:r>
                        <a:rPr lang="en-US" baseline="0" smtClean="0"/>
                        <a:t> C.Phèo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08/01/91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K41T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CSDL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7</a:t>
                      </a:r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mtClean="0"/>
                        <a:t>003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Nguyễn</a:t>
                      </a:r>
                      <a:r>
                        <a:rPr lang="en-US" baseline="0" smtClean="0"/>
                        <a:t> C.Phèo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08/01/91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K41T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C++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9</a:t>
                      </a:r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mtClean="0"/>
                        <a:t>004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Trần</a:t>
                      </a:r>
                      <a:r>
                        <a:rPr lang="en-US" baseline="0" smtClean="0"/>
                        <a:t> Thị Nở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02/04/89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K42B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Java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6.5</a:t>
                      </a:r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mtClean="0"/>
                        <a:t>005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Lý</a:t>
                      </a:r>
                      <a:r>
                        <a:rPr lang="en-US" baseline="0" smtClean="0"/>
                        <a:t> A Sử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09/01/92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K42B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Java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7</a:t>
                      </a:r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Nhắc lại:Mô hình dữ liệu quan hệ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smtClean="0"/>
              <a:t>Phụ thuộc hàm: Cho quan hệ R với A và B là 2 tập thuộc tính phân biệt của nó. B gọi là phụ thuộc hàm vào A nếu đối với mỗi giá trị của A xác định duy nhất các giá trị của B</a:t>
            </a:r>
          </a:p>
          <a:p>
            <a:pPr lvl="1"/>
            <a:r>
              <a:rPr lang="en-US" smtClean="0"/>
              <a:t>Sự phụ thuộc hàm của B vào A gọi là A xác định B, kí hiệu: A </a:t>
            </a:r>
            <a:r>
              <a:rPr lang="en-US" smtClean="0">
                <a:sym typeface="Wingdings" pitchFamily="2" charset="2"/>
              </a:rPr>
              <a:t> B. </a:t>
            </a:r>
          </a:p>
          <a:p>
            <a:pPr lvl="1"/>
            <a:r>
              <a:rPr lang="en-US" smtClean="0">
                <a:sym typeface="Wingdings" pitchFamily="2" charset="2"/>
              </a:rPr>
              <a:t>Xác định phụ thuộc hàm phụ thuộc vào ngữ nghĩa của nó</a:t>
            </a:r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52600" y="4680156"/>
            <a:ext cx="6096000" cy="169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Nhắc lại:Mô hình dữ liệu quan hệ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105400"/>
          </a:xfrm>
        </p:spPr>
        <p:txBody>
          <a:bodyPr/>
          <a:lstStyle/>
          <a:p>
            <a:pPr lvl="1"/>
            <a:r>
              <a:rPr lang="en-US" smtClean="0"/>
              <a:t>Các loại khóa</a:t>
            </a:r>
          </a:p>
          <a:p>
            <a:pPr lvl="2"/>
            <a:r>
              <a:rPr lang="en-US" smtClean="0"/>
              <a:t>Khóa dự tuyển</a:t>
            </a:r>
          </a:p>
          <a:p>
            <a:pPr lvl="2"/>
            <a:r>
              <a:rPr lang="en-US" smtClean="0"/>
              <a:t>Khóa</a:t>
            </a:r>
          </a:p>
          <a:p>
            <a:pPr lvl="2"/>
            <a:r>
              <a:rPr lang="en-US" smtClean="0"/>
              <a:t>Khóa ngoại</a:t>
            </a:r>
          </a:p>
          <a:p>
            <a:pPr lvl="1"/>
            <a:r>
              <a:rPr lang="en-US" smtClean="0"/>
              <a:t>Các dạng chuẩn</a:t>
            </a:r>
          </a:p>
          <a:p>
            <a:pPr lvl="2"/>
            <a:r>
              <a:rPr lang="en-US" smtClean="0"/>
              <a:t>1NF</a:t>
            </a:r>
          </a:p>
          <a:p>
            <a:pPr lvl="2"/>
            <a:r>
              <a:rPr lang="en-US" smtClean="0"/>
              <a:t>2NF</a:t>
            </a:r>
          </a:p>
          <a:p>
            <a:pPr lvl="2"/>
            <a:r>
              <a:rPr lang="en-US" smtClean="0"/>
              <a:t>3NF</a:t>
            </a:r>
          </a:p>
          <a:p>
            <a:pPr lvl="2"/>
            <a:r>
              <a:rPr lang="en-US" smtClean="0"/>
              <a:t>Ngoài ra còn: BCNF, 4NF, 5NF</a:t>
            </a:r>
          </a:p>
          <a:p>
            <a:pPr lvl="1"/>
            <a:r>
              <a:rPr lang="en-US" smtClean="0"/>
              <a:t>Các ràng buộc</a:t>
            </a:r>
          </a:p>
          <a:p>
            <a:pPr lvl="2"/>
            <a:r>
              <a:rPr lang="en-US" smtClean="0"/>
              <a:t>Toàn vẹn thực thể</a:t>
            </a:r>
          </a:p>
          <a:p>
            <a:pPr lvl="2"/>
            <a:r>
              <a:rPr lang="en-US" smtClean="0"/>
              <a:t>Toàn vẹn giá trị thuộc tính</a:t>
            </a:r>
          </a:p>
          <a:p>
            <a:pPr lvl="2"/>
            <a:r>
              <a:rPr lang="en-US" smtClean="0"/>
              <a:t>Toàn vẹn tham chiếu</a:t>
            </a:r>
          </a:p>
          <a:p>
            <a:pPr lvl="2"/>
            <a:r>
              <a:rPr lang="en-US" smtClean="0"/>
              <a:t>Toàn vẹn khác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Ví dụ về dạng chuẩn</a:t>
            </a:r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3000" y="1066800"/>
            <a:ext cx="6629400" cy="2768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Curved Left Arrow 5"/>
          <p:cNvSpPr/>
          <p:nvPr/>
        </p:nvSpPr>
        <p:spPr>
          <a:xfrm>
            <a:off x="7848600" y="2362200"/>
            <a:ext cx="838200" cy="2743200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1143000" y="4038600"/>
            <a:ext cx="6629400" cy="2093495"/>
            <a:chOff x="1143000" y="4038600"/>
            <a:chExt cx="6629400" cy="2093495"/>
          </a:xfrm>
        </p:grpSpPr>
        <p:pic>
          <p:nvPicPr>
            <p:cNvPr id="3075" name="Picture 3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143000" y="4038600"/>
              <a:ext cx="6629400" cy="20934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cxnSp>
          <p:nvCxnSpPr>
            <p:cNvPr id="8" name="Straight Connector 7"/>
            <p:cNvCxnSpPr/>
            <p:nvPr/>
          </p:nvCxnSpPr>
          <p:spPr>
            <a:xfrm>
              <a:off x="1295400" y="4343400"/>
              <a:ext cx="533400" cy="1588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5486400" y="4343400"/>
              <a:ext cx="762000" cy="1588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Ví dụ về dạng chuẩn…</a:t>
            </a:r>
            <a:endParaRPr lang="en-US"/>
          </a:p>
        </p:txBody>
      </p:sp>
      <p:grpSp>
        <p:nvGrpSpPr>
          <p:cNvPr id="4" name="Group 3"/>
          <p:cNvGrpSpPr/>
          <p:nvPr/>
        </p:nvGrpSpPr>
        <p:grpSpPr>
          <a:xfrm>
            <a:off x="990600" y="1143000"/>
            <a:ext cx="6629400" cy="2093495"/>
            <a:chOff x="1143000" y="4038600"/>
            <a:chExt cx="6629400" cy="2093495"/>
          </a:xfrm>
        </p:grpSpPr>
        <p:pic>
          <p:nvPicPr>
            <p:cNvPr id="5" name="Picture 3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143000" y="4038600"/>
              <a:ext cx="6629400" cy="20934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cxnSp>
          <p:nvCxnSpPr>
            <p:cNvPr id="6" name="Straight Connector 5"/>
            <p:cNvCxnSpPr/>
            <p:nvPr/>
          </p:nvCxnSpPr>
          <p:spPr>
            <a:xfrm>
              <a:off x="1295400" y="4343400"/>
              <a:ext cx="533400" cy="1588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>
              <a:off x="5486400" y="4343400"/>
              <a:ext cx="762000" cy="1588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</p:cxnSp>
      </p:grpSp>
      <p:sp>
        <p:nvSpPr>
          <p:cNvPr id="12" name="Right Arrow 11"/>
          <p:cNvSpPr/>
          <p:nvPr/>
        </p:nvSpPr>
        <p:spPr>
          <a:xfrm rot="5400000">
            <a:off x="1916470" y="3722331"/>
            <a:ext cx="1196259" cy="30479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ight Arrow 12"/>
          <p:cNvSpPr/>
          <p:nvPr/>
        </p:nvSpPr>
        <p:spPr>
          <a:xfrm rot="5400000">
            <a:off x="6012007" y="3497407"/>
            <a:ext cx="685800" cy="24418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0" name="Group 19"/>
          <p:cNvGrpSpPr/>
          <p:nvPr/>
        </p:nvGrpSpPr>
        <p:grpSpPr>
          <a:xfrm>
            <a:off x="533400" y="4476750"/>
            <a:ext cx="3629025" cy="1390650"/>
            <a:chOff x="533400" y="4476750"/>
            <a:chExt cx="3629025" cy="1390650"/>
          </a:xfrm>
        </p:grpSpPr>
        <p:pic>
          <p:nvPicPr>
            <p:cNvPr id="4098" name="Picture 2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533400" y="4476750"/>
              <a:ext cx="3629025" cy="13906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cxnSp>
          <p:nvCxnSpPr>
            <p:cNvPr id="15" name="Straight Connector 14"/>
            <p:cNvCxnSpPr/>
            <p:nvPr/>
          </p:nvCxnSpPr>
          <p:spPr>
            <a:xfrm>
              <a:off x="762000" y="4844844"/>
              <a:ext cx="609600" cy="1588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</p:cxnSp>
      </p:grpSp>
      <p:grpSp>
        <p:nvGrpSpPr>
          <p:cNvPr id="19" name="Group 18"/>
          <p:cNvGrpSpPr/>
          <p:nvPr/>
        </p:nvGrpSpPr>
        <p:grpSpPr>
          <a:xfrm>
            <a:off x="4800600" y="4038600"/>
            <a:ext cx="3209925" cy="2390775"/>
            <a:chOff x="4800600" y="4038600"/>
            <a:chExt cx="3209925" cy="2390775"/>
          </a:xfrm>
        </p:grpSpPr>
        <p:pic>
          <p:nvPicPr>
            <p:cNvPr id="4099" name="Picture 3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4800600" y="4038600"/>
              <a:ext cx="3209925" cy="2390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cxnSp>
          <p:nvCxnSpPr>
            <p:cNvPr id="16" name="Straight Connector 15"/>
            <p:cNvCxnSpPr/>
            <p:nvPr/>
          </p:nvCxnSpPr>
          <p:spPr>
            <a:xfrm>
              <a:off x="5029200" y="4387644"/>
              <a:ext cx="609600" cy="1588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>
              <a:off x="5943600" y="4404852"/>
              <a:ext cx="990600" cy="14748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Ví dụ về dạng chuẩn…</a:t>
            </a:r>
            <a:endParaRPr lang="en-US"/>
          </a:p>
        </p:txBody>
      </p:sp>
      <p:grpSp>
        <p:nvGrpSpPr>
          <p:cNvPr id="5" name="Group 4"/>
          <p:cNvGrpSpPr/>
          <p:nvPr/>
        </p:nvGrpSpPr>
        <p:grpSpPr>
          <a:xfrm>
            <a:off x="2438400" y="1219200"/>
            <a:ext cx="3629025" cy="1390650"/>
            <a:chOff x="533400" y="4476750"/>
            <a:chExt cx="3629025" cy="1390650"/>
          </a:xfrm>
        </p:grpSpPr>
        <p:pic>
          <p:nvPicPr>
            <p:cNvPr id="6" name="Picture 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533400" y="4476750"/>
              <a:ext cx="3629025" cy="13906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cxnSp>
          <p:nvCxnSpPr>
            <p:cNvPr id="7" name="Straight Connector 6"/>
            <p:cNvCxnSpPr/>
            <p:nvPr/>
          </p:nvCxnSpPr>
          <p:spPr>
            <a:xfrm>
              <a:off x="762000" y="4844844"/>
              <a:ext cx="609600" cy="1588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</p:cxnSp>
      </p:grpSp>
      <p:grpSp>
        <p:nvGrpSpPr>
          <p:cNvPr id="12" name="Group 11"/>
          <p:cNvGrpSpPr/>
          <p:nvPr/>
        </p:nvGrpSpPr>
        <p:grpSpPr>
          <a:xfrm>
            <a:off x="1143000" y="3276600"/>
            <a:ext cx="2219325" cy="2924175"/>
            <a:chOff x="1143000" y="3276600"/>
            <a:chExt cx="2219325" cy="2924175"/>
          </a:xfrm>
        </p:grpSpPr>
        <p:pic>
          <p:nvPicPr>
            <p:cNvPr id="5122" name="Picture 2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143000" y="3276600"/>
              <a:ext cx="2219325" cy="29241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cxnSp>
          <p:nvCxnSpPr>
            <p:cNvPr id="11" name="Straight Connector 10"/>
            <p:cNvCxnSpPr/>
            <p:nvPr/>
          </p:nvCxnSpPr>
          <p:spPr>
            <a:xfrm>
              <a:off x="1295400" y="3657600"/>
              <a:ext cx="609600" cy="1588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</p:cxnSp>
      </p:grpSp>
      <p:grpSp>
        <p:nvGrpSpPr>
          <p:cNvPr id="15" name="Group 14"/>
          <p:cNvGrpSpPr/>
          <p:nvPr/>
        </p:nvGrpSpPr>
        <p:grpSpPr>
          <a:xfrm>
            <a:off x="4495800" y="3657600"/>
            <a:ext cx="3648075" cy="2124075"/>
            <a:chOff x="4495800" y="3657600"/>
            <a:chExt cx="3648075" cy="2124075"/>
          </a:xfrm>
        </p:grpSpPr>
        <p:pic>
          <p:nvPicPr>
            <p:cNvPr id="5123" name="Picture 3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4495800" y="3657600"/>
              <a:ext cx="3648075" cy="2124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cxnSp>
          <p:nvCxnSpPr>
            <p:cNvPr id="14" name="Straight Connector 13"/>
            <p:cNvCxnSpPr/>
            <p:nvPr/>
          </p:nvCxnSpPr>
          <p:spPr>
            <a:xfrm>
              <a:off x="5105400" y="4038600"/>
              <a:ext cx="609600" cy="1588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</p:cxnSp>
      </p:grpSp>
      <p:sp>
        <p:nvSpPr>
          <p:cNvPr id="16" name="Down Arrow 15"/>
          <p:cNvSpPr/>
          <p:nvPr/>
        </p:nvSpPr>
        <p:spPr>
          <a:xfrm rot="2161318">
            <a:off x="3418283" y="2584024"/>
            <a:ext cx="533400" cy="914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Down Arrow 16"/>
          <p:cNvSpPr/>
          <p:nvPr/>
        </p:nvSpPr>
        <p:spPr>
          <a:xfrm rot="18976414">
            <a:off x="4333036" y="2542806"/>
            <a:ext cx="554128" cy="107428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Phát triển mô hình dữ liệu logic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Thực hiện qua 2 bước:</a:t>
            </a:r>
          </a:p>
          <a:p>
            <a:pPr lvl="1"/>
            <a:r>
              <a:rPr lang="en-US" smtClean="0"/>
              <a:t>Xây dựng mô hình dữ liệu khái niệm – ERM</a:t>
            </a:r>
          </a:p>
          <a:p>
            <a:pPr lvl="1"/>
            <a:r>
              <a:rPr lang="en-US" smtClean="0"/>
              <a:t>Chuyển ERM sang mô hình quan hệ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2750"/>
            <a:ext cx="8763000" cy="563563"/>
          </a:xfrm>
        </p:spPr>
        <p:txBody>
          <a:bodyPr/>
          <a:lstStyle/>
          <a:p>
            <a:r>
              <a:rPr lang="en-US" smtClean="0"/>
              <a:t>Các bước xây dựng mô hình dữ liệu logic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lowchart: Document 4"/>
          <p:cNvSpPr/>
          <p:nvPr/>
        </p:nvSpPr>
        <p:spPr>
          <a:xfrm>
            <a:off x="914400" y="1329816"/>
            <a:ext cx="1600200" cy="1524000"/>
          </a:xfrm>
          <a:prstGeom prst="flowChartDocument">
            <a:avLst/>
          </a:prstGeom>
          <a:solidFill>
            <a:srgbClr val="FFC000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ERM</a:t>
            </a:r>
            <a:endParaRPr lang="en-US"/>
          </a:p>
        </p:txBody>
      </p:sp>
      <p:sp>
        <p:nvSpPr>
          <p:cNvPr id="6" name="Rounded Rectangle 5"/>
          <p:cNvSpPr/>
          <p:nvPr/>
        </p:nvSpPr>
        <p:spPr>
          <a:xfrm>
            <a:off x="3505200" y="1524000"/>
            <a:ext cx="1676400" cy="1143000"/>
          </a:xfrm>
          <a:prstGeom prst="roundRect">
            <a:avLst/>
          </a:prstGeom>
          <a:solidFill>
            <a:srgbClr val="00B050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Biểu diễn thực thể</a:t>
            </a:r>
            <a:endParaRPr lang="en-US"/>
          </a:p>
        </p:txBody>
      </p:sp>
      <p:sp>
        <p:nvSpPr>
          <p:cNvPr id="7" name="Rounded Rectangle 6"/>
          <p:cNvSpPr/>
          <p:nvPr/>
        </p:nvSpPr>
        <p:spPr>
          <a:xfrm>
            <a:off x="5943600" y="1524000"/>
            <a:ext cx="1676400" cy="1143000"/>
          </a:xfrm>
          <a:prstGeom prst="roundRect">
            <a:avLst/>
          </a:prstGeom>
          <a:solidFill>
            <a:srgbClr val="00B050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Biểu diễn quan hệ</a:t>
            </a:r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6019800" y="3200400"/>
            <a:ext cx="1676400" cy="1143000"/>
          </a:xfrm>
          <a:prstGeom prst="roundRect">
            <a:avLst/>
          </a:prstGeom>
          <a:solidFill>
            <a:srgbClr val="00B050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Chuẩn hóa</a:t>
            </a:r>
            <a:endParaRPr lang="en-US"/>
          </a:p>
        </p:txBody>
      </p:sp>
      <p:sp>
        <p:nvSpPr>
          <p:cNvPr id="9" name="Rounded Rectangle 8"/>
          <p:cNvSpPr/>
          <p:nvPr/>
        </p:nvSpPr>
        <p:spPr>
          <a:xfrm>
            <a:off x="6019800" y="4876800"/>
            <a:ext cx="1676400" cy="1143000"/>
          </a:xfrm>
          <a:prstGeom prst="roundRect">
            <a:avLst/>
          </a:prstGeom>
          <a:solidFill>
            <a:srgbClr val="00B050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Hợp nhất quan hệ</a:t>
            </a:r>
            <a:endParaRPr lang="en-US"/>
          </a:p>
        </p:txBody>
      </p:sp>
      <p:sp>
        <p:nvSpPr>
          <p:cNvPr id="10" name="Rounded Rectangle 9"/>
          <p:cNvSpPr/>
          <p:nvPr/>
        </p:nvSpPr>
        <p:spPr>
          <a:xfrm>
            <a:off x="3581400" y="4876800"/>
            <a:ext cx="1676400" cy="1143000"/>
          </a:xfrm>
          <a:prstGeom prst="roundRect">
            <a:avLst/>
          </a:prstGeom>
          <a:solidFill>
            <a:srgbClr val="00B050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Vẽ biểu đồ</a:t>
            </a:r>
            <a:endParaRPr lang="en-US"/>
          </a:p>
        </p:txBody>
      </p:sp>
      <p:sp>
        <p:nvSpPr>
          <p:cNvPr id="13" name="Flowchart: Document 12"/>
          <p:cNvSpPr/>
          <p:nvPr/>
        </p:nvSpPr>
        <p:spPr>
          <a:xfrm>
            <a:off x="1143000" y="4692444"/>
            <a:ext cx="1600200" cy="1524000"/>
          </a:xfrm>
          <a:prstGeom prst="flowChartDocument">
            <a:avLst/>
          </a:prstGeom>
          <a:solidFill>
            <a:srgbClr val="7030A0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Mô hình </a:t>
            </a:r>
          </a:p>
          <a:p>
            <a:pPr algn="ctr"/>
            <a:r>
              <a:rPr lang="en-US" smtClean="0"/>
              <a:t>quan hệ</a:t>
            </a:r>
            <a:endParaRPr lang="en-US"/>
          </a:p>
        </p:txBody>
      </p:sp>
      <p:cxnSp>
        <p:nvCxnSpPr>
          <p:cNvPr id="15" name="Elbow Connector 14"/>
          <p:cNvCxnSpPr>
            <a:stCxn id="5" idx="3"/>
            <a:endCxn id="6" idx="1"/>
          </p:cNvCxnSpPr>
          <p:nvPr/>
        </p:nvCxnSpPr>
        <p:spPr>
          <a:xfrm>
            <a:off x="2514600" y="2091816"/>
            <a:ext cx="990600" cy="3684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Elbow Connector 16"/>
          <p:cNvCxnSpPr>
            <a:endCxn id="7" idx="1"/>
          </p:cNvCxnSpPr>
          <p:nvPr/>
        </p:nvCxnSpPr>
        <p:spPr>
          <a:xfrm>
            <a:off x="5181600" y="1981200"/>
            <a:ext cx="762000" cy="114300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Elbow Connector 18"/>
          <p:cNvCxnSpPr>
            <a:stCxn id="7" idx="2"/>
            <a:endCxn id="8" idx="0"/>
          </p:cNvCxnSpPr>
          <p:nvPr/>
        </p:nvCxnSpPr>
        <p:spPr>
          <a:xfrm rot="16200000" flipH="1">
            <a:off x="6553200" y="2895600"/>
            <a:ext cx="533400" cy="76200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Elbow Connector 20"/>
          <p:cNvCxnSpPr>
            <a:stCxn id="8" idx="2"/>
            <a:endCxn id="9" idx="0"/>
          </p:cNvCxnSpPr>
          <p:nvPr/>
        </p:nvCxnSpPr>
        <p:spPr>
          <a:xfrm rot="5400000">
            <a:off x="6591300" y="4610100"/>
            <a:ext cx="533400" cy="1588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Elbow Connector 22"/>
          <p:cNvCxnSpPr>
            <a:stCxn id="9" idx="1"/>
            <a:endCxn id="10" idx="3"/>
          </p:cNvCxnSpPr>
          <p:nvPr/>
        </p:nvCxnSpPr>
        <p:spPr>
          <a:xfrm rot="10800000">
            <a:off x="5257800" y="5448300"/>
            <a:ext cx="762000" cy="1588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Elbow Connector 24"/>
          <p:cNvCxnSpPr>
            <a:stCxn id="10" idx="1"/>
            <a:endCxn id="13" idx="3"/>
          </p:cNvCxnSpPr>
          <p:nvPr/>
        </p:nvCxnSpPr>
        <p:spPr>
          <a:xfrm rot="10800000" flipV="1">
            <a:off x="2743200" y="5448300"/>
            <a:ext cx="838200" cy="6144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Biểu diễn thực thể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Quy tắc chuyển:</a:t>
            </a:r>
          </a:p>
          <a:p>
            <a:pPr lvl="1"/>
            <a:r>
              <a:rPr lang="en-US" smtClean="0"/>
              <a:t>Tên thực thể 			</a:t>
            </a:r>
            <a:r>
              <a:rPr lang="en-US" smtClean="0">
                <a:sym typeface="Wingdings" pitchFamily="2" charset="2"/>
              </a:rPr>
              <a:t> tên quan hệ</a:t>
            </a:r>
          </a:p>
          <a:p>
            <a:pPr lvl="1"/>
            <a:r>
              <a:rPr lang="en-US" smtClean="0">
                <a:sym typeface="Wingdings" pitchFamily="2" charset="2"/>
              </a:rPr>
              <a:t>Thuộc tính thực thể		 thuộc tính quan hệ</a:t>
            </a:r>
          </a:p>
          <a:p>
            <a:pPr lvl="1"/>
            <a:r>
              <a:rPr lang="en-US" smtClean="0">
                <a:sym typeface="Wingdings" pitchFamily="2" charset="2"/>
              </a:rPr>
              <a:t>Thuộc tính định danh		 khóa quan hệ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Biểu diễn quan hệ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Quan hệ 1:n và quan hệ không có thuộc tính riêng</a:t>
            </a:r>
          </a:p>
          <a:p>
            <a:pPr lvl="1"/>
            <a:r>
              <a:rPr lang="en-US" smtClean="0"/>
              <a:t>Thêm khóa của quan hệ phía 1 làm khóa ngoại của quan hệ phía nhiều</a:t>
            </a:r>
          </a:p>
          <a:p>
            <a:pPr lvl="1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Biểu diễn quan hệ…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Các trường hợp khác</a:t>
            </a:r>
          </a:p>
          <a:p>
            <a:pPr lvl="1"/>
            <a:r>
              <a:rPr lang="en-US" smtClean="0"/>
              <a:t>Thêm một quan hệ mới gồm các thuộc tính:</a:t>
            </a:r>
          </a:p>
          <a:p>
            <a:pPr lvl="2"/>
            <a:r>
              <a:rPr lang="en-US" smtClean="0"/>
              <a:t>Thuộc tính riêng của quan hệ</a:t>
            </a:r>
          </a:p>
          <a:p>
            <a:pPr lvl="2"/>
            <a:r>
              <a:rPr lang="en-US" smtClean="0"/>
              <a:t>Các thuộc tính định danh của thực thể liên quan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Chuẩn hóa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Chỉ cần xét các quan hệ thêm vào ở bước 2</a:t>
            </a:r>
          </a:p>
          <a:p>
            <a:r>
              <a:rPr lang="en-US" smtClean="0"/>
              <a:t>Nên để ở dạng chuẩn 3NF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Hợp nhất quan hệ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Loại đi những quan hệ thừa</a:t>
            </a:r>
          </a:p>
          <a:p>
            <a:r>
              <a:rPr lang="en-US" smtClean="0"/>
              <a:t>Chính xác hóa thuộc tính đồng nghĩa</a:t>
            </a:r>
          </a:p>
          <a:p>
            <a:r>
              <a:rPr lang="en-US" smtClean="0"/>
              <a:t>Hợp nhất các quan hệ có cùng khóa</a:t>
            </a:r>
          </a:p>
          <a:p>
            <a:r>
              <a:rPr lang="en-US" smtClean="0"/>
              <a:t>Kết quả: các quan hệ có cấu trúc tốt (đạt dạng chuẩn 3NF trở lên)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800600"/>
          </a:xfrm>
        </p:spPr>
        <p:txBody>
          <a:bodyPr/>
          <a:lstStyle/>
          <a:p>
            <a:endParaRPr lang="en-US" sz="4000"/>
          </a:p>
        </p:txBody>
      </p:sp>
      <p:sp>
        <p:nvSpPr>
          <p:cNvPr id="6" name="Rectangle 5"/>
          <p:cNvSpPr/>
          <p:nvPr/>
        </p:nvSpPr>
        <p:spPr>
          <a:xfrm>
            <a:off x="1451594" y="2438400"/>
            <a:ext cx="6168406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sz="8800" b="1" cap="all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DEMO</a:t>
            </a:r>
            <a:endParaRPr lang="en-US" sz="8800" b="1" cap="all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81000"/>
            <a:ext cx="9144000" cy="60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2133600" y="3048000"/>
            <a:ext cx="5160387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sz="8800" b="1" cap="all" smtClean="0">
                <a:ln w="0"/>
                <a:gradFill flip="none">
                  <a:gsLst>
                    <a:gs pos="0">
                      <a:srgbClr val="9181E1">
                        <a:tint val="75000"/>
                        <a:shade val="75000"/>
                        <a:satMod val="170000"/>
                      </a:srgbClr>
                    </a:gs>
                    <a:gs pos="49000">
                      <a:srgbClr val="9181E1">
                        <a:tint val="88000"/>
                        <a:shade val="65000"/>
                        <a:satMod val="172000"/>
                      </a:srgbClr>
                    </a:gs>
                    <a:gs pos="50000">
                      <a:srgbClr val="9181E1">
                        <a:shade val="65000"/>
                        <a:satMod val="130000"/>
                      </a:srgbClr>
                    </a:gs>
                    <a:gs pos="92000">
                      <a:srgbClr val="9181E1">
                        <a:shade val="50000"/>
                        <a:satMod val="120000"/>
                      </a:srgbClr>
                    </a:gs>
                    <a:gs pos="100000">
                      <a:srgbClr val="9181E1">
                        <a:shade val="48000"/>
                        <a:satMod val="120000"/>
                      </a:srgb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KẾT QuẢ</a:t>
            </a:r>
            <a:endParaRPr lang="en-US" sz="8800" b="1" cap="all">
              <a:ln w="0"/>
              <a:gradFill flip="none">
                <a:gsLst>
                  <a:gs pos="0">
                    <a:srgbClr val="9181E1">
                      <a:tint val="75000"/>
                      <a:shade val="75000"/>
                      <a:satMod val="170000"/>
                    </a:srgbClr>
                  </a:gs>
                  <a:gs pos="49000">
                    <a:srgbClr val="9181E1">
                      <a:tint val="88000"/>
                      <a:shade val="65000"/>
                      <a:satMod val="172000"/>
                    </a:srgbClr>
                  </a:gs>
                  <a:gs pos="50000">
                    <a:srgbClr val="9181E1">
                      <a:shade val="65000"/>
                      <a:satMod val="130000"/>
                    </a:srgbClr>
                  </a:gs>
                  <a:gs pos="92000">
                    <a:srgbClr val="9181E1">
                      <a:shade val="50000"/>
                      <a:satMod val="120000"/>
                    </a:srgbClr>
                  </a:gs>
                  <a:gs pos="100000">
                    <a:srgbClr val="9181E1">
                      <a:shade val="48000"/>
                      <a:satMod val="120000"/>
                    </a:srgb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Thiết kế CSDL vật lý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748" y="0"/>
            <a:ext cx="9144000" cy="6488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09600" y="2057400"/>
            <a:ext cx="8193087" cy="1362075"/>
          </a:xfrm>
        </p:spPr>
        <p:txBody>
          <a:bodyPr/>
          <a:lstStyle/>
          <a:p>
            <a:pPr algn="ctr"/>
            <a:r>
              <a:rPr lang="en-US" smtClean="0">
                <a:solidFill>
                  <a:schemeClr val="tx2"/>
                </a:solidFill>
              </a:rPr>
              <a:t>THIẾT KẾ VẬT LÝ</a:t>
            </a:r>
            <a:endParaRPr lang="en-US">
              <a:solidFill>
                <a:schemeClr val="tx2"/>
              </a:solidFill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2667000" y="2667000"/>
            <a:ext cx="5410200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742950" marR="0" lvl="1" indent="-285750" defTabSz="914400" fontAlgn="base" latinLnBrk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itchFamily="2" charset="2"/>
              <a:buChar char="§"/>
              <a:tabLst/>
              <a:defRPr/>
            </a:pPr>
            <a:endParaRPr lang="en-US" smtClean="0">
              <a:solidFill>
                <a:schemeClr val="tx2"/>
              </a:solidFill>
              <a:latin typeface="Arial" charset="0"/>
            </a:endParaRPr>
          </a:p>
          <a:p>
            <a:pPr marL="742950" marR="0" lvl="1" indent="-285750" defTabSz="914400" fontAlgn="base" latinLnBrk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itchFamily="2" charset="2"/>
              <a:buChar char="§"/>
              <a:tabLst/>
              <a:defRPr/>
            </a:pPr>
            <a:endParaRPr lang="en-US" smtClean="0">
              <a:solidFill>
                <a:schemeClr val="tx2"/>
              </a:solidFill>
              <a:latin typeface="Arial" charset="0"/>
            </a:endParaRPr>
          </a:p>
          <a:p>
            <a:pPr marL="742950" marR="0" lvl="1" indent="-285750" defTabSz="914400" fontAlgn="base" latinLnBrk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itchFamily="2" charset="2"/>
              <a:buChar char="§"/>
              <a:tabLst/>
              <a:defRPr/>
            </a:pPr>
            <a:r>
              <a:rPr lang="en-US" smtClean="0">
                <a:solidFill>
                  <a:schemeClr val="tx2"/>
                </a:solidFill>
                <a:latin typeface="Arial" charset="0"/>
              </a:rPr>
              <a:t>Thiết kế cơ sở dữ liệu vật lý</a:t>
            </a:r>
          </a:p>
          <a:p>
            <a:pPr marL="742950" marR="0" lvl="1" indent="-285750" defTabSz="914400" fontAlgn="base" latinLnBrk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itchFamily="2" charset="2"/>
              <a:buChar char="§"/>
              <a:tabLst/>
              <a:defRPr/>
            </a:pPr>
            <a:r>
              <a:rPr lang="en-US" smtClean="0">
                <a:solidFill>
                  <a:schemeClr val="tx2"/>
                </a:solidFill>
                <a:latin typeface="Arial" charset="0"/>
              </a:rPr>
              <a:t>Xây dựng biểu đồ luồng hệ thống</a:t>
            </a:r>
          </a:p>
          <a:p>
            <a:pPr marL="742950" marR="0" lvl="1" indent="-285750" defTabSz="914400" fontAlgn="base" latinLnBrk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itchFamily="2" charset="2"/>
              <a:buChar char="§"/>
              <a:tabLst/>
              <a:defRPr/>
            </a:pPr>
            <a:r>
              <a:rPr lang="en-US" smtClean="0">
                <a:solidFill>
                  <a:schemeClr val="tx2"/>
                </a:solidFill>
                <a:latin typeface="Arial" charset="0"/>
              </a:rPr>
              <a:t>Thiết kế kiến trúc hệ thống</a:t>
            </a:r>
          </a:p>
          <a:p>
            <a:pPr marL="742950" marR="0" lvl="1" indent="-285750" defTabSz="914400" fontAlgn="base" latinLnBrk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itchFamily="2" charset="2"/>
              <a:buChar char="§"/>
              <a:tabLst/>
              <a:defRPr/>
            </a:pPr>
            <a:r>
              <a:rPr lang="en-US" smtClean="0">
                <a:solidFill>
                  <a:schemeClr val="tx2"/>
                </a:solidFill>
                <a:latin typeface="Arial" charset="0"/>
              </a:rPr>
              <a:t>Thiết kế các thủ tục xử lý</a:t>
            </a:r>
          </a:p>
          <a:p>
            <a:pPr marL="742950" marR="0" lvl="1" indent="-285750" defTabSz="914400" fontAlgn="base" latinLnBrk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itchFamily="2" charset="2"/>
              <a:buChar char="§"/>
              <a:tabLst/>
              <a:defRPr/>
            </a:pPr>
            <a:r>
              <a:rPr lang="en-US" smtClean="0">
                <a:solidFill>
                  <a:schemeClr val="tx2"/>
                </a:solidFill>
                <a:latin typeface="Arial" charset="0"/>
              </a:rPr>
              <a:t>Thiết kế giao diện và báo cáo</a:t>
            </a:r>
          </a:p>
          <a:p>
            <a:pPr marL="742950" marR="0" lvl="1" indent="-285750" defTabSz="914400" fontAlgn="base" latinLnBrk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itchFamily="2" charset="2"/>
              <a:buChar char="§"/>
              <a:tabLst/>
              <a:defRPr/>
            </a:pPr>
            <a:r>
              <a:rPr lang="en-US" smtClean="0">
                <a:solidFill>
                  <a:schemeClr val="tx2"/>
                </a:solidFill>
                <a:latin typeface="Arial" charset="0"/>
              </a:rPr>
              <a:t>Ví dụ</a:t>
            </a:r>
            <a:r>
              <a:rPr kumimoji="0" lang="en-US" sz="2000" b="0" i="0" u="none" strike="noStrike" kern="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Thiết kế cơ sở dữ liệu vật lý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Chuyển mô hình dữ liệu logic thành các đặc tả dữ liệu vật lý phù hợp với điều kiện thiết bị &amp; môi trường cụ thể</a:t>
            </a:r>
          </a:p>
          <a:p>
            <a:r>
              <a:rPr lang="en-US" smtClean="0"/>
              <a:t>Gồm 2 nội dung:</a:t>
            </a:r>
          </a:p>
          <a:p>
            <a:pPr lvl="1"/>
            <a:r>
              <a:rPr lang="en-US" smtClean="0"/>
              <a:t>Chọn công nghệ lưu trữ và quản lý dữ liệu: hệ điều hành, hệ quản trị CSDL, công cụ truy nhập</a:t>
            </a:r>
          </a:p>
          <a:p>
            <a:pPr lvl="1"/>
            <a:r>
              <a:rPr lang="en-US" smtClean="0"/>
              <a:t>Chuyển mô hình logic thành thiết kế vật lý và xác định phương án cài đặt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Thiết kế cơ sở dữ liệu vật lý…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Đầu vào: </a:t>
            </a:r>
          </a:p>
          <a:p>
            <a:pPr lvl="1"/>
            <a:r>
              <a:rPr lang="en-US" smtClean="0"/>
              <a:t>Mô hình dữ liệu logic </a:t>
            </a:r>
          </a:p>
          <a:p>
            <a:pPr lvl="1"/>
            <a:r>
              <a:rPr lang="en-US" smtClean="0"/>
              <a:t>Từ điển dữ liệu</a:t>
            </a:r>
          </a:p>
          <a:p>
            <a:pPr lvl="1"/>
            <a:r>
              <a:rPr lang="en-US" smtClean="0"/>
              <a:t>Mô tả yêu cầu sử dụng dữ liệu (nếu có)</a:t>
            </a:r>
          </a:p>
          <a:p>
            <a:pPr lvl="1"/>
            <a:r>
              <a:rPr lang="en-US" smtClean="0"/>
              <a:t>Mong đợi của người dùng về sử dụng, tích hợp dữ liệu</a:t>
            </a:r>
          </a:p>
          <a:p>
            <a:pPr lvl="1"/>
            <a:r>
              <a:rPr lang="en-US" smtClean="0"/>
              <a:t>Mô tả công nghệ và thiết bị sử dụng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Thiết kế cơ sở dữ liệu vật lý…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Sơ đồ thiết kế</a:t>
            </a:r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2450" y="2209800"/>
            <a:ext cx="8286750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Thiết kế cơ sở dữ liệu vật lý…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Nội dung:</a:t>
            </a:r>
          </a:p>
          <a:p>
            <a:pPr lvl="1"/>
            <a:r>
              <a:rPr lang="en-US" smtClean="0"/>
              <a:t>Thiết kế các trường</a:t>
            </a:r>
          </a:p>
          <a:p>
            <a:pPr lvl="1"/>
            <a:r>
              <a:rPr lang="en-US" smtClean="0"/>
              <a:t>Thiết kế bản ghi</a:t>
            </a:r>
          </a:p>
          <a:p>
            <a:pPr lvl="1"/>
            <a:r>
              <a:rPr lang="en-US" smtClean="0"/>
              <a:t>Thiết kế file</a:t>
            </a:r>
          </a:p>
          <a:p>
            <a:pPr lvl="1"/>
            <a:r>
              <a:rPr lang="en-US" smtClean="0"/>
              <a:t>Thiết kế CSDL vật lý (tổ chức file)</a:t>
            </a:r>
          </a:p>
          <a:p>
            <a:pPr lvl="1"/>
            <a:r>
              <a:rPr lang="en-US" smtClean="0"/>
              <a:t>Xây dựng phương án bố trí file </a:t>
            </a:r>
          </a:p>
          <a:p>
            <a:pPr lvl="1"/>
            <a:r>
              <a:rPr lang="en-US" smtClean="0"/>
              <a:t>Ước lượng khối lượng lưu trữ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Thiết kế cơ sở dữ liệu vật lý…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Thiết kế trường</a:t>
            </a:r>
          </a:p>
          <a:p>
            <a:pPr lvl="1"/>
            <a:r>
              <a:rPr lang="en-US" smtClean="0"/>
              <a:t>Là đơn vị nhỏ nhất mà phần mềm hệ thống nhận ra và thao tác</a:t>
            </a:r>
          </a:p>
          <a:p>
            <a:pPr lvl="1"/>
            <a:r>
              <a:rPr lang="en-US" smtClean="0"/>
              <a:t>Mục tiêu:</a:t>
            </a:r>
          </a:p>
          <a:p>
            <a:pPr lvl="2"/>
            <a:r>
              <a:rPr lang="en-US" smtClean="0"/>
              <a:t>Tiết kiệm không gian nhớ (chọn kích cỡ, kiểu)</a:t>
            </a:r>
          </a:p>
          <a:p>
            <a:pPr lvl="2"/>
            <a:r>
              <a:rPr lang="en-US" smtClean="0"/>
              <a:t>Biểu diễn được mọi giá trị (kiểu, định dạng)</a:t>
            </a:r>
          </a:p>
          <a:p>
            <a:pPr lvl="2"/>
            <a:r>
              <a:rPr lang="en-US" smtClean="0"/>
              <a:t>Cải thiện tính toàn vẹn (biểu diễn, thể hiện)</a:t>
            </a:r>
          </a:p>
          <a:p>
            <a:pPr lvl="2"/>
            <a:r>
              <a:rPr lang="en-US" smtClean="0"/>
              <a:t>Hỗ trợ thao tác (kiểu, định dạng, thể hiện)</a:t>
            </a:r>
          </a:p>
          <a:p>
            <a:pPr lvl="1"/>
            <a:r>
              <a:rPr lang="en-US" smtClean="0"/>
              <a:t>Một thuộc tính có thể biểu diễn bởi một hay một số trường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Thiết kế cơ sở dữ liệu vật lý…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Thiết kế bản ghi</a:t>
            </a:r>
          </a:p>
          <a:p>
            <a:pPr lvl="1"/>
            <a:r>
              <a:rPr lang="en-US" smtClean="0"/>
              <a:t>Một bản ghi vật lý </a:t>
            </a:r>
            <a:r>
              <a:rPr lang="vi-VN" smtClean="0"/>
              <a:t>là 1 nhóm các trường được lưu trữ ở vị trí liền kề nhau trong bộ nhớ và được gọi ra đồng thời như 1 đơn vị thống nhất</a:t>
            </a:r>
            <a:endParaRPr lang="en-US" smtClean="0"/>
          </a:p>
          <a:p>
            <a:pPr lvl="1"/>
            <a:r>
              <a:rPr lang="en-US" smtClean="0"/>
              <a:t>Phi chuẩn hóa: </a:t>
            </a:r>
            <a:r>
              <a:rPr lang="vi-VN" smtClean="0"/>
              <a:t>Tách/hợp nhất các quan hệ đã chuẩn hóa để được quan hệ phù hợp với điều kiện cụ thể, đạt hiệu quả mong muốn</a:t>
            </a:r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Thiết kế cơ sở dữ liệu vật lý…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File vật lý </a:t>
            </a:r>
          </a:p>
          <a:p>
            <a:pPr lvl="1"/>
            <a:r>
              <a:rPr lang="en-US" smtClean="0"/>
              <a:t>L</a:t>
            </a:r>
            <a:r>
              <a:rPr lang="vi-VN" smtClean="0"/>
              <a:t>à một phần nhỏ của bộ nhớ thứ cấp lưu các bản ghi vật lý một cách độc lập</a:t>
            </a:r>
            <a:endParaRPr lang="en-US" smtClean="0"/>
          </a:p>
          <a:p>
            <a:pPr lvl="1"/>
            <a:r>
              <a:rPr lang="en-US" smtClean="0"/>
              <a:t>Các loại file</a:t>
            </a:r>
          </a:p>
          <a:p>
            <a:pPr lvl="2"/>
            <a:r>
              <a:rPr lang="en-US" smtClean="0"/>
              <a:t>Data file</a:t>
            </a:r>
          </a:p>
          <a:p>
            <a:pPr lvl="2"/>
            <a:r>
              <a:rPr lang="en-US" smtClean="0"/>
              <a:t>Log file</a:t>
            </a:r>
          </a:p>
          <a:p>
            <a:pPr lvl="2"/>
            <a:r>
              <a:rPr lang="en-US" smtClean="0"/>
              <a:t>Transaction file…</a:t>
            </a:r>
          </a:p>
          <a:p>
            <a:pPr lvl="1"/>
            <a:r>
              <a:rPr lang="en-US" smtClean="0"/>
              <a:t>Phương án truy nhập</a:t>
            </a:r>
          </a:p>
          <a:p>
            <a:pPr lvl="2"/>
            <a:r>
              <a:rPr lang="en-US" smtClean="0"/>
              <a:t>Trực tiếp</a:t>
            </a:r>
          </a:p>
          <a:p>
            <a:pPr lvl="2"/>
            <a:r>
              <a:rPr lang="en-US" smtClean="0"/>
              <a:t>Gián tiếp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Thiết kế cơ sở dữ liệu vật lý…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953000"/>
          </a:xfrm>
        </p:spPr>
        <p:txBody>
          <a:bodyPr/>
          <a:lstStyle/>
          <a:p>
            <a:r>
              <a:rPr lang="en-US" smtClean="0"/>
              <a:t>Tổ chức file</a:t>
            </a:r>
          </a:p>
          <a:p>
            <a:pPr lvl="1"/>
            <a:r>
              <a:rPr lang="en-US" smtClean="0"/>
              <a:t>Tổ chức file tuần tự</a:t>
            </a:r>
          </a:p>
          <a:p>
            <a:pPr lvl="1"/>
            <a:r>
              <a:rPr lang="en-US" smtClean="0"/>
              <a:t>Tổ chức file chỉ số</a:t>
            </a:r>
          </a:p>
          <a:p>
            <a:r>
              <a:rPr lang="en-US" smtClean="0"/>
              <a:t>Yếu tố cần quan tâm</a:t>
            </a:r>
          </a:p>
          <a:p>
            <a:pPr lvl="1"/>
            <a:r>
              <a:rPr lang="en-US" smtClean="0"/>
              <a:t>Lấy dữ liệu nhanh</a:t>
            </a:r>
          </a:p>
          <a:p>
            <a:pPr lvl="1"/>
            <a:r>
              <a:rPr lang="en-US" smtClean="0"/>
              <a:t>Thông lượng các giao dịch xử lý lớn</a:t>
            </a:r>
          </a:p>
          <a:p>
            <a:pPr lvl="1"/>
            <a:r>
              <a:rPr lang="en-US" smtClean="0"/>
              <a:t>Sử dụng hiệu quả không gian nhớ</a:t>
            </a:r>
          </a:p>
          <a:p>
            <a:pPr lvl="1"/>
            <a:r>
              <a:rPr lang="en-US" smtClean="0"/>
              <a:t>Tránh sai sót và mất dữ liệu</a:t>
            </a:r>
          </a:p>
          <a:p>
            <a:pPr lvl="1"/>
            <a:r>
              <a:rPr lang="en-US" smtClean="0"/>
              <a:t>Tối ưu hóa nhu cầu tổ chức file</a:t>
            </a:r>
          </a:p>
          <a:p>
            <a:pPr lvl="1"/>
            <a:r>
              <a:rPr lang="en-US" smtClean="0"/>
              <a:t>Đáp ứng được nhu cầu tăng trường dữ liệu</a:t>
            </a:r>
          </a:p>
          <a:p>
            <a:pPr lvl="1"/>
            <a:r>
              <a:rPr lang="en-US" smtClean="0"/>
              <a:t>An toàn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Lập biểu đồ luồng hệ thống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Đầu vào</a:t>
            </a:r>
          </a:p>
          <a:p>
            <a:pPr lvl="1"/>
            <a:r>
              <a:rPr lang="en-US" smtClean="0"/>
              <a:t>Các biểu DFD logic (mức cơ sở)</a:t>
            </a:r>
          </a:p>
          <a:p>
            <a:r>
              <a:rPr lang="en-US" smtClean="0"/>
              <a:t>Mục tiêu</a:t>
            </a:r>
          </a:p>
          <a:p>
            <a:pPr lvl="1"/>
            <a:r>
              <a:rPr lang="en-US" smtClean="0"/>
              <a:t>Xác định chức năng hệ thống thực hiện</a:t>
            </a:r>
          </a:p>
          <a:p>
            <a:r>
              <a:rPr lang="en-US" smtClean="0"/>
              <a:t>Nội dung</a:t>
            </a:r>
          </a:p>
          <a:p>
            <a:pPr lvl="1"/>
            <a:r>
              <a:rPr lang="en-US" smtClean="0"/>
              <a:t>Phân định tiến trình: máy làm hay người làm</a:t>
            </a:r>
          </a:p>
          <a:p>
            <a:pPr lvl="1"/>
            <a:r>
              <a:rPr lang="en-US" smtClean="0"/>
              <a:t>Nếu máy thực hiện thì cần xác định:</a:t>
            </a:r>
          </a:p>
          <a:p>
            <a:pPr lvl="2"/>
            <a:r>
              <a:rPr lang="en-US" smtClean="0"/>
              <a:t>Phương thức xử lý (lô, thời gian thực, trực tuyến…)</a:t>
            </a:r>
          </a:p>
          <a:p>
            <a:pPr lvl="2"/>
            <a:r>
              <a:rPr lang="en-US" smtClean="0"/>
              <a:t>Đối tượng thực hiện, phương tiện, công cụ sử dụng</a:t>
            </a:r>
          </a:p>
          <a:p>
            <a:pPr lvl="2"/>
            <a:r>
              <a:rPr lang="en-US" smtClean="0"/>
              <a:t>Nội dung xử lý</a:t>
            </a:r>
          </a:p>
          <a:p>
            <a:pPr lvl="2"/>
            <a:r>
              <a:rPr lang="en-US" smtClean="0"/>
              <a:t>Khi nào thực hiện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Thiết kế kiến trúc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Khái niệm</a:t>
            </a:r>
          </a:p>
          <a:p>
            <a:pPr lvl="1"/>
            <a:r>
              <a:rPr lang="en-US" smtClean="0"/>
              <a:t>Kiến trúc phần mềm ám chỉ </a:t>
            </a:r>
            <a:r>
              <a:rPr lang="vi-VN" smtClean="0"/>
              <a:t> một cấu trúc tổng thể của phần mềm và qua đó cung cấp một sự tích hợp về mặt khái niệm của một hệ thống</a:t>
            </a:r>
            <a:endParaRPr lang="en-US" smtClean="0"/>
          </a:p>
          <a:p>
            <a:pPr lvl="1"/>
            <a:r>
              <a:rPr lang="en-US" smtClean="0"/>
              <a:t>Kiến trúc hệ thống xác định từ các thành phần của biểu đồ DFD mức cao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Thiết kế kiến trúc…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Ví dụ</a:t>
            </a:r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14400" y="2152650"/>
            <a:ext cx="7860175" cy="394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Chất lượng thiết kế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Thiết kế tốt</a:t>
            </a:r>
          </a:p>
          <a:p>
            <a:pPr lvl="1"/>
            <a:r>
              <a:rPr lang="en-US" smtClean="0"/>
              <a:t>Kết dính chặt chẽ: sự kết hợp lại với nhau giữa các bộ phận</a:t>
            </a:r>
          </a:p>
          <a:p>
            <a:pPr lvl="1"/>
            <a:r>
              <a:rPr lang="en-US" smtClean="0"/>
              <a:t>Ghép nối lỏng lẻo: mức độ tượng tác giữa các đơn vị trong một chương trình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Thiết kế giao diện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Tiến trình</a:t>
            </a:r>
          </a:p>
          <a:p>
            <a:pPr lvl="1"/>
            <a:r>
              <a:rPr lang="vi-VN" smtClean="0"/>
              <a:t>Tạo ra các mô hình khác nhau về chức năng hệ thống cần làm</a:t>
            </a:r>
            <a:r>
              <a:rPr lang="en-US" smtClean="0"/>
              <a:t> </a:t>
            </a:r>
            <a:r>
              <a:rPr lang="vi-VN" smtClean="0"/>
              <a:t>- </a:t>
            </a:r>
            <a:r>
              <a:rPr lang="vi-VN" sz="1600" smtClean="0"/>
              <a:t>Kỹ sư phần mềm xây dựn</a:t>
            </a:r>
            <a:r>
              <a:rPr lang="en-US" sz="1600" smtClean="0"/>
              <a:t>g</a:t>
            </a:r>
          </a:p>
          <a:p>
            <a:pPr lvl="1"/>
            <a:r>
              <a:rPr lang="vi-VN" smtClean="0"/>
              <a:t>Phác hoạ nhiệm vụ hướng con người và máy tính - </a:t>
            </a:r>
            <a:r>
              <a:rPr lang="vi-VN" sz="1600" smtClean="0"/>
              <a:t>Kỹ sư phần mềm và người dùng xây dựn</a:t>
            </a:r>
            <a:r>
              <a:rPr lang="en-US" sz="1600" smtClean="0"/>
              <a:t>g</a:t>
            </a:r>
          </a:p>
          <a:p>
            <a:pPr lvl="1"/>
            <a:r>
              <a:rPr lang="en-US" smtClean="0"/>
              <a:t>Xem xét các giải pháp</a:t>
            </a:r>
          </a:p>
          <a:p>
            <a:pPr lvl="1"/>
            <a:r>
              <a:rPr lang="vi-VN" smtClean="0"/>
              <a:t>Làm bản mẫu để người dùng đánh giá</a:t>
            </a:r>
            <a:endParaRPr lang="en-US" smtClean="0"/>
          </a:p>
          <a:p>
            <a:pPr lvl="1"/>
            <a:r>
              <a:rPr lang="vi-VN" smtClean="0"/>
              <a:t>Cài đặt cho mô hình thiết kế và đánh giá về kết quả chất lượng</a:t>
            </a:r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Thiết kế giao diện…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vi-VN" smtClean="0"/>
              <a:t>Thiết lập các mục tiêu và ý đồ cho nhiệm vụ</a:t>
            </a:r>
          </a:p>
          <a:p>
            <a:pPr lvl="1"/>
            <a:r>
              <a:rPr lang="vi-VN" smtClean="0"/>
              <a:t>Ánh xạ thành dãy các hành động xác định</a:t>
            </a:r>
          </a:p>
          <a:p>
            <a:pPr lvl="1"/>
            <a:r>
              <a:rPr lang="vi-VN" smtClean="0"/>
              <a:t>Xác định dãy hành động khi nó được thực hiện ở mức giao diện</a:t>
            </a:r>
          </a:p>
          <a:p>
            <a:pPr lvl="1"/>
            <a:r>
              <a:rPr lang="vi-VN" smtClean="0"/>
              <a:t>Chỉ ra trạng thái hệ thống</a:t>
            </a:r>
          </a:p>
          <a:p>
            <a:pPr lvl="1"/>
            <a:r>
              <a:rPr lang="vi-VN" smtClean="0"/>
              <a:t>Xác định các cơ chế điều khiển</a:t>
            </a:r>
          </a:p>
          <a:p>
            <a:pPr lvl="1"/>
            <a:r>
              <a:rPr lang="vi-VN" smtClean="0"/>
              <a:t>Chỉ ra cách cơ chế điều khiển này ảnh hưởng đến trạng thái hệ thống</a:t>
            </a:r>
          </a:p>
          <a:p>
            <a:pPr lvl="1"/>
            <a:r>
              <a:rPr lang="vi-VN" smtClean="0"/>
              <a:t>Chỉ ra cách người dùng diễn giải trạng thái của hệ</a:t>
            </a:r>
            <a:r>
              <a:rPr lang="en-US" smtClean="0"/>
              <a:t> </a:t>
            </a:r>
            <a:r>
              <a:rPr lang="vi-VN" smtClean="0"/>
              <a:t>thống từ thông tin được cấp qua giao diện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Thiết kế giao diện…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105400"/>
          </a:xfrm>
        </p:spPr>
        <p:txBody>
          <a:bodyPr/>
          <a:lstStyle/>
          <a:p>
            <a:r>
              <a:rPr lang="en-US" smtClean="0"/>
              <a:t>Đặc tả thiết kế giao diện</a:t>
            </a:r>
          </a:p>
          <a:p>
            <a:pPr lvl="1"/>
            <a:r>
              <a:rPr lang="en-US" smtClean="0"/>
              <a:t>Tổng quan</a:t>
            </a:r>
          </a:p>
          <a:p>
            <a:pPr lvl="2"/>
            <a:r>
              <a:rPr lang="en-US" smtClean="0"/>
              <a:t>Tên giao diện</a:t>
            </a:r>
          </a:p>
          <a:p>
            <a:pPr lvl="2"/>
            <a:r>
              <a:rPr lang="vi-VN" smtClean="0"/>
              <a:t>Đặc trưng người sử dụng (ai sử dụng)</a:t>
            </a:r>
            <a:endParaRPr lang="en-US" smtClean="0"/>
          </a:p>
          <a:p>
            <a:pPr lvl="2"/>
            <a:r>
              <a:rPr lang="vi-VN" smtClean="0"/>
              <a:t>Đặc trưng của nhiệm vụ (mục đích</a:t>
            </a:r>
            <a:r>
              <a:rPr lang="en-US" smtClean="0"/>
              <a:t>)</a:t>
            </a:r>
          </a:p>
          <a:p>
            <a:pPr lvl="2"/>
            <a:r>
              <a:rPr lang="vi-VN" smtClean="0"/>
              <a:t>Đặc trưng của hệ thống (các phần mềm hệ thống</a:t>
            </a:r>
            <a:r>
              <a:rPr lang="en-US" smtClean="0"/>
              <a:t>)</a:t>
            </a:r>
          </a:p>
          <a:p>
            <a:pPr lvl="1"/>
            <a:r>
              <a:rPr lang="en-US" smtClean="0"/>
              <a:t>Mẫu thiết kết giao diện</a:t>
            </a:r>
          </a:p>
          <a:p>
            <a:pPr lvl="2"/>
            <a:r>
              <a:rPr lang="en-US" smtClean="0"/>
              <a:t>Mẫu thiết kế giao diện</a:t>
            </a:r>
          </a:p>
          <a:p>
            <a:pPr lvl="2"/>
            <a:r>
              <a:rPr lang="vi-VN" smtClean="0"/>
              <a:t>Biểu đồ trình tự đối thoại và mô tả thao tác sử dụng</a:t>
            </a:r>
            <a:endParaRPr lang="en-US" smtClean="0"/>
          </a:p>
          <a:p>
            <a:pPr lvl="2"/>
            <a:r>
              <a:rPr lang="en-US" smtClean="0"/>
              <a:t>Các bảng dữ liệu liên quan</a:t>
            </a:r>
          </a:p>
          <a:p>
            <a:pPr lvl="2"/>
            <a:r>
              <a:rPr lang="en-US" smtClean="0"/>
              <a:t>Qui trình, công thức xử lý thực hiện</a:t>
            </a:r>
          </a:p>
          <a:p>
            <a:pPr lvl="2"/>
            <a:r>
              <a:rPr lang="en-US" smtClean="0"/>
              <a:t>Định dạng kết quả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Thiết kế biểu mẫu và báo cáo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105400"/>
          </a:xfrm>
        </p:spPr>
        <p:txBody>
          <a:bodyPr/>
          <a:lstStyle/>
          <a:p>
            <a:r>
              <a:rPr lang="en-US" smtClean="0"/>
              <a:t>Cấu trúc	</a:t>
            </a:r>
          </a:p>
          <a:p>
            <a:pPr lvl="1"/>
            <a:r>
              <a:rPr lang="en-US" smtClean="0"/>
              <a:t>Đầu biểu</a:t>
            </a:r>
          </a:p>
          <a:p>
            <a:pPr lvl="1"/>
            <a:r>
              <a:rPr lang="en-US" smtClean="0"/>
              <a:t>Các thông tin về trình tự và theo thời gian</a:t>
            </a:r>
          </a:p>
          <a:p>
            <a:pPr lvl="1"/>
            <a:r>
              <a:rPr lang="en-US" smtClean="0"/>
              <a:t>C</a:t>
            </a:r>
            <a:r>
              <a:rPr lang="vi-VN" smtClean="0"/>
              <a:t>ấu trúc và định dạng thông tin</a:t>
            </a:r>
            <a:endParaRPr lang="en-US" smtClean="0"/>
          </a:p>
          <a:p>
            <a:pPr lvl="1"/>
            <a:r>
              <a:rPr lang="en-US" smtClean="0"/>
              <a:t>Phần chi tiết của biểu mẫu</a:t>
            </a:r>
          </a:p>
          <a:p>
            <a:pPr lvl="1"/>
            <a:r>
              <a:rPr lang="en-US" smtClean="0"/>
              <a:t>Phẩn tổng hợp dữ liệu</a:t>
            </a:r>
          </a:p>
          <a:p>
            <a:pPr lvl="1"/>
            <a:r>
              <a:rPr lang="en-US" smtClean="0"/>
              <a:t>Xác nhận</a:t>
            </a:r>
          </a:p>
          <a:p>
            <a:pPr lvl="1"/>
            <a:r>
              <a:rPr lang="en-US" smtClean="0"/>
              <a:t>Bình luận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800600"/>
          </a:xfrm>
        </p:spPr>
        <p:txBody>
          <a:bodyPr/>
          <a:lstStyle/>
          <a:p>
            <a:endParaRPr lang="en-US" sz="4000"/>
          </a:p>
        </p:txBody>
      </p:sp>
      <p:sp>
        <p:nvSpPr>
          <p:cNvPr id="6" name="Rectangle 5"/>
          <p:cNvSpPr/>
          <p:nvPr/>
        </p:nvSpPr>
        <p:spPr>
          <a:xfrm>
            <a:off x="1451594" y="2438400"/>
            <a:ext cx="6168406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sz="8800" b="1" cap="all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DEMO</a:t>
            </a:r>
            <a:endParaRPr lang="en-US" sz="8800" b="1" cap="all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Thiết kế CSDL vật lý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496" y="381000"/>
            <a:ext cx="9070260" cy="60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Thiết kế cơ sở dữ liệu vật lý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Sử dụng HQT CSDL SQL Server 2008, sau khi chuẩn hóa xong thu được 10 quan hệ</a:t>
            </a:r>
          </a:p>
          <a:p>
            <a:pPr lvl="1"/>
            <a:r>
              <a:rPr lang="en-US" smtClean="0"/>
              <a:t>1. Bảng HÀNG</a:t>
            </a:r>
          </a:p>
          <a:p>
            <a:endParaRPr lang="en-US" smtClean="0"/>
          </a:p>
          <a:p>
            <a:endParaRPr lang="en-US" smtClean="0"/>
          </a:p>
          <a:p>
            <a:endParaRPr lang="en-US" smtClean="0"/>
          </a:p>
          <a:p>
            <a:endParaRPr lang="en-US" smtClean="0"/>
          </a:p>
          <a:p>
            <a:endParaRPr lang="en-US" smtClean="0"/>
          </a:p>
          <a:p>
            <a:pPr lvl="1"/>
            <a:r>
              <a:rPr lang="en-US" smtClean="0"/>
              <a:t>Các bảng khác làm tương tự…</a:t>
            </a:r>
            <a:endParaRPr lang="en-US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838200" y="2987040"/>
          <a:ext cx="7620000" cy="2270759"/>
        </p:xfrm>
        <a:graphic>
          <a:graphicData uri="http://schemas.openxmlformats.org/drawingml/2006/table">
            <a:tbl>
              <a:tblPr firstRow="1" bandRow="1">
                <a:tableStyleId>{17292A2E-F333-43FB-9621-5CBBE7FDCDCB}</a:tableStyleId>
              </a:tblPr>
              <a:tblGrid>
                <a:gridCol w="1524000"/>
                <a:gridCol w="2057400"/>
                <a:gridCol w="990600"/>
                <a:gridCol w="1524000"/>
                <a:gridCol w="1524000"/>
              </a:tblGrid>
              <a:tr h="593109"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Thuộc</a:t>
                      </a:r>
                      <a:r>
                        <a:rPr lang="en-US" baseline="0" smtClean="0"/>
                        <a:t> tính</a:t>
                      </a:r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Kiểu dữ</a:t>
                      </a:r>
                      <a:r>
                        <a:rPr lang="en-US" baseline="0" smtClean="0"/>
                        <a:t> liệu</a:t>
                      </a:r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Cỡ</a:t>
                      </a:r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Định dạng</a:t>
                      </a:r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Ràng</a:t>
                      </a:r>
                      <a:r>
                        <a:rPr lang="en-US" baseline="0" smtClean="0"/>
                        <a:t> buộc</a:t>
                      </a:r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423649">
                <a:tc>
                  <a:txBody>
                    <a:bodyPr/>
                    <a:lstStyle/>
                    <a:p>
                      <a:r>
                        <a:rPr lang="en-US" smtClean="0"/>
                        <a:t>MaHang</a:t>
                      </a:r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CHAR(5)</a:t>
                      </a:r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5</a:t>
                      </a:r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Hxxxx</a:t>
                      </a:r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Khóa</a:t>
                      </a:r>
                      <a:r>
                        <a:rPr lang="en-US" baseline="0" smtClean="0"/>
                        <a:t> chính</a:t>
                      </a:r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6703">
                <a:tc>
                  <a:txBody>
                    <a:bodyPr/>
                    <a:lstStyle/>
                    <a:p>
                      <a:r>
                        <a:rPr lang="en-US" smtClean="0"/>
                        <a:t>TenHang</a:t>
                      </a:r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VARCHAR(20)</a:t>
                      </a:r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20</a:t>
                      </a:r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NOT NULL</a:t>
                      </a:r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0595">
                <a:tc>
                  <a:txBody>
                    <a:bodyPr/>
                    <a:lstStyle/>
                    <a:p>
                      <a:r>
                        <a:rPr lang="en-US" smtClean="0"/>
                        <a:t>DVT</a:t>
                      </a:r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VARCHAR(20)</a:t>
                      </a:r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20</a:t>
                      </a:r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6703">
                <a:tc>
                  <a:txBody>
                    <a:bodyPr/>
                    <a:lstStyle/>
                    <a:p>
                      <a:r>
                        <a:rPr lang="en-US" smtClean="0"/>
                        <a:t>DonGia</a:t>
                      </a:r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INT</a:t>
                      </a:r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4</a:t>
                      </a:r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14800" y="1947863"/>
            <a:ext cx="4821380" cy="3309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Xác định luồng hệ thống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3657600" cy="4419600"/>
          </a:xfrm>
          <a:ln>
            <a:solidFill>
              <a:srgbClr val="C00000"/>
            </a:solidFill>
          </a:ln>
        </p:spPr>
        <p:txBody>
          <a:bodyPr/>
          <a:lstStyle/>
          <a:p>
            <a:pPr marL="457200" lvl="2" indent="-280988">
              <a:lnSpc>
                <a:spcPct val="150000"/>
              </a:lnSpc>
            </a:pPr>
            <a:r>
              <a:rPr lang="en-US" smtClean="0"/>
              <a:t>Phân định công việc người –máy</a:t>
            </a:r>
          </a:p>
          <a:p>
            <a:pPr marL="457200" lvl="2" indent="-280988">
              <a:lnSpc>
                <a:spcPct val="150000"/>
              </a:lnSpc>
            </a:pPr>
            <a:r>
              <a:rPr lang="en-US" smtClean="0"/>
              <a:t>Chọn phương thức thực hiện</a:t>
            </a:r>
          </a:p>
          <a:p>
            <a:pPr marL="457200" lvl="2" indent="-280988">
              <a:lnSpc>
                <a:spcPct val="150000"/>
              </a:lnSpc>
            </a:pPr>
            <a:r>
              <a:rPr lang="en-US" smtClean="0"/>
              <a:t>Đặc tả xử lý: đầu vào, nội dung, công cụ - phương tiện thực hiện, kết quả</a:t>
            </a:r>
          </a:p>
          <a:p>
            <a:pPr marL="457200" lvl="2" indent="-280988">
              <a:lnSpc>
                <a:spcPct val="150000"/>
              </a:lnSpc>
            </a:pPr>
            <a:r>
              <a:rPr lang="en-US" smtClean="0"/>
              <a:t>Thay kho dữ liệu bằng các file (bảng) tương ứng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Xác định luồng hệ thống…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029200"/>
          </a:xfrm>
        </p:spPr>
        <p:txBody>
          <a:bodyPr/>
          <a:lstStyle/>
          <a:p>
            <a:r>
              <a:rPr lang="en-US" smtClean="0"/>
              <a:t>Tiến trình 1.2. Viết phiếu nhập kho</a:t>
            </a:r>
          </a:p>
          <a:p>
            <a:pPr lvl="1"/>
            <a:r>
              <a:rPr lang="en-US" smtClean="0"/>
              <a:t>Xử lý tương tác khi có yêu cầu nhập kho</a:t>
            </a:r>
          </a:p>
          <a:p>
            <a:pPr lvl="1"/>
            <a:r>
              <a:rPr lang="en-US" smtClean="0"/>
              <a:t>Nội dung</a:t>
            </a:r>
          </a:p>
          <a:p>
            <a:pPr lvl="2"/>
            <a:r>
              <a:rPr lang="en-US" smtClean="0"/>
              <a:t>Nhập vào máy nội dung sau:</a:t>
            </a:r>
          </a:p>
          <a:p>
            <a:pPr lvl="3"/>
            <a:r>
              <a:rPr lang="en-US" smtClean="0"/>
              <a:t>Ngày</a:t>
            </a:r>
          </a:p>
          <a:p>
            <a:pPr lvl="3"/>
            <a:r>
              <a:rPr lang="en-US" smtClean="0"/>
              <a:t>Người giao hàng</a:t>
            </a:r>
          </a:p>
          <a:p>
            <a:pPr lvl="3"/>
            <a:r>
              <a:rPr lang="en-US" smtClean="0"/>
              <a:t>Địa chỉ người giao hàng</a:t>
            </a:r>
          </a:p>
          <a:p>
            <a:pPr lvl="3"/>
            <a:r>
              <a:rPr lang="en-US" smtClean="0"/>
              <a:t>Lý do nhập kho</a:t>
            </a:r>
          </a:p>
          <a:p>
            <a:pPr lvl="3"/>
            <a:r>
              <a:rPr lang="en-US" smtClean="0"/>
              <a:t>Tên sản phẩm, số lượng, thành tiền</a:t>
            </a:r>
          </a:p>
          <a:p>
            <a:pPr lvl="3"/>
            <a:r>
              <a:rPr lang="en-US" smtClean="0"/>
              <a:t>Thuế VAT</a:t>
            </a:r>
          </a:p>
          <a:p>
            <a:pPr lvl="3"/>
            <a:r>
              <a:rPr lang="en-US" smtClean="0"/>
              <a:t>Tổng tiền</a:t>
            </a:r>
          </a:p>
          <a:p>
            <a:pPr lvl="2"/>
            <a:r>
              <a:rPr lang="en-US" smtClean="0"/>
              <a:t>Lưu thông tin vào bảng XUAT_HEADER, XUAT_DETAIL</a:t>
            </a:r>
          </a:p>
          <a:p>
            <a:pPr lvl="2"/>
            <a:r>
              <a:rPr lang="en-US" smtClean="0"/>
              <a:t>In phiếu phiếu nhập kho</a:t>
            </a:r>
          </a:p>
          <a:p>
            <a:pPr lvl="1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2209800" y="6096000"/>
            <a:ext cx="472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smtClean="0">
                <a:solidFill>
                  <a:srgbClr val="FF0000"/>
                </a:solidFill>
              </a:rPr>
              <a:t>Các tiến trình khác làm tương tự!</a:t>
            </a:r>
            <a:endParaRPr lang="en-US" b="1" i="1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88513" y="2590801"/>
            <a:ext cx="5903087" cy="3886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Xác định giao diện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229600" cy="4800600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smtClean="0"/>
              <a:t>Giao diện cập nhật (Suy ra từ mô hình ERM)</a:t>
            </a:r>
          </a:p>
          <a:p>
            <a:pPr lvl="1"/>
            <a:r>
              <a:rPr lang="en-US" smtClean="0"/>
              <a:t>GD cập nhật KHÁCH HÀNG</a:t>
            </a:r>
          </a:p>
          <a:p>
            <a:pPr lvl="1"/>
            <a:r>
              <a:rPr lang="en-US" smtClean="0"/>
              <a:t>GD cập nhật HÀNG</a:t>
            </a:r>
          </a:p>
          <a:p>
            <a:pPr lvl="1"/>
            <a:r>
              <a:rPr lang="en-US" smtClean="0"/>
              <a:t>GD cập nhật KHO</a:t>
            </a:r>
          </a:p>
          <a:p>
            <a:pPr lvl="1"/>
            <a:r>
              <a:rPr lang="en-US" smtClean="0"/>
              <a:t>GD cập nhật NGƯỜI GIAO HÀNG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67200" y="3167063"/>
            <a:ext cx="4821380" cy="3309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Xác định giao diện…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00600"/>
          </a:xfrm>
        </p:spPr>
        <p:txBody>
          <a:bodyPr/>
          <a:lstStyle/>
          <a:p>
            <a:pPr marL="514350" indent="-514350">
              <a:buFont typeface="+mj-lt"/>
              <a:buAutoNum type="arabicPeriod" startAt="2"/>
            </a:pPr>
            <a:r>
              <a:rPr lang="en-US" smtClean="0"/>
              <a:t>Giao diện xử lý (suy từ luồng hệ thống các tiến trình cơ sở)</a:t>
            </a:r>
          </a:p>
          <a:p>
            <a:pPr marL="914400" lvl="1" indent="-514350"/>
            <a:r>
              <a:rPr lang="en-US" smtClean="0"/>
              <a:t>GD lập đơn mua hàng</a:t>
            </a:r>
          </a:p>
          <a:p>
            <a:pPr marL="914400" lvl="1" indent="-514350"/>
            <a:r>
              <a:rPr lang="en-US" smtClean="0"/>
              <a:t>GD viết phiếu nhập kho</a:t>
            </a:r>
          </a:p>
          <a:p>
            <a:pPr marL="914400" lvl="1" indent="-514350"/>
            <a:r>
              <a:rPr lang="en-US" smtClean="0"/>
              <a:t>GD Viết séc chuyển khoản</a:t>
            </a:r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762000" y="5802868"/>
            <a:ext cx="3733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smtClean="0">
                <a:solidFill>
                  <a:srgbClr val="FF0000"/>
                </a:solidFill>
              </a:rPr>
              <a:t>Các DFD khác làm tương tự!</a:t>
            </a:r>
            <a:endParaRPr lang="en-US" b="1" i="1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Xác định giao diện…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800600"/>
          </a:xfrm>
        </p:spPr>
        <p:txBody>
          <a:bodyPr/>
          <a:lstStyle/>
          <a:p>
            <a:r>
              <a:rPr lang="en-US" smtClean="0"/>
              <a:t>Tích hợp giao diện</a:t>
            </a:r>
            <a:endParaRPr lang="en-US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371600" y="2057400"/>
          <a:ext cx="6172201" cy="37287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317558"/>
                <a:gridCol w="2854643"/>
              </a:tblGrid>
              <a:tr h="466090">
                <a:tc>
                  <a:txBody>
                    <a:bodyPr/>
                    <a:lstStyle/>
                    <a:p>
                      <a:pPr algn="ctr"/>
                      <a:r>
                        <a:rPr lang="en-US" b="1" smtClean="0"/>
                        <a:t>Giao diện</a:t>
                      </a:r>
                      <a:r>
                        <a:rPr lang="en-US" b="1" baseline="0" smtClean="0"/>
                        <a:t> cập  nhật</a:t>
                      </a:r>
                      <a:endParaRPr lang="en-US" b="1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smtClean="0"/>
                        <a:t>Giao diện</a:t>
                      </a:r>
                      <a:r>
                        <a:rPr lang="en-US" b="1" baseline="0" smtClean="0"/>
                        <a:t> xử lý</a:t>
                      </a:r>
                      <a:endParaRPr lang="en-US" b="1"/>
                    </a:p>
                  </a:txBody>
                  <a:tcPr>
                    <a:solidFill>
                      <a:srgbClr val="92D050"/>
                    </a:solidFill>
                  </a:tcPr>
                </a:tc>
              </a:tr>
              <a:tr h="466090">
                <a:tc>
                  <a:txBody>
                    <a:bodyPr/>
                    <a:lstStyle/>
                    <a:p>
                      <a:r>
                        <a:rPr lang="en-US" smtClean="0">
                          <a:solidFill>
                            <a:schemeClr val="tx2"/>
                          </a:solidFill>
                        </a:rPr>
                        <a:t>Cập</a:t>
                      </a:r>
                      <a:r>
                        <a:rPr lang="en-US" baseline="0" smtClean="0">
                          <a:solidFill>
                            <a:schemeClr val="tx2"/>
                          </a:solidFill>
                        </a:rPr>
                        <a:t> nhật KHÁCH HÀNG</a:t>
                      </a:r>
                      <a:endParaRPr lang="en-US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>
                          <a:solidFill>
                            <a:schemeClr val="tx2"/>
                          </a:solidFill>
                        </a:rPr>
                        <a:t>Lập</a:t>
                      </a:r>
                      <a:r>
                        <a:rPr lang="en-US" baseline="0" smtClean="0">
                          <a:solidFill>
                            <a:schemeClr val="tx2"/>
                          </a:solidFill>
                        </a:rPr>
                        <a:t> đơn mua hàng</a:t>
                      </a:r>
                      <a:endParaRPr lang="en-US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</a:tr>
              <a:tr h="466090">
                <a:tc>
                  <a:txBody>
                    <a:bodyPr/>
                    <a:lstStyle/>
                    <a:p>
                      <a:r>
                        <a:rPr lang="en-US" smtClean="0">
                          <a:solidFill>
                            <a:schemeClr val="tx2"/>
                          </a:solidFill>
                        </a:rPr>
                        <a:t>Cập</a:t>
                      </a:r>
                      <a:r>
                        <a:rPr lang="en-US" baseline="0" smtClean="0">
                          <a:solidFill>
                            <a:schemeClr val="tx2"/>
                          </a:solidFill>
                        </a:rPr>
                        <a:t> nhật HÀNG</a:t>
                      </a:r>
                      <a:endParaRPr lang="en-US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>
                          <a:solidFill>
                            <a:schemeClr val="tx2"/>
                          </a:solidFill>
                        </a:rPr>
                        <a:t>Viết</a:t>
                      </a:r>
                      <a:r>
                        <a:rPr lang="en-US" baseline="0" smtClean="0">
                          <a:solidFill>
                            <a:schemeClr val="tx2"/>
                          </a:solidFill>
                        </a:rPr>
                        <a:t> phiếu nhập kho</a:t>
                      </a:r>
                      <a:endParaRPr lang="en-US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</a:tr>
              <a:tr h="466090">
                <a:tc>
                  <a:txBody>
                    <a:bodyPr/>
                    <a:lstStyle/>
                    <a:p>
                      <a:r>
                        <a:rPr lang="en-US" smtClean="0">
                          <a:solidFill>
                            <a:schemeClr val="tx2"/>
                          </a:solidFill>
                        </a:rPr>
                        <a:t>Cập nhật</a:t>
                      </a:r>
                      <a:r>
                        <a:rPr lang="en-US" baseline="0" smtClean="0">
                          <a:solidFill>
                            <a:schemeClr val="tx2"/>
                          </a:solidFill>
                        </a:rPr>
                        <a:t> KHO</a:t>
                      </a:r>
                      <a:endParaRPr lang="en-US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>
                          <a:solidFill>
                            <a:schemeClr val="tx2"/>
                          </a:solidFill>
                        </a:rPr>
                        <a:t>Viết</a:t>
                      </a:r>
                      <a:r>
                        <a:rPr lang="en-US" baseline="0" smtClean="0">
                          <a:solidFill>
                            <a:schemeClr val="tx2"/>
                          </a:solidFill>
                        </a:rPr>
                        <a:t> séc chuyển khoản</a:t>
                      </a:r>
                      <a:endParaRPr lang="en-US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</a:tr>
              <a:tr h="466090">
                <a:tc>
                  <a:txBody>
                    <a:bodyPr/>
                    <a:lstStyle/>
                    <a:p>
                      <a:r>
                        <a:rPr lang="en-US" smtClean="0">
                          <a:solidFill>
                            <a:schemeClr val="tx2"/>
                          </a:solidFill>
                        </a:rPr>
                        <a:t>Cập</a:t>
                      </a:r>
                      <a:r>
                        <a:rPr lang="en-US" baseline="0" smtClean="0">
                          <a:solidFill>
                            <a:schemeClr val="tx2"/>
                          </a:solidFill>
                        </a:rPr>
                        <a:t> nhật NGƯỜI GIAO HÀNG</a:t>
                      </a:r>
                      <a:endParaRPr lang="en-US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>
                          <a:solidFill>
                            <a:schemeClr val="tx2"/>
                          </a:solidFill>
                        </a:rPr>
                        <a:t>Nhận</a:t>
                      </a:r>
                      <a:r>
                        <a:rPr lang="en-US" baseline="0" smtClean="0">
                          <a:solidFill>
                            <a:schemeClr val="tx2"/>
                          </a:solidFill>
                        </a:rPr>
                        <a:t> đơn đặt hàng</a:t>
                      </a:r>
                      <a:endParaRPr lang="en-US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</a:tr>
              <a:tr h="466090">
                <a:tc>
                  <a:txBody>
                    <a:bodyPr/>
                    <a:lstStyle/>
                    <a:p>
                      <a:endParaRPr lang="en-US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>
                          <a:solidFill>
                            <a:schemeClr val="tx2"/>
                          </a:solidFill>
                        </a:rPr>
                        <a:t>Viết</a:t>
                      </a:r>
                      <a:r>
                        <a:rPr lang="en-US" baseline="0" smtClean="0">
                          <a:solidFill>
                            <a:schemeClr val="tx2"/>
                          </a:solidFill>
                        </a:rPr>
                        <a:t> phiếu xuất kho</a:t>
                      </a:r>
                      <a:endParaRPr lang="en-US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</a:tr>
              <a:tr h="466090">
                <a:tc>
                  <a:txBody>
                    <a:bodyPr/>
                    <a:lstStyle/>
                    <a:p>
                      <a:endParaRPr lang="en-US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>
                          <a:solidFill>
                            <a:schemeClr val="tx2"/>
                          </a:solidFill>
                        </a:rPr>
                        <a:t>Viết</a:t>
                      </a:r>
                      <a:r>
                        <a:rPr lang="en-US" baseline="0" smtClean="0">
                          <a:solidFill>
                            <a:schemeClr val="tx2"/>
                          </a:solidFill>
                        </a:rPr>
                        <a:t> phiếu thu</a:t>
                      </a:r>
                      <a:endParaRPr lang="en-US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</a:tr>
              <a:tr h="466090">
                <a:tc>
                  <a:txBody>
                    <a:bodyPr/>
                    <a:lstStyle/>
                    <a:p>
                      <a:endParaRPr lang="en-US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>
                          <a:solidFill>
                            <a:schemeClr val="tx2"/>
                          </a:solidFill>
                        </a:rPr>
                        <a:t>Gửi</a:t>
                      </a:r>
                      <a:r>
                        <a:rPr lang="en-US" baseline="0" smtClean="0">
                          <a:solidFill>
                            <a:schemeClr val="tx2"/>
                          </a:solidFill>
                        </a:rPr>
                        <a:t> giấy nhắc nợ</a:t>
                      </a:r>
                      <a:endParaRPr lang="en-US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838200" y="6019800"/>
            <a:ext cx="784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smtClean="0">
                <a:solidFill>
                  <a:srgbClr val="FF0000"/>
                </a:solidFill>
              </a:rPr>
              <a:t>Sau khi xem xét loại bỏ những giao diện trùng lặp, thu được 11 giao diện</a:t>
            </a:r>
            <a:endParaRPr lang="en-US" i="1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Kiến trúc hệ thống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9563" y="1066800"/>
            <a:ext cx="8524875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Thiết kế giao diện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Giao diện đăng nhập</a:t>
            </a:r>
          </a:p>
          <a:p>
            <a:endParaRPr lang="en-US" smtClean="0"/>
          </a:p>
          <a:p>
            <a:endParaRPr lang="en-US" smtClean="0"/>
          </a:p>
          <a:p>
            <a:endParaRPr lang="en-US" smtClean="0"/>
          </a:p>
          <a:p>
            <a:endParaRPr lang="en-US" smtClean="0"/>
          </a:p>
          <a:p>
            <a:endParaRPr lang="en-US" smtClean="0"/>
          </a:p>
          <a:p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43200" y="2209800"/>
            <a:ext cx="3423078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762000" y="5638800"/>
            <a:ext cx="7467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i="1" smtClean="0">
                <a:solidFill>
                  <a:srgbClr val="FF0000"/>
                </a:solidFill>
              </a:rPr>
              <a:t>Các giao diện khác làm tương tự!</a:t>
            </a:r>
            <a:endParaRPr lang="en-US" b="1" i="1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Đặc tả giao diện và tương tác 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029200"/>
          </a:xfrm>
        </p:spPr>
        <p:txBody>
          <a:bodyPr/>
          <a:lstStyle/>
          <a:p>
            <a:r>
              <a:rPr lang="en-US" smtClean="0"/>
              <a:t>Viết phiếu nhập kho</a:t>
            </a:r>
          </a:p>
          <a:p>
            <a:pPr lvl="1"/>
            <a:r>
              <a:rPr lang="en-US" smtClean="0"/>
              <a:t>Mục tiêu: lưu thông tin nhập kho và in phiếu</a:t>
            </a:r>
          </a:p>
          <a:p>
            <a:pPr lvl="1"/>
            <a:r>
              <a:rPr lang="en-US" smtClean="0"/>
              <a:t>Người sử dụng: quản lý kho</a:t>
            </a:r>
          </a:p>
          <a:p>
            <a:pPr lvl="1"/>
            <a:r>
              <a:rPr lang="en-US" smtClean="0"/>
              <a:t>Môi trường: Windows XP, CSDL SQL Server 2008, </a:t>
            </a:r>
          </a:p>
          <a:p>
            <a:pPr lvl="1"/>
            <a:r>
              <a:rPr lang="en-US" smtClean="0"/>
              <a:t>Mẫu thiết kế: hình xxx</a:t>
            </a:r>
          </a:p>
          <a:p>
            <a:pPr lvl="1"/>
            <a:r>
              <a:rPr lang="en-US" smtClean="0"/>
              <a:t>Các bảng dữ liệu sử dụng: HÀNG, KHO, NHAP_HEADER, NHAP_DETAIL</a:t>
            </a:r>
          </a:p>
          <a:p>
            <a:pPr lvl="1"/>
            <a:r>
              <a:rPr lang="en-US" smtClean="0"/>
              <a:t>Thao tác xử lý: như mô tả ở trên</a:t>
            </a:r>
          </a:p>
          <a:p>
            <a:pPr lvl="1"/>
            <a:r>
              <a:rPr lang="en-US" smtClean="0"/>
              <a:t>Hướng sử dụng:</a:t>
            </a:r>
          </a:p>
          <a:p>
            <a:pPr lvl="1"/>
            <a:r>
              <a:rPr lang="en-US" smtClean="0"/>
              <a:t>Kết quả: thêm mới bản ghi vào các bảng nêu trên</a:t>
            </a:r>
          </a:p>
          <a:p>
            <a:pPr lvl="1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C-Users-sschlegel-Pictures-Question-Mark-Man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33700" y="2133600"/>
            <a:ext cx="2857500" cy="2857500"/>
          </a:xfrm>
        </p:spPr>
      </p:pic>
      <p:sp>
        <p:nvSpPr>
          <p:cNvPr id="32770" name="AutoShape 2" descr="data:image/jpeg;base64,/9j/4AAQSkZJRgABAQAAAQABAAD/2wCEAAkGBg8QEBUPDxAQDxAPDw8PDxAPEBAQEA4QFBAVFBQQFBUXHCYeGBkjGRQUHy8gIygpLCwsFR4xNTAqNSgrLCkBCQoKDgwOGQ8PGjQkHyQ0LSwsNS8pLC8yKiovLDUsKiwsKiwpNSksNSwsKiksLiwsLCwpLSwsKSksLCwqKSwsLP/AABEIAOEA4QMBIgACEQEDEQH/xAAcAAEAAQUBAQAAAAAAAAAAAAAAAgEDBAUGBwj/xABCEAACAQIDBAcFBgMFCQAAAAAAAQIDEQQFEgYhMUEHE1FhcYGRFCIyUqEjQmKxwdGSovAVU3Jz8RYkNENEgoOT4f/EABoBAQACAwEAAAAAAAAAAAAAAAAEBQIDBgH/xAAtEQEAAgIBBAAFAgYDAAAAAAAAAQIDBBESITFBBSJxsfBR0TJhgZGhwRMUFf/aAAwDAQACEQMRAD8A9xAAAAAAAAAAAAjKaSu9yXFvdYCQOezHb3L6DadZVJLjGinU+q3fU0tXpawy+HD15d7dOP6slU08945ik/n1aLbOKvabO7Bw1HpZwr+OhXj4dXL9UbXBdIOXVd3XdW3yrRlD68PqLaeevmk/n0K7OK3i0OkBbo4iE1qhKM4vhKMlJPzRcIreAAAAAAAAAAAAAAAAAAAAAAAAAAAAabajaSngqLqStKbuqVO++cv2XNmdKWvaK1jvLG1opHVPg2k2poYGGqo9U5L7OlH459/cu88mz7a3FYxvrJ6afKjC6ppd/wAz739DXZjmNXEVZVq0nOc3dt8EuUUuSXYYx1Opo0wRzPe36/soNjatlniO0fnkYALBECpQAZWX5pXw8tdCrOlL8ErJ+K4PzO/2c6UFJqnjUot7lXgvd/748vFeiPNgRs+rjzx88f19t2LPfFPyy+iaVWMkpRalGSTjKLTTT4NNEzxrY3bSeCkqdRueGk/ejxdK/wB+H6rn4nsNDERnFThJSjNKUZLepJ8Gjl9rUtr24nx6le6+xXNXmPK4ACIkgAAAAAAAAAAAAAAAAAAAADCzbNaeGoyrVH7sVuS4zk+EV3s8T2hzupi6zq1H3RivhgvlXd/qdH0ibQOtXdGL+zw9490qv3peXDyfacSzqPh+rGLHF7fxT/iFDubE5L9EeI+4LAFmghYr4yEPikr9i3syqWUY3E+7g8PVqvhKpGNqcO7XK0b+ZSt0U5ylqeF1c2lWouXpqK7Z364p6a+U3DqTeOqfDW/21S/F6GTh8ZCe6Mk32cH6GlzPJMVhXpxNCrQb4dZBxUvCXB+TMenFkenxDJ7iJbralPTqCph4HEyatPf2S5+D7fEzC1xZq5a8wgZMc0niVDvejTahwn7FVfuVG3Qb+5U4uHg+K7/E4MrTm4tSi2pRalFrimndNeZjsYa5sc0t+S9w5JxXi0PosGs2bzdYrC06/OcbTS5VI7pL1TNmcZas1tNZ8w6atotETAADF6AAAAAAAAAAAAAAAAGBneYez4erW/u6cpLvla0V62M80u1+R1MbhJ4elVVCU3F63BzVou+nc1a9lvM8fT1R1ePbG/PTPT5eDZjnUVPS7zd25yT+9ff4sjRx9OXCVn2S3MzM66MM0wt31HtEFf38M+t3drh8f0OUnBpuLTTXFNWa8Uy+rv3meY44VE6lYjiXTXMvKsvniK1OhD4qs1G/yri5eSTfkclSxc4fDJpdj3r0Z7F0S7N4hf7/AImCpqVNxw8WmpyUrXqtP4U0rLtTfntv8RrFJnjifX1a6aczeI9e3o2X4KFClCjTWmFOKjFdy5+L4+ZkAHNTPPeV7EcLGLwdOtB06sI1ISVpQnFSjJd6Z5Bt50Zxwl8VhE/Z2/tKTd3Qbe5p8XDlv3rw4ezFvEUYzi4TSlGcXGUXwlFqzT8jPHeaTywvSLQ+bVaKLlCrqXgxtJl0sNiquGd7Uqkoxb5w4wf8LR0ex/R7icVFVaj9noSs4ykrzqLthDs739S+wZa4vntPEKjLjtk+WI7tDcXPW8N0aZfBe+qtV83Ko4/SNkW8Z0Y4Ga+zlWoy5NT1rzUv3Nv/AKmDnjv/AGYf9DLx6YnRJj26dag38E41Y+E1pl9Yr1PQTg9itlsRgMbNTtUpVKElGrC+luM4tRkvuys3u+p3hS701tmm1J5ieJWmrFoxRW3mAAEJJAAAAAAAAAAAAAAAAAAAsavN9mcFi1bE4elV/FKNprwmrSXkzaAeBwuB6H8uo4lYhKpOEPejh6slOkp33Se68kux3O6sAezaZ8vIiI8AAPHoAQq1Ixi5SajGKcpN7kkldt+QHmuZbOQxWeVZ1Fqo0IYedRPhUqOlHRTfduu+5d53PXnL5DmCqqtiV/1OJqzV+OiNqdNfwx+ptPajfntPV0z67fu1Yojjqj33bPrx15rPaintJobW2jibGwo1FJXX9M5tYk2mTV9Wpdln+aA2YAAAAAAAAAAAAAAAAAAAAAAAAAAAGszzaGhg4a607Xvogt85vuX68DKtZtPTWOZeWtFY5ln1q8YRc5yUYxV5Sk0lFLm2zyjbjb72m+HwzaoXtOfB17crcod3Pn2Go2p20r46Wlvq6Cd40Yvc+xzf3n9Dnrl/qaEY/nyd5+yo2Nub/LTx93b7IY6+HcL74VJX8JWa/U3ntR57kmZdTU3/AATWmfd2S8v3OqeJK34hinHmmfU9/wB03TyRfHEe4bn2oLFGuy/GUdTVbVvtp0y0+LNvUyeM46sNUv8AgqO3pJfqiAloLEm/2Z365cvdivq3+aNOtnKum/WRUrcHF29Tp8lwsaVFQTUmt82uc3x/ruAzgAAAAAAAAAAAAAAAAAAAAAAAADWbQ53DCYeVaW9r3YRv8dR/DH9X3JmVazaYrXzLy1orHMsHaza2ngoaY2qV5p6Kd90V88+yP5/VeNZtmtTEVHUqzdSTe+T59yXKK5JFzNsyqVZyqVJOVSq25P8ARdi5JdhrLnUa2rXXr/P3KgzZ7Zp/l6VBRMrcl8tAbLLcwqJxpKMqmpqMIxTc7vgorn4FrJ8lr4uqqWHg5y4yfCNOPzTlyX9I9h2T2IoYGOt2q4hq0qrXw34xpr7q7+L59hXbufFWnReOZ/T88JmriyWt1VniHA4zK69OTjUhKMla6duav4GRlmYVaae++mz77HaY6VOpUlN2d9yv2Lca3EbO0am+L0S7uD8jm12nlm0KnZN8Tpsrgm5Tu96ircubv4/scrluzjozvKKcfmTbV/B8DoqtZ0lGceCaUlycWBuQW6FZTipR3plwAAAAAAAAAAAAAAAAAAAAAAHlfSfnGvExw6fu0IpyXbUmr/SOn1Z6m2eAZxj+uxFWtx6yrOS/w6vd+li1+F4+rJN59f7/ACVfv34pFf1a2vK8vDcQDZS5fTKpgNvszs3Vx1dUqfuxVpVajV1Shfj3t8Eufqai57b0cZQsPgKcrWniF183zal8C8o29WQ9zYnDj5jzPhJ1sP8Ay34nw3GR5FQwdJUaENKW+UnvnUl80nzf9Izqyel246XbxsTBzMzMzzK8iIiOIebyzKz3suU81XaSzrJoKvUVnvndWb4S9631NbPZ+XJuPi9/oePW4hnslwkTefXTU3dNWNFDJ5Xs5S9Tb4HL6UItOOrUrSc222uzuA3OR5nbc37r493edKmcpRxlGCsoRVu5HQ5VVcqUZduq3hqdgMsAAAAAAAAAAAAAAAAAAAABgZ9ierwtapw0UKsl46Hb6nz85WV27JI9+2hy2eJwtXDwmqcqsHBSknKKu+aTR45m/Q7m17xnh665RhUlT/lmkvqyz0tmmGk8+ZQdnBbLaOPEOdUr8N4IYzYLNqHxYLEWXOkutX8jZqnPEwkoSVWM27KE4SUm+xRauyfXerPmESdS0e26pU3KSguMmorxk7fqfSGGoqEIwW5QjGK7lFWX5HjOxHR5mNWrTxGJhHDUYVIVNNVPrqijJSsoL4b24yt4M9qRX72xXL0xX0mamG2PnqVALeJk1CTXFRk142K1Nctm2JXXSn2vSn4K1/oYcqyJziprfzNdVyqV91SaXZcDJlViiksVfdDe+fYvFmIsrX35yl4uy+hOdZQ92NkB0GVbM0qsI1ak6km73gpKMLqTVtyvbd2nS06ailGKSSSSS4JLka7Z3/h4Pt1v+ZmzAAAAAAAAAAAAAAAAAAAAAAFy3XxEIRc5yjCK3uUmoxXi2c9ththHBRUIJTrzV4xb92Efnl+i52PI8/2ixGKl9tVlPnbhCPdGK3IsNfQvljrntH3+iHm26456Y7y9QxvSnl1OWmMqta33qUPd8nJq/kZeU7e5dipqEamipf3I146G3+F8L+dzwy5Qnz8OxccRyixuZOX01cHA9F21c8RCWErycqlGKlTnJ3lOlws3zcXbf2NHfFLlxTivNJWWO8ZKxaAo0VBqbHH1KWiUoLhGUorwT3FicjKx7+1n/mS/MwqjAxcXX0pt8ErmopVJTlflyRkZtU4Q+Z3fgiuCpcF22QHo+VUdFCnHspx9bXZlkYRskuxJEgAAAAAAAAAAAAjcXAkCNxcCQI3KXAmUZTUUuB4NtVmkq2Mrzb/504LujB6Ir0iaOTuzebc5Y8Ljq0WrRqTdem+UoVHq3eD1LyNBTqKW5cVy7V3HT4s1ZrWI8cKG+OYtMykUBRkhqdX0YzazOlbg4V1L/D1Tf5qJ7geadE+zU4asdVjp1w6vDpqzcG05VPB2SXn3HpGo57evF8vb12XOpSa4+6YIaik6qSbbskrsgpTlce/tZ/5k/wAzArMysXO85S+aUperua+vUA0+JlqqvusjZZZTvUgu2cF/MjWwXvPvbZu8jhevTS/vIvyW9/kB6ACCkVuBIEbi4EgRuLgSBS4uBUFABb1FNRbuUbAuaxrLLkRcgMjrCnWGM5kZVQMp1B1pguuW5YoDE2s2XoZjS6ureE4XdKtFJzpt8d33ovnH8jyPMuinNKUvsoU8RG/uzpVYwfi4zaaZ7BUzG3b6GNPObcpehsrltWOIYWx1t3ea5P0WZnUd8RUo4aHPW1WqPwjDd6tHd5N0b4DDtTqasVUjvvWsqafb1a3PzuZf9uLsl6ElnF+UvQzts5Zjjq7MYw0ieeHQ9cOvNHHMr8mXY4t9hobW3641+c4u0NK4ye/wX/2xCOIZr8yk5O/JKyA1GMxDGVYKVSNWrL4KVOdvxVNLsvLj6GPVjKUtMVdtpLxbOlr040MK6S+SUV+KclvYHGU1vOl2Xh9un8sJv6W/U5+nQergdFkdRUpOU93uNLnd3W7cB1usazXUcyjLk142MuNQC/qK6iypldQF3UVuWtRXUBd1C5bUiuoCdwQ1FQIWKNE2imkCDRFxLukppAsuBFwL7iNIGO6ZB0V2GU4kXADFdBdhB4ddi9DM0FHTAwnh12L0IuiuwznSI9SBhdWiLsZzw5D2VAa6vP3Wk1F8m+Bhf2vCPuzspeKafgzc1MvjLirmBX2Uw0/iprxTaf0AsxzqCVoqK8LI12cZjrheKcpRfwx3tp8d3oZ/+w+G5OsvCrIvYbZGhTd49Y3+KbkBydPMpLjRq/wSMhZ3206v/rn+x2Mcmii7HLkBx9LPeShVf/jn+x1GX4p9XG/G2/u33sZawRJYQCirElVJLDlVQAKoSUh1RVUwKqRXUUUCqgAuCugAXrCxKwsBGxSxMWAhYaSdilgI6SmknYWAhpGknYWAhpKaS5YWAtaCuguWFgLegpoLthYC1oK9WXLCwFvSNJcsLAQ0hxLlhYCGkaSdgBDSNJOwAhpK6SQsBHSCVgBUFAAAAAAAAAAAAAAAAAAAAAAAAAAAAAqAAAAAAAAAB//Z"/>
          <p:cNvSpPr>
            <a:spLocks noChangeAspect="1" noChangeArrowheads="1"/>
          </p:cNvSpPr>
          <p:nvPr/>
        </p:nvSpPr>
        <p:spPr bwMode="auto">
          <a:xfrm>
            <a:off x="155575" y="-1028700"/>
            <a:ext cx="2143125" cy="214312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ample">
  <a:themeElements>
    <a:clrScheme name="sample 3">
      <a:dk1>
        <a:srgbClr val="000000"/>
      </a:dk1>
      <a:lt1>
        <a:srgbClr val="FFFFFF"/>
      </a:lt1>
      <a:dk2>
        <a:srgbClr val="173D89"/>
      </a:dk2>
      <a:lt2>
        <a:srgbClr val="969696"/>
      </a:lt2>
      <a:accent1>
        <a:srgbClr val="9181E1"/>
      </a:accent1>
      <a:accent2>
        <a:srgbClr val="4CD2AF"/>
      </a:accent2>
      <a:accent3>
        <a:srgbClr val="FFFFFF"/>
      </a:accent3>
      <a:accent4>
        <a:srgbClr val="000000"/>
      </a:accent4>
      <a:accent5>
        <a:srgbClr val="C7C1EE"/>
      </a:accent5>
      <a:accent6>
        <a:srgbClr val="44BE9E"/>
      </a:accent6>
      <a:hlink>
        <a:srgbClr val="5FB6F1"/>
      </a:hlink>
      <a:folHlink>
        <a:srgbClr val="94B1EC"/>
      </a:folHlink>
    </a:clrScheme>
    <a:fontScheme name="sample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ample 1">
        <a:dk1>
          <a:srgbClr val="000000"/>
        </a:dk1>
        <a:lt1>
          <a:srgbClr val="FFFFFF"/>
        </a:lt1>
        <a:dk2>
          <a:srgbClr val="7E6256"/>
        </a:dk2>
        <a:lt2>
          <a:srgbClr val="969696"/>
        </a:lt2>
        <a:accent1>
          <a:srgbClr val="E4CF84"/>
        </a:accent1>
        <a:accent2>
          <a:srgbClr val="92A5E0"/>
        </a:accent2>
        <a:accent3>
          <a:srgbClr val="FFFFFF"/>
        </a:accent3>
        <a:accent4>
          <a:srgbClr val="000000"/>
        </a:accent4>
        <a:accent5>
          <a:srgbClr val="EFE4C2"/>
        </a:accent5>
        <a:accent6>
          <a:srgbClr val="8495CB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mple 2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8DB1F3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7FA0DC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mple 3">
        <a:dk1>
          <a:srgbClr val="000000"/>
        </a:dk1>
        <a:lt1>
          <a:srgbClr val="FFFFFF"/>
        </a:lt1>
        <a:dk2>
          <a:srgbClr val="173D89"/>
        </a:dk2>
        <a:lt2>
          <a:srgbClr val="969696"/>
        </a:lt2>
        <a:accent1>
          <a:srgbClr val="9181E1"/>
        </a:accent1>
        <a:accent2>
          <a:srgbClr val="4CD2AF"/>
        </a:accent2>
        <a:accent3>
          <a:srgbClr val="FFFFFF"/>
        </a:accent3>
        <a:accent4>
          <a:srgbClr val="000000"/>
        </a:accent4>
        <a:accent5>
          <a:srgbClr val="C7C1EE"/>
        </a:accent5>
        <a:accent6>
          <a:srgbClr val="44BE9E"/>
        </a:accent6>
        <a:hlink>
          <a:srgbClr val="5FB6F1"/>
        </a:hlink>
        <a:folHlink>
          <a:srgbClr val="94B1E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CH01</Template>
  <TotalTime>987</TotalTime>
  <Words>3648</Words>
  <Application>Microsoft Office PowerPoint</Application>
  <PresentationFormat>On-screen Show (4:3)</PresentationFormat>
  <Paragraphs>745</Paragraphs>
  <Slides>84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84</vt:i4>
      </vt:variant>
    </vt:vector>
  </HeadingPairs>
  <TitlesOfParts>
    <vt:vector size="85" baseType="lpstr">
      <vt:lpstr>sample</vt:lpstr>
      <vt:lpstr>THIẾT KẾ HỆ THỐNG</vt:lpstr>
      <vt:lpstr>Nội dung chính</vt:lpstr>
      <vt:lpstr>MÔ HÌNH DỮ LiỆU KHÁI NiỆM</vt:lpstr>
      <vt:lpstr>Giới thiệu mô hình thực thể quan hệ</vt:lpstr>
      <vt:lpstr>Thực thể (entity)</vt:lpstr>
      <vt:lpstr>Ví dụ: thực thể</vt:lpstr>
      <vt:lpstr>Bản thể (instance)</vt:lpstr>
      <vt:lpstr>Thuộc tính(attribute)</vt:lpstr>
      <vt:lpstr>Thuộc tính – ký pháp</vt:lpstr>
      <vt:lpstr>Biểu diễn thực thể</vt:lpstr>
      <vt:lpstr>Mối quan hệ (relationships)</vt:lpstr>
      <vt:lpstr>Mối quan hệ (tiếp)</vt:lpstr>
      <vt:lpstr>Mối quan hệ (tiếp)</vt:lpstr>
      <vt:lpstr>Mối quan hệ (tiếp)</vt:lpstr>
      <vt:lpstr>Mối quan hệ (tiếp)</vt:lpstr>
      <vt:lpstr>Mối quan hệ (tiếp)</vt:lpstr>
      <vt:lpstr>Quy trình xây dựng ERM</vt:lpstr>
      <vt:lpstr>Quy trình xây dựng ERM</vt:lpstr>
      <vt:lpstr>Các bước xây dựng ERM</vt:lpstr>
      <vt:lpstr>Các bước xây dựng ERM</vt:lpstr>
      <vt:lpstr>Các bước xây dựng ERM</vt:lpstr>
      <vt:lpstr>Các bước xây dựng ERM</vt:lpstr>
      <vt:lpstr>Các bước xây dựng ERM</vt:lpstr>
      <vt:lpstr>Các bước xây dựng ERM</vt:lpstr>
      <vt:lpstr>Slide 25</vt:lpstr>
      <vt:lpstr>Slide 26</vt:lpstr>
      <vt:lpstr>Ví dụ</vt:lpstr>
      <vt:lpstr>Ví dụ</vt:lpstr>
      <vt:lpstr>Ví dụ</vt:lpstr>
      <vt:lpstr>Ví dụ</vt:lpstr>
      <vt:lpstr>Slide 31</vt:lpstr>
      <vt:lpstr>MÔ HÌNH DỮ LiỆU LOGIC</vt:lpstr>
      <vt:lpstr>Mô hình dữ liệu logic</vt:lpstr>
      <vt:lpstr>Mô hình dữ liệu phân cấp</vt:lpstr>
      <vt:lpstr>Mô hình dữ liệu mạng</vt:lpstr>
      <vt:lpstr>Mô hình dữ liệu quan hệ</vt:lpstr>
      <vt:lpstr>Mô hình dữ liệu hướng đối tượng</vt:lpstr>
      <vt:lpstr>Nhắc lại:Mô hình dữ liệu quan hệ</vt:lpstr>
      <vt:lpstr>Nhắc lại:Mô hình dữ liệu quan hệ</vt:lpstr>
      <vt:lpstr>Nhắc lại:Mô hình dữ liệu quan hệ</vt:lpstr>
      <vt:lpstr>Nhắc lại:Mô hình dữ liệu quan hệ</vt:lpstr>
      <vt:lpstr>Ví dụ về dạng chuẩn</vt:lpstr>
      <vt:lpstr>Ví dụ về dạng chuẩn…</vt:lpstr>
      <vt:lpstr>Ví dụ về dạng chuẩn…</vt:lpstr>
      <vt:lpstr>Phát triển mô hình dữ liệu logic</vt:lpstr>
      <vt:lpstr>Các bước xây dựng mô hình dữ liệu logic</vt:lpstr>
      <vt:lpstr>Biểu diễn thực thể</vt:lpstr>
      <vt:lpstr>Biểu diễn quan hệ</vt:lpstr>
      <vt:lpstr>Biểu diễn quan hệ…</vt:lpstr>
      <vt:lpstr>Chuẩn hóa</vt:lpstr>
      <vt:lpstr>Hợp nhất quan hệ</vt:lpstr>
      <vt:lpstr>Slide 52</vt:lpstr>
      <vt:lpstr>Slide 53</vt:lpstr>
      <vt:lpstr>Slide 54</vt:lpstr>
      <vt:lpstr>Thiết kế CSDL vật lý</vt:lpstr>
      <vt:lpstr>THIẾT KẾ VẬT LÝ</vt:lpstr>
      <vt:lpstr>Thiết kế cơ sở dữ liệu vật lý</vt:lpstr>
      <vt:lpstr>Thiết kế cơ sở dữ liệu vật lý…</vt:lpstr>
      <vt:lpstr>Thiết kế cơ sở dữ liệu vật lý…</vt:lpstr>
      <vt:lpstr>Thiết kế cơ sở dữ liệu vật lý…</vt:lpstr>
      <vt:lpstr>Thiết kế cơ sở dữ liệu vật lý…</vt:lpstr>
      <vt:lpstr>Thiết kế cơ sở dữ liệu vật lý…</vt:lpstr>
      <vt:lpstr>Thiết kế cơ sở dữ liệu vật lý…</vt:lpstr>
      <vt:lpstr>Thiết kế cơ sở dữ liệu vật lý…</vt:lpstr>
      <vt:lpstr>Lập biểu đồ luồng hệ thống</vt:lpstr>
      <vt:lpstr>Thiết kế kiến trúc</vt:lpstr>
      <vt:lpstr>Thiết kế kiến trúc…</vt:lpstr>
      <vt:lpstr>Chất lượng thiết kế</vt:lpstr>
      <vt:lpstr>Thiết kế giao diện</vt:lpstr>
      <vt:lpstr>Thiết kế giao diện…</vt:lpstr>
      <vt:lpstr>Thiết kế giao diện…</vt:lpstr>
      <vt:lpstr>Thiết kế biểu mẫu và báo cáo</vt:lpstr>
      <vt:lpstr>Slide 73</vt:lpstr>
      <vt:lpstr>Thiết kế CSDL vật lý</vt:lpstr>
      <vt:lpstr>Thiết kế cơ sở dữ liệu vật lý</vt:lpstr>
      <vt:lpstr>Xác định luồng hệ thống</vt:lpstr>
      <vt:lpstr>Xác định luồng hệ thống…</vt:lpstr>
      <vt:lpstr>Xác định giao diện</vt:lpstr>
      <vt:lpstr>Xác định giao diện…</vt:lpstr>
      <vt:lpstr>Xác định giao diện…</vt:lpstr>
      <vt:lpstr>Kiến trúc hệ thống</vt:lpstr>
      <vt:lpstr>Thiết kế giao diện</vt:lpstr>
      <vt:lpstr>Đặc tả giao diện và tương tác </vt:lpstr>
      <vt:lpstr>Slide 84</vt:lpstr>
    </vt:vector>
  </TitlesOfParts>
  <Company>Prive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THIẾT KẾ HỆ THỐNG</dc:title>
  <dc:creator>NhamCT</dc:creator>
  <cp:lastModifiedBy>HueTT</cp:lastModifiedBy>
  <cp:revision>377</cp:revision>
  <dcterms:created xsi:type="dcterms:W3CDTF">2013-01-19T09:28:02Z</dcterms:created>
  <dcterms:modified xsi:type="dcterms:W3CDTF">2013-08-16T15:04:29Z</dcterms:modified>
</cp:coreProperties>
</file>