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0" y="0"/>
            <a:ext cx="767715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2832" y="4320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4272" h="4320">
                <a:moveTo>
                  <a:pt x="0" y="0"/>
                </a:moveTo>
                <a:lnTo>
                  <a:pt x="4272" y="0"/>
                </a:lnTo>
                <a:lnTo>
                  <a:pt x="2832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19216"/>
                  <a:invGamma/>
                </a:schemeClr>
              </a:gs>
              <a:gs pos="100000">
                <a:schemeClr val="folHlink">
                  <a:alpha val="23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762000"/>
            <a:ext cx="9144000" cy="2386013"/>
          </a:xfrm>
          <a:prstGeom prst="rect">
            <a:avLst/>
          </a:prstGeom>
          <a:solidFill>
            <a:schemeClr val="hlink">
              <a:alpha val="9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5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Freeform 20" descr="gbc_1"/>
          <p:cNvSpPr>
            <a:spLocks/>
          </p:cNvSpPr>
          <p:nvPr/>
        </p:nvSpPr>
        <p:spPr bwMode="gray">
          <a:xfrm>
            <a:off x="0" y="914400"/>
            <a:ext cx="7326313" cy="2233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15" y="0"/>
              </a:cxn>
              <a:cxn ang="0">
                <a:pos x="4092" y="1386"/>
              </a:cxn>
              <a:cxn ang="0">
                <a:pos x="0" y="1407"/>
              </a:cxn>
              <a:cxn ang="0">
                <a:pos x="0" y="0"/>
              </a:cxn>
            </a:cxnLst>
            <a:rect l="0" t="0" r="r" b="b"/>
            <a:pathLst>
              <a:path w="4615" h="1407">
                <a:moveTo>
                  <a:pt x="0" y="0"/>
                </a:moveTo>
                <a:lnTo>
                  <a:pt x="4615" y="0"/>
                </a:lnTo>
                <a:lnTo>
                  <a:pt x="4092" y="1386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0" y="3124200"/>
            <a:ext cx="91440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239000" cy="609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5334000" y="6038850"/>
            <a:ext cx="35814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6375"/>
            <a:ext cx="2133600" cy="134938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578600"/>
            <a:ext cx="2895600" cy="171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458200" y="6588125"/>
            <a:ext cx="457200" cy="1682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530" name="AutoShape 2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200" y="2286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PHÂN</a:t>
            </a:r>
            <a:r>
              <a:rPr lang="en-US" b="1" cap="none" spc="0" baseline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TÍCH THIẾT KẾ HỆ THỐNG THÔNG TIN</a:t>
            </a:r>
            <a:endParaRPr lang="en-US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524000"/>
            <a:ext cx="8229600" cy="4800600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3962400" y="6554787"/>
            <a:ext cx="16764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@NhamCT-2013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412750"/>
            <a:ext cx="2076450" cy="591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2750"/>
            <a:ext cx="6076950" cy="591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1275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2133600" cy="192087"/>
          </a:xfrm>
        </p:spPr>
        <p:txBody>
          <a:bodyPr/>
          <a:lstStyle>
            <a:lvl1pPr>
              <a:defRPr/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962400" y="6553200"/>
            <a:ext cx="1219200" cy="227013"/>
          </a:xfrm>
        </p:spPr>
        <p:txBody>
          <a:bodyPr/>
          <a:lstStyle>
            <a:lvl1pPr>
              <a:defRPr/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Freeform 20" descr="gbc_3"/>
          <p:cNvSpPr>
            <a:spLocks/>
          </p:cNvSpPr>
          <p:nvPr/>
        </p:nvSpPr>
        <p:spPr bwMode="gray">
          <a:xfrm>
            <a:off x="0" y="0"/>
            <a:ext cx="8915400" cy="1014413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5465" y="563"/>
              </a:cxn>
              <a:cxn ang="0">
                <a:pos x="5616" y="0"/>
              </a:cxn>
              <a:cxn ang="0">
                <a:pos x="0" y="0"/>
              </a:cxn>
              <a:cxn ang="0">
                <a:pos x="0" y="576"/>
              </a:cxn>
            </a:cxnLst>
            <a:rect l="0" t="0" r="r" b="b"/>
            <a:pathLst>
              <a:path w="5616" h="576">
                <a:moveTo>
                  <a:pt x="0" y="576"/>
                </a:moveTo>
                <a:lnTo>
                  <a:pt x="5465" y="563"/>
                </a:lnTo>
                <a:lnTo>
                  <a:pt x="5616" y="0"/>
                </a:lnTo>
                <a:lnTo>
                  <a:pt x="0" y="0"/>
                </a:lnTo>
                <a:lnTo>
                  <a:pt x="0" y="576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403225"/>
            <a:ext cx="9144000" cy="609600"/>
          </a:xfrm>
          <a:prstGeom prst="rect">
            <a:avLst/>
          </a:prstGeom>
          <a:solidFill>
            <a:srgbClr val="173D89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2438400" cy="30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fld id="{FDB7675F-C13A-4225-AB48-5D23A99EEAC6}" type="datetimeFigureOut">
              <a:rPr lang="en-US" smtClean="0"/>
              <a:pPr/>
              <a:t>8/16/2013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553200"/>
            <a:ext cx="16764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73673559-9197-4524-B438-DBAB58398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2" name="Freeform 18"/>
          <p:cNvSpPr>
            <a:spLocks/>
          </p:cNvSpPr>
          <p:nvPr/>
        </p:nvSpPr>
        <p:spPr bwMode="gray">
          <a:xfrm>
            <a:off x="8664575" y="403225"/>
            <a:ext cx="477838" cy="6096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384"/>
              </a:cxn>
              <a:cxn ang="0">
                <a:pos x="288" y="384"/>
              </a:cxn>
              <a:cxn ang="0">
                <a:pos x="288" y="0"/>
              </a:cxn>
              <a:cxn ang="0">
                <a:pos x="96" y="0"/>
              </a:cxn>
            </a:cxnLst>
            <a:rect l="0" t="0" r="r" b="b"/>
            <a:pathLst>
              <a:path w="288" h="384">
                <a:moveTo>
                  <a:pt x="96" y="0"/>
                </a:moveTo>
                <a:lnTo>
                  <a:pt x="0" y="384"/>
                </a:lnTo>
                <a:lnTo>
                  <a:pt x="288" y="384"/>
                </a:lnTo>
                <a:lnTo>
                  <a:pt x="288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127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8153400" y="6553201"/>
            <a:ext cx="990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8D37B72C-DE31-46DA-AF5B-97FA3C76E175}" type="slidenum">
              <a:rPr lang="en-US" sz="12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algn="ctr"/>
              <a:t>‹#›</a:t>
            </a:fld>
            <a:endParaRPr lang="en-US" sz="1200" b="1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609600"/>
          </a:xfrm>
        </p:spPr>
        <p:txBody>
          <a:bodyPr/>
          <a:lstStyle/>
          <a:p>
            <a:r>
              <a:rPr lang="en-US" smtClean="0"/>
              <a:t>CÀI ĐẶT, TRIỂN KHAI &amp; BẢO TRÌ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Nội dung chính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Cài đặt, triển khai</a:t>
            </a:r>
          </a:p>
          <a:p>
            <a:r>
              <a:rPr lang="en-US" smtClean="0"/>
              <a:t>Bảo trì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362200"/>
            <a:ext cx="8193087" cy="1362075"/>
          </a:xfrm>
        </p:spPr>
        <p:txBody>
          <a:bodyPr/>
          <a:lstStyle/>
          <a:p>
            <a:pPr algn="ctr"/>
            <a:r>
              <a:rPr lang="en-US" smtClean="0">
                <a:solidFill>
                  <a:schemeClr val="tx2"/>
                </a:solidFill>
              </a:rPr>
              <a:t>Cài đặt, triển khai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81200" y="2895600"/>
            <a:ext cx="541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vi-VN" smtClean="0">
                <a:solidFill>
                  <a:schemeClr val="tx2"/>
                </a:solidFill>
                <a:latin typeface="Arial" charset="0"/>
              </a:rPr>
              <a:t>Lập kế hoạch cài đặt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vi-VN" smtClean="0">
                <a:solidFill>
                  <a:schemeClr val="tx2"/>
                </a:solidFill>
                <a:latin typeface="Arial" charset="0"/>
              </a:rPr>
              <a:t>Biến đổi dữ liệu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vi-VN" smtClean="0">
                <a:solidFill>
                  <a:schemeClr val="tx2"/>
                </a:solidFill>
                <a:latin typeface="Arial" charset="0"/>
              </a:rPr>
              <a:t>Kế hoạch huấn luyện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vi-VN" smtClean="0">
                <a:solidFill>
                  <a:schemeClr val="tx2"/>
                </a:solidFill>
                <a:latin typeface="Arial" charset="0"/>
              </a:rPr>
              <a:t>Phương pháp cài đặt hệ thống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vi-VN" smtClean="0">
                <a:solidFill>
                  <a:schemeClr val="tx2"/>
                </a:solidFill>
                <a:latin typeface="Arial" charset="0"/>
              </a:rPr>
              <a:t>Biên soạn tài liệu sử dụng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smtClean="0"/>
              <a:t>Lập kế hoạch cài đặt</a:t>
            </a:r>
            <a:endParaRPr lang="en-US"/>
          </a:p>
        </p:txBody>
      </p:sp>
      <p:grpSp>
        <p:nvGrpSpPr>
          <p:cNvPr id="74" name="Group 73"/>
          <p:cNvGrpSpPr/>
          <p:nvPr/>
        </p:nvGrpSpPr>
        <p:grpSpPr>
          <a:xfrm>
            <a:off x="533400" y="1295400"/>
            <a:ext cx="8153400" cy="1600200"/>
            <a:chOff x="533400" y="1295400"/>
            <a:chExt cx="8153400" cy="1600200"/>
          </a:xfrm>
        </p:grpSpPr>
        <p:sp>
          <p:nvSpPr>
            <p:cNvPr id="4" name="Rectangle 3"/>
            <p:cNvSpPr/>
            <p:nvPr/>
          </p:nvSpPr>
          <p:spPr>
            <a:xfrm>
              <a:off x="533400" y="1295400"/>
              <a:ext cx="8153400" cy="1600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19200" y="1447800"/>
              <a:ext cx="6629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mtClean="0"/>
                <a:t>HỆ THỐNG THÔNG TIN CŨ</a:t>
              </a:r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38200" y="2209800"/>
              <a:ext cx="13716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Con người</a:t>
              </a: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667000" y="2209800"/>
              <a:ext cx="13716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Máy móc</a:t>
              </a: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95800" y="2209800"/>
              <a:ext cx="17526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Công nghệ QL</a:t>
              </a: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705600" y="2209800"/>
              <a:ext cx="15240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Biểu mẫu</a:t>
              </a:r>
              <a:endParaRPr lang="en-US"/>
            </a:p>
          </p:txBody>
        </p:sp>
        <p:cxnSp>
          <p:nvCxnSpPr>
            <p:cNvPr id="11" name="Straight Connector 10"/>
            <p:cNvCxnSpPr>
              <a:endCxn id="6" idx="0"/>
            </p:cNvCxnSpPr>
            <p:nvPr/>
          </p:nvCxnSpPr>
          <p:spPr>
            <a:xfrm rot="5400000">
              <a:off x="1333500" y="2019300"/>
              <a:ext cx="381000" cy="1588"/>
            </a:xfrm>
            <a:prstGeom prst="lin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3161506" y="2018506"/>
              <a:ext cx="381000" cy="1588"/>
            </a:xfrm>
            <a:prstGeom prst="lin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5144294" y="2018506"/>
              <a:ext cx="381000" cy="1588"/>
            </a:xfrm>
            <a:prstGeom prst="lin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7276306" y="2018506"/>
              <a:ext cx="381000" cy="1588"/>
            </a:xfrm>
            <a:prstGeom prst="lin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3"/>
              <a:endCxn id="7" idx="1"/>
            </p:cNvCxnSpPr>
            <p:nvPr/>
          </p:nvCxnSpPr>
          <p:spPr>
            <a:xfrm>
              <a:off x="2209800" y="2438400"/>
              <a:ext cx="457200" cy="1588"/>
            </a:xfrm>
            <a:prstGeom prst="straightConnector1">
              <a:avLst/>
            </a:prstGeom>
            <a:solidFill>
              <a:schemeClr val="bg1"/>
            </a:solidFill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7" idx="3"/>
              <a:endCxn id="8" idx="1"/>
            </p:cNvCxnSpPr>
            <p:nvPr/>
          </p:nvCxnSpPr>
          <p:spPr>
            <a:xfrm>
              <a:off x="4038600" y="2438400"/>
              <a:ext cx="457200" cy="1588"/>
            </a:xfrm>
            <a:prstGeom prst="straightConnector1">
              <a:avLst/>
            </a:prstGeom>
            <a:solidFill>
              <a:schemeClr val="bg1"/>
            </a:solidFill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8" idx="3"/>
              <a:endCxn id="9" idx="1"/>
            </p:cNvCxnSpPr>
            <p:nvPr/>
          </p:nvCxnSpPr>
          <p:spPr>
            <a:xfrm>
              <a:off x="6248400" y="2438400"/>
              <a:ext cx="457200" cy="1588"/>
            </a:xfrm>
            <a:prstGeom prst="straightConnector1">
              <a:avLst/>
            </a:prstGeom>
            <a:solidFill>
              <a:schemeClr val="bg1"/>
            </a:solidFill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533400" y="3505200"/>
            <a:ext cx="8153400" cy="2895600"/>
            <a:chOff x="533400" y="3505200"/>
            <a:chExt cx="8153400" cy="2895600"/>
          </a:xfrm>
        </p:grpSpPr>
        <p:sp>
          <p:nvSpPr>
            <p:cNvPr id="24" name="Rectangle 23"/>
            <p:cNvSpPr/>
            <p:nvPr/>
          </p:nvSpPr>
          <p:spPr>
            <a:xfrm>
              <a:off x="533400" y="3505200"/>
              <a:ext cx="8153400" cy="289560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19200" y="3657600"/>
              <a:ext cx="6629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mtClean="0"/>
                <a:t>HỆ THỐNG THÔNG TIN MỚI</a:t>
              </a:r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38200" y="4419600"/>
              <a:ext cx="1371600" cy="45720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Con người</a:t>
              </a:r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67000" y="4419600"/>
              <a:ext cx="1371600" cy="45720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Máy móc</a:t>
              </a: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495800" y="4419600"/>
              <a:ext cx="1752600" cy="45720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Công nghệ QL</a:t>
              </a:r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705600" y="4419600"/>
              <a:ext cx="1524000" cy="45720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Biểu mẫu</a:t>
              </a:r>
              <a:endParaRPr lang="en-US"/>
            </a:p>
          </p:txBody>
        </p:sp>
        <p:cxnSp>
          <p:nvCxnSpPr>
            <p:cNvPr id="30" name="Straight Connector 29"/>
            <p:cNvCxnSpPr>
              <a:endCxn id="26" idx="0"/>
            </p:cNvCxnSpPr>
            <p:nvPr/>
          </p:nvCxnSpPr>
          <p:spPr>
            <a:xfrm rot="5400000">
              <a:off x="1333500" y="4229100"/>
              <a:ext cx="381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3161506" y="4228306"/>
              <a:ext cx="381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5144294" y="4228306"/>
              <a:ext cx="381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7276306" y="4228306"/>
              <a:ext cx="381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6" idx="3"/>
              <a:endCxn id="27" idx="1"/>
            </p:cNvCxnSpPr>
            <p:nvPr/>
          </p:nvCxnSpPr>
          <p:spPr>
            <a:xfrm>
              <a:off x="2209800" y="4648200"/>
              <a:ext cx="457200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27" idx="3"/>
              <a:endCxn id="28" idx="1"/>
            </p:cNvCxnSpPr>
            <p:nvPr/>
          </p:nvCxnSpPr>
          <p:spPr>
            <a:xfrm>
              <a:off x="4038600" y="4648200"/>
              <a:ext cx="457200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28" idx="3"/>
              <a:endCxn id="29" idx="1"/>
            </p:cNvCxnSpPr>
            <p:nvPr/>
          </p:nvCxnSpPr>
          <p:spPr>
            <a:xfrm>
              <a:off x="6248400" y="4648200"/>
              <a:ext cx="457200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Flowchart: Magnetic Disk 36"/>
            <p:cNvSpPr/>
            <p:nvPr/>
          </p:nvSpPr>
          <p:spPr>
            <a:xfrm>
              <a:off x="7086600" y="5257800"/>
              <a:ext cx="914400" cy="762000"/>
            </a:xfrm>
            <a:prstGeom prst="flowChartMagneticDisk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CSDL</a:t>
              </a:r>
              <a:endParaRPr lang="en-US"/>
            </a:p>
          </p:txBody>
        </p:sp>
        <p:pic>
          <p:nvPicPr>
            <p:cNvPr id="2052" name="Picture 4" descr="https://encrypted-tbn2.gstatic.com/images?q=tbn:ANd9GcTr9tvvF7s_8Of9ZCAOYLjdOuJMhvgjSI2aeAnipSoKyXWBOTsc"/>
            <p:cNvPicPr>
              <a:picLocks noChangeAspect="1" noChangeArrowheads="1"/>
            </p:cNvPicPr>
            <p:nvPr/>
          </p:nvPicPr>
          <p:blipFill>
            <a:blip r:embed="rId2"/>
            <a:srcRect l="12121" t="7947" r="9091" b="4640"/>
            <a:stretch>
              <a:fillRect/>
            </a:stretch>
          </p:blipFill>
          <p:spPr bwMode="auto">
            <a:xfrm>
              <a:off x="1020096" y="5181600"/>
              <a:ext cx="990600" cy="838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Picture 4" descr="https://encrypted-tbn2.gstatic.com/images?q=tbn:ANd9GcTr9tvvF7s_8Of9ZCAOYLjdOuJMhvgjSI2aeAnipSoKyXWBOTsc"/>
            <p:cNvPicPr>
              <a:picLocks noChangeAspect="1" noChangeArrowheads="1"/>
            </p:cNvPicPr>
            <p:nvPr/>
          </p:nvPicPr>
          <p:blipFill>
            <a:blip r:embed="rId2"/>
            <a:srcRect l="12121" t="7947" r="9091" b="4640"/>
            <a:stretch>
              <a:fillRect/>
            </a:stretch>
          </p:blipFill>
          <p:spPr bwMode="auto">
            <a:xfrm>
              <a:off x="3505200" y="5225844"/>
              <a:ext cx="990600" cy="8382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4" name="Straight Arrow Connector 43"/>
            <p:cNvCxnSpPr>
              <a:stCxn id="37" idx="2"/>
            </p:cNvCxnSpPr>
            <p:nvPr/>
          </p:nvCxnSpPr>
          <p:spPr>
            <a:xfrm rot="10800000">
              <a:off x="4343400" y="5638800"/>
              <a:ext cx="2743200" cy="1588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Elbow Connector 45"/>
            <p:cNvCxnSpPr>
              <a:stCxn id="2052" idx="2"/>
              <a:endCxn id="37" idx="3"/>
            </p:cNvCxnSpPr>
            <p:nvPr/>
          </p:nvCxnSpPr>
          <p:spPr>
            <a:xfrm rot="16200000" flipH="1">
              <a:off x="4529598" y="3005598"/>
              <a:ext cx="1588" cy="6028404"/>
            </a:xfrm>
            <a:prstGeom prst="bentConnector3">
              <a:avLst>
                <a:gd name="adj1" fmla="val 14395466"/>
              </a:avLst>
            </a:prstGeom>
            <a:ln>
              <a:solidFill>
                <a:srgbClr val="C0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6" idx="2"/>
              <a:endCxn id="2052" idx="0"/>
            </p:cNvCxnSpPr>
            <p:nvPr/>
          </p:nvCxnSpPr>
          <p:spPr>
            <a:xfrm rot="5400000">
              <a:off x="1367298" y="5024898"/>
              <a:ext cx="304800" cy="860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hape 50"/>
            <p:cNvCxnSpPr>
              <a:stCxn id="2052" idx="0"/>
              <a:endCxn id="27" idx="2"/>
            </p:cNvCxnSpPr>
            <p:nvPr/>
          </p:nvCxnSpPr>
          <p:spPr>
            <a:xfrm rot="5400000" flipH="1" flipV="1">
              <a:off x="2281698" y="4110498"/>
              <a:ext cx="304800" cy="183740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Elbow Connector 52"/>
            <p:cNvCxnSpPr>
              <a:stCxn id="2052" idx="0"/>
              <a:endCxn id="28" idx="2"/>
            </p:cNvCxnSpPr>
            <p:nvPr/>
          </p:nvCxnSpPr>
          <p:spPr>
            <a:xfrm rot="5400000" flipH="1" flipV="1">
              <a:off x="3291348" y="3100848"/>
              <a:ext cx="304800" cy="385670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Elbow Connector 54"/>
            <p:cNvCxnSpPr>
              <a:stCxn id="2052" idx="0"/>
              <a:endCxn id="29" idx="2"/>
            </p:cNvCxnSpPr>
            <p:nvPr/>
          </p:nvCxnSpPr>
          <p:spPr>
            <a:xfrm rot="5400000" flipH="1" flipV="1">
              <a:off x="4339098" y="2053098"/>
              <a:ext cx="304800" cy="595220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64" name="Picture 4" descr="https://encrypted-tbn2.gstatic.com/images?q=tbn:ANd9GcTr9tvvF7s_8Of9ZCAOYLjdOuJMhvgjSI2aeAnipSoKyXWBOTsc"/>
            <p:cNvPicPr>
              <a:picLocks noChangeAspect="1" noChangeArrowheads="1"/>
            </p:cNvPicPr>
            <p:nvPr/>
          </p:nvPicPr>
          <p:blipFill>
            <a:blip r:embed="rId2"/>
            <a:srcRect l="12121" t="7947" r="9091" b="4640"/>
            <a:stretch>
              <a:fillRect/>
            </a:stretch>
          </p:blipFill>
          <p:spPr bwMode="auto">
            <a:xfrm>
              <a:off x="2286000" y="5257800"/>
              <a:ext cx="990600" cy="8382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6" name="Straight Arrow Connector 65"/>
            <p:cNvCxnSpPr/>
            <p:nvPr/>
          </p:nvCxnSpPr>
          <p:spPr>
            <a:xfrm>
              <a:off x="1828800" y="5562600"/>
              <a:ext cx="533400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3126660" y="5562600"/>
              <a:ext cx="533400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2" name="Down Arrow 71"/>
          <p:cNvSpPr/>
          <p:nvPr/>
        </p:nvSpPr>
        <p:spPr>
          <a:xfrm>
            <a:off x="4281948" y="2927556"/>
            <a:ext cx="228600" cy="533400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4648200" y="3048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i="1" smtClean="0"/>
              <a:t>Chuyển đổi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Công việc cài đặt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Cài đặt phần cứng</a:t>
            </a:r>
          </a:p>
          <a:p>
            <a:pPr lvl="1"/>
            <a:r>
              <a:rPr lang="en-US" smtClean="0"/>
              <a:t>Cài đặt phần mềm</a:t>
            </a:r>
          </a:p>
          <a:p>
            <a:pPr lvl="1"/>
            <a:r>
              <a:rPr lang="en-US" smtClean="0"/>
              <a:t>Cài đặt CSDL</a:t>
            </a:r>
          </a:p>
          <a:p>
            <a:pPr lvl="1"/>
            <a:r>
              <a:rPr lang="en-US" smtClean="0"/>
              <a:t>Cài đặt công nghệ quản lý</a:t>
            </a:r>
          </a:p>
          <a:p>
            <a:pPr lvl="1"/>
            <a:r>
              <a:rPr lang="en-US" smtClean="0"/>
              <a:t>Cài đặt hệ thống biểu mẫu</a:t>
            </a:r>
          </a:p>
          <a:p>
            <a:pPr lvl="1"/>
            <a:r>
              <a:rPr lang="en-US" smtClean="0"/>
              <a:t>Cài đặt phương pháp truyền đạt TT trong hệ thống</a:t>
            </a:r>
          </a:p>
          <a:p>
            <a:pPr lvl="1"/>
            <a:r>
              <a:rPr lang="en-US" smtClean="0"/>
              <a:t>Cài đặt phương pháp lưu trữ thông tin</a:t>
            </a:r>
          </a:p>
          <a:p>
            <a:pPr lvl="1"/>
            <a:r>
              <a:rPr lang="en-US" smtClean="0"/>
              <a:t>Quy định phương pháp làm việc của cán bộ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Biến đổi dữ liệu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Xác định chất lượng dữ liệu</a:t>
            </a:r>
          </a:p>
          <a:p>
            <a:pPr lvl="1"/>
            <a:r>
              <a:rPr lang="en-US" smtClean="0"/>
              <a:t>Ổn định và thực hiện những thay đổi thích hợp</a:t>
            </a:r>
          </a:p>
          <a:p>
            <a:pPr lvl="1"/>
            <a:r>
              <a:rPr lang="en-US" smtClean="0"/>
              <a:t>Đào tạo cán bộ </a:t>
            </a:r>
          </a:p>
          <a:p>
            <a:pPr lvl="1"/>
            <a:r>
              <a:rPr lang="en-US" smtClean="0"/>
              <a:t>Lập lịch cho quá trình biến đổi dữ liệu</a:t>
            </a:r>
          </a:p>
          <a:p>
            <a:pPr lvl="1"/>
            <a:r>
              <a:rPr lang="en-US" smtClean="0"/>
              <a:t>Thực hiện biến đổi dữ liệu</a:t>
            </a:r>
          </a:p>
          <a:p>
            <a:pPr lvl="1"/>
            <a:r>
              <a:rPr lang="en-US" smtClean="0"/>
              <a:t>Kiểm tra dữ liệu</a:t>
            </a:r>
          </a:p>
          <a:p>
            <a:pPr lvl="1"/>
            <a:r>
              <a:rPr lang="en-US" smtClean="0"/>
              <a:t>Thực hiện những thay đổi cuối cùng trong file dữ liệu (nếu cần)</a:t>
            </a:r>
          </a:p>
          <a:p>
            <a:pPr lvl="1"/>
            <a:r>
              <a:rPr lang="en-US" smtClean="0"/>
              <a:t>Kiểm tra lại file dữ liệu (lần cuối)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Kế hoạch huấn luyện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Lý do huấn luyện</a:t>
            </a:r>
          </a:p>
          <a:p>
            <a:pPr lvl="1"/>
            <a:r>
              <a:rPr lang="en-US" smtClean="0"/>
              <a:t>CBNV chưa có kiến thức về HTTT mới</a:t>
            </a:r>
          </a:p>
          <a:p>
            <a:pPr lvl="1"/>
            <a:r>
              <a:rPr lang="en-US" smtClean="0"/>
              <a:t>CBNV chưa có kĩ năng và thói quen sử dụng HTTT mới</a:t>
            </a:r>
          </a:p>
          <a:p>
            <a:pPr lvl="1"/>
            <a:r>
              <a:rPr lang="en-US" smtClean="0"/>
              <a:t>Giảm thừa nhân sự</a:t>
            </a:r>
          </a:p>
          <a:p>
            <a:pPr lvl="1"/>
            <a:r>
              <a:rPr lang="en-US" smtClean="0"/>
              <a:t>Giảm thời gian CBNV đi học các lớp chính quy</a:t>
            </a:r>
          </a:p>
          <a:p>
            <a:pPr lvl="1"/>
            <a:r>
              <a:rPr lang="en-US" smtClean="0"/>
              <a:t>Đảm bảo cho HTTT mới hoạt động ổn định </a:t>
            </a:r>
          </a:p>
          <a:p>
            <a:r>
              <a:rPr lang="en-US" smtClean="0"/>
              <a:t>Các phương pháp và hình thức huấn luyện</a:t>
            </a:r>
          </a:p>
          <a:p>
            <a:pPr lvl="1"/>
            <a:r>
              <a:rPr lang="en-US" smtClean="0"/>
              <a:t>Cử cán bộ đi học</a:t>
            </a:r>
          </a:p>
          <a:p>
            <a:pPr lvl="1"/>
            <a:r>
              <a:rPr lang="en-US" smtClean="0"/>
              <a:t>Tổ chức huấn luyện tại cơ quan</a:t>
            </a:r>
          </a:p>
          <a:p>
            <a:pPr lvl="1"/>
            <a:r>
              <a:rPr lang="en-US" smtClean="0"/>
              <a:t>Huấn luyện thông qua thực hành</a:t>
            </a:r>
          </a:p>
          <a:p>
            <a:pPr lvl="1"/>
            <a:r>
              <a:rPr lang="en-US" smtClean="0"/>
              <a:t>Phân phát tài liệu chuyên môn về HTTT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Phương pháp cài đặt hệ thống</a:t>
            </a:r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1981200" y="1752600"/>
            <a:ext cx="5852652" cy="2133600"/>
            <a:chOff x="1295400" y="1600200"/>
            <a:chExt cx="5852652" cy="2133600"/>
          </a:xfrm>
        </p:grpSpPr>
        <p:sp>
          <p:nvSpPr>
            <p:cNvPr id="11" name="Rectangle 10"/>
            <p:cNvSpPr/>
            <p:nvPr/>
          </p:nvSpPr>
          <p:spPr>
            <a:xfrm>
              <a:off x="1661652" y="1752600"/>
              <a:ext cx="19050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mtClean="0"/>
                <a:t>Hệ thống cũ</a:t>
              </a:r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66452" y="2286000"/>
              <a:ext cx="16002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Cài đặt </a:t>
              </a:r>
            </a:p>
            <a:p>
              <a:pPr algn="ctr"/>
              <a:r>
                <a:rPr lang="en-US" smtClean="0"/>
                <a:t>hệ thống mới</a:t>
              </a: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66652" y="2971800"/>
              <a:ext cx="18288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mtClean="0"/>
                <a:t>Hệ thống mới</a:t>
              </a:r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43052" y="2743200"/>
              <a:ext cx="228600" cy="99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09252" y="1600200"/>
              <a:ext cx="2286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928852" y="3138948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Thời gian</a:t>
              </a:r>
              <a:endParaRPr lang="en-US"/>
            </a:p>
          </p:txBody>
        </p:sp>
        <p:cxnSp>
          <p:nvCxnSpPr>
            <p:cNvPr id="23" name="Straight Arrow Connector 22"/>
            <p:cNvCxnSpPr>
              <a:endCxn id="21" idx="1"/>
            </p:cNvCxnSpPr>
            <p:nvPr/>
          </p:nvCxnSpPr>
          <p:spPr>
            <a:xfrm>
              <a:off x="5471652" y="3314700"/>
              <a:ext cx="457200" cy="89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295400" y="2027904"/>
              <a:ext cx="457200" cy="89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2057400" y="4267200"/>
            <a:ext cx="5852652" cy="2209800"/>
            <a:chOff x="1143000" y="4038600"/>
            <a:chExt cx="5852652" cy="2209800"/>
          </a:xfrm>
        </p:grpSpPr>
        <p:sp>
          <p:nvSpPr>
            <p:cNvPr id="29" name="Rectangle 28"/>
            <p:cNvSpPr/>
            <p:nvPr/>
          </p:nvSpPr>
          <p:spPr>
            <a:xfrm>
              <a:off x="1509252" y="4191000"/>
              <a:ext cx="3443748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Hệ thống cũ</a:t>
              </a:r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14052" y="4724400"/>
              <a:ext cx="16002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Cài đặt </a:t>
              </a:r>
            </a:p>
            <a:p>
              <a:pPr algn="ctr"/>
              <a:r>
                <a:rPr lang="en-US" smtClean="0"/>
                <a:t>hệ thống mới</a:t>
              </a:r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414252" y="5410200"/>
              <a:ext cx="18288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mtClean="0"/>
                <a:t>Hệ thống mới</a:t>
              </a:r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090652" y="5257800"/>
              <a:ext cx="228600" cy="99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356852" y="4038600"/>
              <a:ext cx="2286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76452" y="5577348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Thời gian</a:t>
              </a:r>
              <a:endParaRPr lang="en-US"/>
            </a:p>
          </p:txBody>
        </p:sp>
        <p:cxnSp>
          <p:nvCxnSpPr>
            <p:cNvPr id="35" name="Straight Arrow Connector 34"/>
            <p:cNvCxnSpPr>
              <a:stCxn id="32" idx="3"/>
              <a:endCxn id="34" idx="1"/>
            </p:cNvCxnSpPr>
            <p:nvPr/>
          </p:nvCxnSpPr>
          <p:spPr>
            <a:xfrm>
              <a:off x="5319252" y="5753100"/>
              <a:ext cx="457200" cy="89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1143000" y="4466304"/>
              <a:ext cx="457200" cy="89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762000" y="1295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>
                <a:solidFill>
                  <a:srgbClr val="FF0000"/>
                </a:solidFill>
              </a:rPr>
              <a:t>Cài đặt trực tiếp</a:t>
            </a:r>
            <a:endParaRPr lang="en-US" i="1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38200" y="3962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>
                <a:solidFill>
                  <a:srgbClr val="FF0000"/>
                </a:solidFill>
              </a:rPr>
              <a:t>Cài đặt song song</a:t>
            </a:r>
            <a:endParaRPr lang="en-US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Phương pháp cài đặt hệ thống…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0600"/>
          </a:xfrm>
        </p:spPr>
        <p:txBody>
          <a:bodyPr/>
          <a:lstStyle/>
          <a:p>
            <a:r>
              <a:rPr lang="en-US" smtClean="0"/>
              <a:t>Thí điểm cục bộ</a:t>
            </a:r>
          </a:p>
          <a:p>
            <a:r>
              <a:rPr lang="en-US" smtClean="0"/>
              <a:t>Triển khai từng bộ phận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71948" y="2057400"/>
            <a:ext cx="5852652" cy="2133600"/>
            <a:chOff x="1295400" y="1600200"/>
            <a:chExt cx="5852652" cy="2133600"/>
          </a:xfrm>
        </p:grpSpPr>
        <p:sp>
          <p:nvSpPr>
            <p:cNvPr id="5" name="Rectangle 4"/>
            <p:cNvSpPr/>
            <p:nvPr/>
          </p:nvSpPr>
          <p:spPr>
            <a:xfrm>
              <a:off x="1661652" y="1752600"/>
              <a:ext cx="19050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mtClean="0"/>
                <a:t>Hệ thống cũ</a:t>
              </a:r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966452" y="2286000"/>
              <a:ext cx="16002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Cài đặt </a:t>
              </a:r>
            </a:p>
            <a:p>
              <a:pPr algn="ctr"/>
              <a:r>
                <a:rPr lang="en-US" smtClean="0"/>
                <a:t>hệ thống mới</a:t>
              </a: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6652" y="2971800"/>
              <a:ext cx="18288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mtClean="0"/>
                <a:t>Hệ thống mới</a:t>
              </a: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243052" y="2743200"/>
              <a:ext cx="228600" cy="99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09252" y="1600200"/>
              <a:ext cx="2286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28852" y="3138948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Thời gian</a:t>
              </a:r>
              <a:endParaRPr lang="en-US"/>
            </a:p>
          </p:txBody>
        </p:sp>
        <p:cxnSp>
          <p:nvCxnSpPr>
            <p:cNvPr id="11" name="Straight Arrow Connector 10"/>
            <p:cNvCxnSpPr>
              <a:endCxn id="10" idx="1"/>
            </p:cNvCxnSpPr>
            <p:nvPr/>
          </p:nvCxnSpPr>
          <p:spPr>
            <a:xfrm>
              <a:off x="5471652" y="3314700"/>
              <a:ext cx="457200" cy="89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295400" y="2027904"/>
              <a:ext cx="457200" cy="89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990600" y="4484914"/>
            <a:ext cx="4419600" cy="495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Hệ thống cũ</a:t>
            </a: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810000" y="4980214"/>
            <a:ext cx="1600200" cy="6368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Cài đặt </a:t>
            </a:r>
          </a:p>
          <a:p>
            <a:pPr algn="ctr"/>
            <a:r>
              <a:rPr lang="en-US" smtClean="0"/>
              <a:t>hệ thống mới</a:t>
            </a: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410200" y="5617029"/>
            <a:ext cx="1828800" cy="6368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mtClean="0"/>
              <a:t>Hệ thống mới</a:t>
            </a: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086600" y="5404757"/>
            <a:ext cx="228600" cy="919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38200" y="4343400"/>
            <a:ext cx="228600" cy="707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772400" y="5772237"/>
            <a:ext cx="1219200" cy="342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Thời gian</a:t>
            </a:r>
            <a:endParaRPr lang="en-US"/>
          </a:p>
        </p:txBody>
      </p:sp>
      <p:cxnSp>
        <p:nvCxnSpPr>
          <p:cNvPr id="20" name="Straight Arrow Connector 19"/>
          <p:cNvCxnSpPr>
            <a:endCxn id="19" idx="1"/>
          </p:cNvCxnSpPr>
          <p:nvPr/>
        </p:nvCxnSpPr>
        <p:spPr>
          <a:xfrm>
            <a:off x="7315200" y="5935436"/>
            <a:ext cx="457200" cy="82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33400" y="4740554"/>
            <a:ext cx="457200" cy="82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010400" y="2971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>
                <a:solidFill>
                  <a:srgbClr val="FF0000"/>
                </a:solidFill>
              </a:rPr>
              <a:t>Bộ phận 1</a:t>
            </a:r>
            <a:endParaRPr lang="en-US" i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62800" y="4812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>
                <a:solidFill>
                  <a:srgbClr val="FF0000"/>
                </a:solidFill>
              </a:rPr>
              <a:t>Bộ phận 2</a:t>
            </a:r>
            <a:endParaRPr lang="en-US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Biên soạn tài liệu hướng dẫn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Các dạng tài liệu</a:t>
            </a:r>
          </a:p>
          <a:p>
            <a:pPr lvl="1"/>
            <a:r>
              <a:rPr lang="en-US" smtClean="0"/>
              <a:t>Tài liệu dành cho người dùng</a:t>
            </a:r>
          </a:p>
          <a:p>
            <a:pPr lvl="2"/>
            <a:r>
              <a:rPr lang="en-US" smtClean="0"/>
              <a:t>Đặc tả yêu cầu nghiệp vụ</a:t>
            </a:r>
          </a:p>
          <a:p>
            <a:pPr lvl="2"/>
            <a:r>
              <a:rPr lang="en-US" smtClean="0"/>
              <a:t>Đặc tả thiết kế hệ thống</a:t>
            </a:r>
          </a:p>
          <a:p>
            <a:pPr lvl="2"/>
            <a:r>
              <a:rPr lang="en-US" smtClean="0"/>
              <a:t>Hướng dẫn vận hành</a:t>
            </a:r>
          </a:p>
          <a:p>
            <a:pPr lvl="1"/>
            <a:r>
              <a:rPr lang="en-US" smtClean="0"/>
              <a:t>Người phát triển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667000"/>
            <a:ext cx="8193087" cy="1362075"/>
          </a:xfrm>
        </p:spPr>
        <p:txBody>
          <a:bodyPr/>
          <a:lstStyle/>
          <a:p>
            <a:pPr algn="ctr"/>
            <a:r>
              <a:rPr lang="en-US" smtClean="0">
                <a:solidFill>
                  <a:schemeClr val="tx2"/>
                </a:solidFill>
              </a:rPr>
              <a:t>BẢO TRÌ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81200" y="2895600"/>
            <a:ext cx="5410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Quy trình xử lý yêu cầu bảo trì</a:t>
            </a:r>
          </a:p>
          <a:p>
            <a:pPr marL="742950" marR="0" lvl="1" indent="-285750" defTabSz="914400" fontAlgn="base" latinLnBrk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Xử lý yêu cầu bảo trì trong doanh nghiệp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Quy trình xử lý yêu cầu bảo trì</a:t>
            </a:r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" y="1228725"/>
            <a:ext cx="81438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Xử lý yêu cầu thay đổi </a:t>
            </a:r>
            <a:endParaRPr lang="en-US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2999"/>
            <a:ext cx="8229600" cy="522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-Users-sschlegel-Pictures-Question-Mark-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2133600"/>
            <a:ext cx="2857500" cy="2857500"/>
          </a:xfrm>
        </p:spPr>
      </p:pic>
      <p:sp>
        <p:nvSpPr>
          <p:cNvPr id="32770" name="AutoShape 2" descr="data:image/jpeg;base64,/9j/4AAQSkZJRgABAQAAAQABAAD/2wCEAAkGBg8QEBUPDxAQDxAPDw8PDxAPEBAQEA4QFBAVFBQQFBUXHCYeGBkjGRQUHy8gIygpLCwsFR4xNTAqNSgrLCkBCQoKDgwOGQ8PGjQkHyQ0LSwsNS8pLC8yKiovLDUsKiwsKiwpNSksNSwsKiksLiwsLCwpLSwsKSksLCwqKSwsLP/AABEIAOEA4QMBIgACEQEDEQH/xAAcAAEAAQUBAQAAAAAAAAAAAAAAAgEDBAUGBwj/xABCEAACAQIDBAcFBgMFCQAAAAAAAQIDEQQFEgYhMUEHE1FhcYGRFCIyUqEjQmKxwdGSovAVU3Jz8RYkNENEgoOT4f/EABoBAQACAwEAAAAAAAAAAAAAAAAEBQIDBgH/xAAtEQEAAgIBBAAFAgYDAAAAAAAAAQIDBBESITFBBSJxsfBR0TJhgZGhwRMUFf/aAAwDAQACEQMRAD8A9xAAAAAAAAAAAAjKaSu9yXFvdYCQOezHb3L6DadZVJLjGinU+q3fU0tXpawy+HD15d7dOP6slU08945ik/n1aLbOKvabO7Bw1HpZwr+OhXj4dXL9UbXBdIOXVd3XdW3yrRlD68PqLaeevmk/n0K7OK3i0OkBbo4iE1qhKM4vhKMlJPzRcIreAAAAAAAAAAAAAAAAAAAAAAAAAAAAabajaSngqLqStKbuqVO++cv2XNmdKWvaK1jvLG1opHVPg2k2poYGGqo9U5L7OlH459/cu88mz7a3FYxvrJ6afKjC6ppd/wAz739DXZjmNXEVZVq0nOc3dt8EuUUuSXYYx1Opo0wRzPe36/soNjatlniO0fnkYALBECpQAZWX5pXw8tdCrOlL8ErJ+K4PzO/2c6UFJqnjUot7lXgvd/748vFeiPNgRs+rjzx88f19t2LPfFPyy+iaVWMkpRalGSTjKLTTT4NNEzxrY3bSeCkqdRueGk/ejxdK/wB+H6rn4nsNDERnFThJSjNKUZLepJ8Gjl9rUtr24nx6le6+xXNXmPK4ACIkgAAAAAAAAAAAAAAAAAAAADCzbNaeGoyrVH7sVuS4zk+EV3s8T2hzupi6zq1H3RivhgvlXd/qdH0ibQOtXdGL+zw9490qv3peXDyfacSzqPh+rGLHF7fxT/iFDubE5L9EeI+4LAFmghYr4yEPikr9i3syqWUY3E+7g8PVqvhKpGNqcO7XK0b+ZSt0U5ylqeF1c2lWouXpqK7Z364p6a+U3DqTeOqfDW/21S/F6GTh8ZCe6Mk32cH6GlzPJMVhXpxNCrQb4dZBxUvCXB+TMenFkenxDJ7iJbralPTqCph4HEyatPf2S5+D7fEzC1xZq5a8wgZMc0niVDvejTahwn7FVfuVG3Qb+5U4uHg+K7/E4MrTm4tSi2pRalFrimndNeZjsYa5sc0t+S9w5JxXi0PosGs2bzdYrC06/OcbTS5VI7pL1TNmcZas1tNZ8w6atotETAADF6AAAAAAAAAAAAAAAAGBneYez4erW/u6cpLvla0V62M80u1+R1MbhJ4elVVCU3F63BzVou+nc1a9lvM8fT1R1ePbG/PTPT5eDZjnUVPS7zd25yT+9ff4sjRx9OXCVn2S3MzM66MM0wt31HtEFf38M+t3drh8f0OUnBpuLTTXFNWa8Uy+rv3meY44VE6lYjiXTXMvKsvniK1OhD4qs1G/yri5eSTfkclSxc4fDJpdj3r0Z7F0S7N4hf7/AImCpqVNxw8WmpyUrXqtP4U0rLtTfntv8RrFJnjifX1a6aczeI9e3o2X4KFClCjTWmFOKjFdy5+L4+ZkAHNTPPeV7EcLGLwdOtB06sI1ISVpQnFSjJd6Z5Bt50Zxwl8VhE/Z2/tKTd3Qbe5p8XDlv3rw4ezFvEUYzi4TSlGcXGUXwlFqzT8jPHeaTywvSLQ+bVaKLlCrqXgxtJl0sNiquGd7Uqkoxb5w4wf8LR0ex/R7icVFVaj9noSs4ykrzqLthDs739S+wZa4vntPEKjLjtk+WI7tDcXPW8N0aZfBe+qtV83Ko4/SNkW8Z0Y4Ga+zlWoy5NT1rzUv3Nv/AKmDnjv/AGYf9DLx6YnRJj26dag38E41Y+E1pl9Yr1PQTg9itlsRgMbNTtUpVKElGrC+luM4tRkvuys3u+p3hS701tmm1J5ieJWmrFoxRW3mAAEJJAAAAAAAAAAAAAAAAAAAsavN9mcFi1bE4elV/FKNprwmrSXkzaAeBwuB6H8uo4lYhKpOEPejh6slOkp33Se68kux3O6sAezaZ8vIiI8AAPHoAQq1Ixi5SajGKcpN7kkldt+QHmuZbOQxWeVZ1Fqo0IYedRPhUqOlHRTfduu+5d53PXnL5DmCqqtiV/1OJqzV+OiNqdNfwx+ptPajfntPV0z67fu1Yojjqj33bPrx15rPaintJobW2jibGwo1FJXX9M5tYk2mTV9Wpdln+aA2YAAAAAAAAAAAAAAAAAAAAAAAAAAAGszzaGhg4a607Xvogt85vuX68DKtZtPTWOZeWtFY5ln1q8YRc5yUYxV5Sk0lFLm2zyjbjb72m+HwzaoXtOfB17crcod3Pn2Go2p20r46Wlvq6Cd40Yvc+xzf3n9Dnrl/qaEY/nyd5+yo2Nub/LTx93b7IY6+HcL74VJX8JWa/U3ntR57kmZdTU3/AATWmfd2S8v3OqeJK34hinHmmfU9/wB03TyRfHEe4bn2oLFGuy/GUdTVbVvtp0y0+LNvUyeM46sNUv8AgqO3pJfqiAloLEm/2Z365cvdivq3+aNOtnKum/WRUrcHF29Tp8lwsaVFQTUmt82uc3x/ruAzgAAAAAAAAAAAAAAAAAAAAAAAADWbQ53DCYeVaW9r3YRv8dR/DH9X3JmVazaYrXzLy1orHMsHaza2ngoaY2qV5p6Kd90V88+yP5/VeNZtmtTEVHUqzdSTe+T59yXKK5JFzNsyqVZyqVJOVSq25P8ARdi5JdhrLnUa2rXXr/P3KgzZ7Zp/l6VBRMrcl8tAbLLcwqJxpKMqmpqMIxTc7vgorn4FrJ8lr4uqqWHg5y4yfCNOPzTlyX9I9h2T2IoYGOt2q4hq0qrXw34xpr7q7+L59hXbufFWnReOZ/T88JmriyWt1VniHA4zK69OTjUhKMla6duav4GRlmYVaae++mz77HaY6VOpUlN2d9yv2Lca3EbO0am+L0S7uD8jm12nlm0KnZN8Tpsrgm5Tu96ircubv4/scrluzjozvKKcfmTbV/B8DoqtZ0lGceCaUlycWBuQW6FZTipR3plwAAAAAAAAAAAAAAAAAAAAAAHlfSfnGvExw6fu0IpyXbUmr/SOn1Z6m2eAZxj+uxFWtx6yrOS/w6vd+li1+F4+rJN59f7/ACVfv34pFf1a2vK8vDcQDZS5fTKpgNvszs3Vx1dUqfuxVpVajV1Shfj3t8Eufqai57b0cZQsPgKcrWniF183zal8C8o29WQ9zYnDj5jzPhJ1sP8Ay34nw3GR5FQwdJUaENKW+UnvnUl80nzf9Izqyel246XbxsTBzMzMzzK8iIiOIebyzKz3suU81XaSzrJoKvUVnvndWb4S9631NbPZ+XJuPi9/oePW4hnslwkTefXTU3dNWNFDJ5Xs5S9Tb4HL6UItOOrUrSc222uzuA3OR5nbc37r493edKmcpRxlGCsoRVu5HQ5VVcqUZduq3hqdgMsAAAAAAAAAAAAAAAAAAAABgZ9ierwtapw0UKsl46Hb6nz85WV27JI9+2hy2eJwtXDwmqcqsHBSknKKu+aTR45m/Q7m17xnh665RhUlT/lmkvqyz0tmmGk8+ZQdnBbLaOPEOdUr8N4IYzYLNqHxYLEWXOkutX8jZqnPEwkoSVWM27KE4SUm+xRauyfXerPmESdS0e26pU3KSguMmorxk7fqfSGGoqEIwW5QjGK7lFWX5HjOxHR5mNWrTxGJhHDUYVIVNNVPrqijJSsoL4b24yt4M9qRX72xXL0xX0mamG2PnqVALeJk1CTXFRk142K1Nctm2JXXSn2vSn4K1/oYcqyJziprfzNdVyqV91SaXZcDJlViiksVfdDe+fYvFmIsrX35yl4uy+hOdZQ92NkB0GVbM0qsI1ak6km73gpKMLqTVtyvbd2nS06ailGKSSSSS4JLka7Z3/h4Pt1v+ZmzAAAAAAAAAAAAAAAAAAAAAAFy3XxEIRc5yjCK3uUmoxXi2c9ththHBRUIJTrzV4xb92Efnl+i52PI8/2ixGKl9tVlPnbhCPdGK3IsNfQvljrntH3+iHm26456Y7y9QxvSnl1OWmMqta33qUPd8nJq/kZeU7e5dipqEamipf3I146G3+F8L+dzwy5Qnz8OxccRyixuZOX01cHA9F21c8RCWErycqlGKlTnJ3lOlws3zcXbf2NHfFLlxTivNJWWO8ZKxaAo0VBqbHH1KWiUoLhGUorwT3FicjKx7+1n/mS/MwqjAxcXX0pt8ErmopVJTlflyRkZtU4Q+Z3fgiuCpcF22QHo+VUdFCnHspx9bXZlkYRskuxJEgAAAAAAAAAAAAjcXAkCNxcCQI3KXAmUZTUUuB4NtVmkq2Mrzb/504LujB6Ir0iaOTuzebc5Y8Ljq0WrRqTdem+UoVHq3eD1LyNBTqKW5cVy7V3HT4s1ZrWI8cKG+OYtMykUBRkhqdX0YzazOlbg4V1L/D1Tf5qJ7geadE+zU4asdVjp1w6vDpqzcG05VPB2SXn3HpGo57evF8vb12XOpSa4+6YIaik6qSbbskrsgpTlce/tZ/5k/wAzArMysXO85S+aUperua+vUA0+JlqqvusjZZZTvUgu2cF/MjWwXvPvbZu8jhevTS/vIvyW9/kB6ACCkVuBIEbi4EgRuLgSBS4uBUFABb1FNRbuUbAuaxrLLkRcgMjrCnWGM5kZVQMp1B1pguuW5YoDE2s2XoZjS6ureE4XdKtFJzpt8d33ovnH8jyPMuinNKUvsoU8RG/uzpVYwfi4zaaZ7BUzG3b6GNPObcpehsrltWOIYWx1t3ea5P0WZnUd8RUo4aHPW1WqPwjDd6tHd5N0b4DDtTqasVUjvvWsqafb1a3PzuZf9uLsl6ElnF+UvQzts5Zjjq7MYw0ieeHQ9cOvNHHMr8mXY4t9hobW3641+c4u0NK4ye/wX/2xCOIZr8yk5O/JKyA1GMxDGVYKVSNWrL4KVOdvxVNLsvLj6GPVjKUtMVdtpLxbOlr040MK6S+SUV+KclvYHGU1vOl2Xh9un8sJv6W/U5+nQergdFkdRUpOU93uNLnd3W7cB1usazXUcyjLk142MuNQC/qK6iypldQF3UVuWtRXUBd1C5bUiuoCdwQ1FQIWKNE2imkCDRFxLukppAsuBFwL7iNIGO6ZB0V2GU4kXADFdBdhB4ddi9DM0FHTAwnh12L0IuiuwznSI9SBhdWiLsZzw5D2VAa6vP3Wk1F8m+Bhf2vCPuzspeKafgzc1MvjLirmBX2Uw0/iprxTaf0AsxzqCVoqK8LI12cZjrheKcpRfwx3tp8d3oZ/+w+G5OsvCrIvYbZGhTd49Y3+KbkBydPMpLjRq/wSMhZ3206v/rn+x2Mcmii7HLkBx9LPeShVf/jn+x1GX4p9XG/G2/u33sZawRJYQCirElVJLDlVQAKoSUh1RVUwKqRXUUUCqgAuCugAXrCxKwsBGxSxMWAhYaSdilgI6SmknYWAhpGknYWAhpKaS5YWAtaCuguWFgLegpoLthYC1oK9WXLCwFvSNJcsLAQ0hxLlhYCGkaSdgBDSNJOwAhpK6SQsBHSCVgBUFAAAAAAAAAAAAAAAAAAAAAAAAAAAAAqAAAAAAAAAB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00"/>
      </a:dk1>
      <a:lt1>
        <a:srgbClr val="FFFFFF"/>
      </a:lt1>
      <a:dk2>
        <a:srgbClr val="173D89"/>
      </a:dk2>
      <a:lt2>
        <a:srgbClr val="969696"/>
      </a:lt2>
      <a:accent1>
        <a:srgbClr val="9181E1"/>
      </a:accent1>
      <a:accent2>
        <a:srgbClr val="4CD2AF"/>
      </a:accent2>
      <a:accent3>
        <a:srgbClr val="FFFFFF"/>
      </a:accent3>
      <a:accent4>
        <a:srgbClr val="000000"/>
      </a:accent4>
      <a:accent5>
        <a:srgbClr val="C7C1EE"/>
      </a:accent5>
      <a:accent6>
        <a:srgbClr val="44BE9E"/>
      </a:accent6>
      <a:hlink>
        <a:srgbClr val="5FB6F1"/>
      </a:hlink>
      <a:folHlink>
        <a:srgbClr val="94B1EC"/>
      </a:folHlink>
    </a:clrScheme>
    <a:fontScheme name="sampl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7E6256"/>
        </a:dk2>
        <a:lt2>
          <a:srgbClr val="969696"/>
        </a:lt2>
        <a:accent1>
          <a:srgbClr val="E4CF84"/>
        </a:accent1>
        <a:accent2>
          <a:srgbClr val="92A5E0"/>
        </a:accent2>
        <a:accent3>
          <a:srgbClr val="FFFFFF"/>
        </a:accent3>
        <a:accent4>
          <a:srgbClr val="000000"/>
        </a:accent4>
        <a:accent5>
          <a:srgbClr val="EFE4C2"/>
        </a:accent5>
        <a:accent6>
          <a:srgbClr val="8495CB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8DB1F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FA0D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73D89"/>
        </a:dk2>
        <a:lt2>
          <a:srgbClr val="969696"/>
        </a:lt2>
        <a:accent1>
          <a:srgbClr val="9181E1"/>
        </a:accent1>
        <a:accent2>
          <a:srgbClr val="4CD2AF"/>
        </a:accent2>
        <a:accent3>
          <a:srgbClr val="FFFFFF"/>
        </a:accent3>
        <a:accent4>
          <a:srgbClr val="000000"/>
        </a:accent4>
        <a:accent5>
          <a:srgbClr val="C7C1EE"/>
        </a:accent5>
        <a:accent6>
          <a:srgbClr val="44BE9E"/>
        </a:accent6>
        <a:hlink>
          <a:srgbClr val="5FB6F1"/>
        </a:hlink>
        <a:folHlink>
          <a:srgbClr val="94B1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CH01</Template>
  <TotalTime>132</TotalTime>
  <Words>447</Words>
  <Application>Microsoft Office PowerPoint</Application>
  <PresentationFormat>On-screen Show (4:3)</PresentationFormat>
  <Paragraphs>96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sample</vt:lpstr>
      <vt:lpstr>CÀI ĐẶT, TRIỂN KHAI &amp; BẢO TRÌ</vt:lpstr>
      <vt:lpstr>Nội dung chính</vt:lpstr>
      <vt:lpstr>Cài đặt, triển khai</vt:lpstr>
      <vt:lpstr>Lập kế hoạch cài đặt</vt:lpstr>
      <vt:lpstr>Công việc cài đặt</vt:lpstr>
      <vt:lpstr>Biến đổi dữ liệu</vt:lpstr>
      <vt:lpstr>Kế hoạch huấn luyện</vt:lpstr>
      <vt:lpstr>Phương pháp cài đặt hệ thống</vt:lpstr>
      <vt:lpstr>Phương pháp cài đặt hệ thống…</vt:lpstr>
      <vt:lpstr>Biên soạn tài liệu hướng dẫn</vt:lpstr>
      <vt:lpstr>BẢO TRÌ</vt:lpstr>
      <vt:lpstr>Quy trình xử lý yêu cầu bảo trì</vt:lpstr>
      <vt:lpstr>Xử lý yêu cầu thay đổi </vt:lpstr>
      <vt:lpstr>Slide 14</vt:lpstr>
    </vt:vector>
  </TitlesOfParts>
  <Company>Prive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CÀI ĐẶT, TRIỂN KHAI &amp; BẢO TRÌ</dc:title>
  <dc:creator>NhamCT</dc:creator>
  <cp:lastModifiedBy>HueTT</cp:lastModifiedBy>
  <cp:revision>58</cp:revision>
  <dcterms:created xsi:type="dcterms:W3CDTF">2013-01-19T09:28:41Z</dcterms:created>
  <dcterms:modified xsi:type="dcterms:W3CDTF">2013-08-16T15:09:27Z</dcterms:modified>
</cp:coreProperties>
</file>