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30"/>
  </p:notesMasterIdLst>
  <p:sldIdLst>
    <p:sldId id="256" r:id="rId2"/>
    <p:sldId id="288" r:id="rId3"/>
    <p:sldId id="289" r:id="rId4"/>
    <p:sldId id="290" r:id="rId5"/>
    <p:sldId id="312" r:id="rId6"/>
    <p:sldId id="291" r:id="rId7"/>
    <p:sldId id="313"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9" r:id="rId22"/>
    <p:sldId id="305" r:id="rId23"/>
    <p:sldId id="311" r:id="rId24"/>
    <p:sldId id="306" r:id="rId25"/>
    <p:sldId id="307" r:id="rId26"/>
    <p:sldId id="310" r:id="rId27"/>
    <p:sldId id="308" r:id="rId28"/>
    <p:sldId id="287"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94348" autoAdjust="0"/>
  </p:normalViewPr>
  <p:slideViewPr>
    <p:cSldViewPr>
      <p:cViewPr varScale="1">
        <p:scale>
          <a:sx n="75" d="100"/>
          <a:sy n="75" d="100"/>
        </p:scale>
        <p:origin x="-109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E7CCF0-C92C-4324-9508-FD96D453CAEF}" type="datetimeFigureOut">
              <a:rPr lang="en-US" smtClean="0"/>
              <a:pPr/>
              <a:t>28/02/14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FCD4C7-86BA-4103-9D75-10DC98547DF9}" type="slidenum">
              <a:rPr lang="en-CA" smtClean="0"/>
              <a:pPr/>
              <a:t>‹#›</a:t>
            </a:fld>
            <a:endParaRPr lang="en-CA"/>
          </a:p>
        </p:txBody>
      </p:sp>
    </p:spTree>
    <p:extLst>
      <p:ext uri="{BB962C8B-B14F-4D97-AF65-F5344CB8AC3E}">
        <p14:creationId xmlns:p14="http://schemas.microsoft.com/office/powerpoint/2010/main" val="2749042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6" name="Rectangle 2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6"/>
          <p:cNvGrpSpPr/>
          <p:nvPr/>
        </p:nvGrpSpPr>
        <p:grpSpPr>
          <a:xfrm>
            <a:off x="351776" y="306434"/>
            <a:ext cx="8524873" cy="6235293"/>
            <a:chOff x="169863" y="84931"/>
            <a:chExt cx="9144000" cy="6688138"/>
          </a:xfrm>
          <a:solidFill>
            <a:schemeClr val="accent5">
              <a:lumMod val="75000"/>
            </a:schemeClr>
          </a:solidFill>
        </p:grpSpPr>
        <p:sp>
          <p:nvSpPr>
            <p:cNvPr id="18" name="Freeform 11"/>
            <p:cNvSpPr>
              <a:spLocks/>
            </p:cNvSpPr>
            <p:nvPr userDrawn="1"/>
          </p:nvSpPr>
          <p:spPr bwMode="auto">
            <a:xfrm>
              <a:off x="169863" y="84931"/>
              <a:ext cx="9144000" cy="6688138"/>
            </a:xfrm>
            <a:custGeom>
              <a:avLst/>
              <a:gdLst/>
              <a:ahLst/>
              <a:cxnLst>
                <a:cxn ang="0">
                  <a:pos x="97" y="0"/>
                </a:cxn>
                <a:cxn ang="0">
                  <a:pos x="97" y="0"/>
                </a:cxn>
                <a:cxn ang="0">
                  <a:pos x="87" y="0"/>
                </a:cxn>
                <a:cxn ang="0">
                  <a:pos x="77" y="2"/>
                </a:cxn>
                <a:cxn ang="0">
                  <a:pos x="58" y="8"/>
                </a:cxn>
                <a:cxn ang="0">
                  <a:pos x="42" y="16"/>
                </a:cxn>
                <a:cxn ang="0">
                  <a:pos x="27" y="29"/>
                </a:cxn>
                <a:cxn ang="0">
                  <a:pos x="16" y="44"/>
                </a:cxn>
                <a:cxn ang="0">
                  <a:pos x="6" y="60"/>
                </a:cxn>
                <a:cxn ang="0">
                  <a:pos x="2" y="77"/>
                </a:cxn>
                <a:cxn ang="0">
                  <a:pos x="0" y="87"/>
                </a:cxn>
                <a:cxn ang="0">
                  <a:pos x="0" y="97"/>
                </a:cxn>
                <a:cxn ang="0">
                  <a:pos x="0" y="4213"/>
                </a:cxn>
                <a:cxn ang="0">
                  <a:pos x="4903" y="4213"/>
                </a:cxn>
                <a:cxn ang="0">
                  <a:pos x="4903" y="3502"/>
                </a:cxn>
                <a:cxn ang="0">
                  <a:pos x="4903" y="3486"/>
                </a:cxn>
                <a:cxn ang="0">
                  <a:pos x="4906" y="3472"/>
                </a:cxn>
                <a:cxn ang="0">
                  <a:pos x="4909" y="3459"/>
                </a:cxn>
                <a:cxn ang="0">
                  <a:pos x="4914" y="3446"/>
                </a:cxn>
                <a:cxn ang="0">
                  <a:pos x="4920" y="3433"/>
                </a:cxn>
                <a:cxn ang="0">
                  <a:pos x="4927" y="3420"/>
                </a:cxn>
                <a:cxn ang="0">
                  <a:pos x="4935" y="3410"/>
                </a:cxn>
                <a:cxn ang="0">
                  <a:pos x="4946" y="3399"/>
                </a:cxn>
                <a:cxn ang="0">
                  <a:pos x="4956" y="3388"/>
                </a:cxn>
                <a:cxn ang="0">
                  <a:pos x="4967" y="3381"/>
                </a:cxn>
                <a:cxn ang="0">
                  <a:pos x="4978" y="3373"/>
                </a:cxn>
                <a:cxn ang="0">
                  <a:pos x="4991" y="3367"/>
                </a:cxn>
                <a:cxn ang="0">
                  <a:pos x="5006" y="3362"/>
                </a:cxn>
                <a:cxn ang="0">
                  <a:pos x="5019" y="3359"/>
                </a:cxn>
                <a:cxn ang="0">
                  <a:pos x="5033" y="3356"/>
                </a:cxn>
                <a:cxn ang="0">
                  <a:pos x="5048" y="3356"/>
                </a:cxn>
                <a:cxn ang="0">
                  <a:pos x="5760" y="3356"/>
                </a:cxn>
                <a:cxn ang="0">
                  <a:pos x="5760" y="0"/>
                </a:cxn>
                <a:cxn ang="0">
                  <a:pos x="97" y="0"/>
                </a:cxn>
              </a:cxnLst>
              <a:rect l="0" t="0" r="r" b="b"/>
              <a:pathLst>
                <a:path w="5760" h="4213">
                  <a:moveTo>
                    <a:pt x="97" y="0"/>
                  </a:moveTo>
                  <a:lnTo>
                    <a:pt x="97" y="0"/>
                  </a:lnTo>
                  <a:lnTo>
                    <a:pt x="87" y="0"/>
                  </a:lnTo>
                  <a:lnTo>
                    <a:pt x="77" y="2"/>
                  </a:lnTo>
                  <a:lnTo>
                    <a:pt x="58" y="8"/>
                  </a:lnTo>
                  <a:lnTo>
                    <a:pt x="42" y="16"/>
                  </a:lnTo>
                  <a:lnTo>
                    <a:pt x="27" y="29"/>
                  </a:lnTo>
                  <a:lnTo>
                    <a:pt x="16" y="44"/>
                  </a:lnTo>
                  <a:lnTo>
                    <a:pt x="6" y="60"/>
                  </a:lnTo>
                  <a:lnTo>
                    <a:pt x="2" y="77"/>
                  </a:lnTo>
                  <a:lnTo>
                    <a:pt x="0" y="87"/>
                  </a:lnTo>
                  <a:lnTo>
                    <a:pt x="0" y="97"/>
                  </a:lnTo>
                  <a:lnTo>
                    <a:pt x="0" y="4213"/>
                  </a:lnTo>
                  <a:lnTo>
                    <a:pt x="4903" y="4213"/>
                  </a:lnTo>
                  <a:lnTo>
                    <a:pt x="4903" y="3502"/>
                  </a:lnTo>
                  <a:lnTo>
                    <a:pt x="4903" y="3486"/>
                  </a:lnTo>
                  <a:lnTo>
                    <a:pt x="4906" y="3472"/>
                  </a:lnTo>
                  <a:lnTo>
                    <a:pt x="4909" y="3459"/>
                  </a:lnTo>
                  <a:lnTo>
                    <a:pt x="4914" y="3446"/>
                  </a:lnTo>
                  <a:lnTo>
                    <a:pt x="4920" y="3433"/>
                  </a:lnTo>
                  <a:lnTo>
                    <a:pt x="4927" y="3420"/>
                  </a:lnTo>
                  <a:lnTo>
                    <a:pt x="4935" y="3410"/>
                  </a:lnTo>
                  <a:lnTo>
                    <a:pt x="4946" y="3399"/>
                  </a:lnTo>
                  <a:lnTo>
                    <a:pt x="4956" y="3388"/>
                  </a:lnTo>
                  <a:lnTo>
                    <a:pt x="4967" y="3381"/>
                  </a:lnTo>
                  <a:lnTo>
                    <a:pt x="4978" y="3373"/>
                  </a:lnTo>
                  <a:lnTo>
                    <a:pt x="4991" y="3367"/>
                  </a:lnTo>
                  <a:lnTo>
                    <a:pt x="5006" y="3362"/>
                  </a:lnTo>
                  <a:lnTo>
                    <a:pt x="5019" y="3359"/>
                  </a:lnTo>
                  <a:lnTo>
                    <a:pt x="5033" y="3356"/>
                  </a:lnTo>
                  <a:lnTo>
                    <a:pt x="5048" y="3356"/>
                  </a:lnTo>
                  <a:lnTo>
                    <a:pt x="5760" y="3356"/>
                  </a:lnTo>
                  <a:lnTo>
                    <a:pt x="5760" y="0"/>
                  </a:lnTo>
                  <a:lnTo>
                    <a:pt x="97" y="0"/>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9" name="Freeform 13"/>
            <p:cNvSpPr>
              <a:spLocks/>
            </p:cNvSpPr>
            <p:nvPr userDrawn="1"/>
          </p:nvSpPr>
          <p:spPr bwMode="auto">
            <a:xfrm>
              <a:off x="7944294" y="5403499"/>
              <a:ext cx="1360488" cy="1360488"/>
            </a:xfrm>
            <a:custGeom>
              <a:avLst/>
              <a:gdLst/>
              <a:ahLst/>
              <a:cxnLst>
                <a:cxn ang="0">
                  <a:pos x="130" y="0"/>
                </a:cxn>
                <a:cxn ang="0">
                  <a:pos x="116" y="3"/>
                </a:cxn>
                <a:cxn ang="0">
                  <a:pos x="103" y="6"/>
                </a:cxn>
                <a:cxn ang="0">
                  <a:pos x="88" y="11"/>
                </a:cxn>
                <a:cxn ang="0">
                  <a:pos x="75" y="17"/>
                </a:cxn>
                <a:cxn ang="0">
                  <a:pos x="64" y="25"/>
                </a:cxn>
                <a:cxn ang="0">
                  <a:pos x="53" y="32"/>
                </a:cxn>
                <a:cxn ang="0">
                  <a:pos x="43" y="43"/>
                </a:cxn>
                <a:cxn ang="0">
                  <a:pos x="32" y="54"/>
                </a:cxn>
                <a:cxn ang="0">
                  <a:pos x="24" y="64"/>
                </a:cxn>
                <a:cxn ang="0">
                  <a:pos x="17" y="77"/>
                </a:cxn>
                <a:cxn ang="0">
                  <a:pos x="11" y="90"/>
                </a:cxn>
                <a:cxn ang="0">
                  <a:pos x="6" y="103"/>
                </a:cxn>
                <a:cxn ang="0">
                  <a:pos x="3" y="116"/>
                </a:cxn>
                <a:cxn ang="0">
                  <a:pos x="0" y="130"/>
                </a:cxn>
                <a:cxn ang="0">
                  <a:pos x="0" y="146"/>
                </a:cxn>
                <a:cxn ang="0">
                  <a:pos x="0" y="857"/>
                </a:cxn>
                <a:cxn ang="0">
                  <a:pos x="0" y="857"/>
                </a:cxn>
                <a:cxn ang="0">
                  <a:pos x="857" y="0"/>
                </a:cxn>
                <a:cxn ang="0">
                  <a:pos x="145" y="0"/>
                </a:cxn>
                <a:cxn ang="0">
                  <a:pos x="130" y="0"/>
                </a:cxn>
              </a:cxnLst>
              <a:rect l="0" t="0" r="r" b="b"/>
              <a:pathLst>
                <a:path w="857" h="857">
                  <a:moveTo>
                    <a:pt x="130" y="0"/>
                  </a:moveTo>
                  <a:lnTo>
                    <a:pt x="116" y="3"/>
                  </a:lnTo>
                  <a:lnTo>
                    <a:pt x="103" y="6"/>
                  </a:lnTo>
                  <a:lnTo>
                    <a:pt x="88" y="11"/>
                  </a:lnTo>
                  <a:lnTo>
                    <a:pt x="75" y="17"/>
                  </a:lnTo>
                  <a:lnTo>
                    <a:pt x="64" y="25"/>
                  </a:lnTo>
                  <a:lnTo>
                    <a:pt x="53" y="32"/>
                  </a:lnTo>
                  <a:lnTo>
                    <a:pt x="43" y="43"/>
                  </a:lnTo>
                  <a:lnTo>
                    <a:pt x="32" y="54"/>
                  </a:lnTo>
                  <a:lnTo>
                    <a:pt x="24" y="64"/>
                  </a:lnTo>
                  <a:lnTo>
                    <a:pt x="17" y="77"/>
                  </a:lnTo>
                  <a:lnTo>
                    <a:pt x="11" y="90"/>
                  </a:lnTo>
                  <a:lnTo>
                    <a:pt x="6" y="103"/>
                  </a:lnTo>
                  <a:lnTo>
                    <a:pt x="3" y="116"/>
                  </a:lnTo>
                  <a:lnTo>
                    <a:pt x="0" y="130"/>
                  </a:lnTo>
                  <a:lnTo>
                    <a:pt x="0" y="146"/>
                  </a:lnTo>
                  <a:lnTo>
                    <a:pt x="0" y="857"/>
                  </a:lnTo>
                  <a:lnTo>
                    <a:pt x="0" y="857"/>
                  </a:lnTo>
                  <a:lnTo>
                    <a:pt x="857" y="0"/>
                  </a:lnTo>
                  <a:lnTo>
                    <a:pt x="145" y="0"/>
                  </a:lnTo>
                  <a:lnTo>
                    <a:pt x="13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5" name="Footer Placeholder 4"/>
          <p:cNvSpPr>
            <a:spLocks noGrp="1"/>
          </p:cNvSpPr>
          <p:nvPr>
            <p:ph type="ftr" sz="quarter" idx="11"/>
          </p:nvPr>
        </p:nvSpPr>
        <p:spPr>
          <a:xfrm>
            <a:off x="381000" y="6248400"/>
            <a:ext cx="2895600" cy="234617"/>
          </a:xfrm>
        </p:spPr>
        <p:txBody>
          <a:bodyPr/>
          <a:lstStyle>
            <a:lvl1pPr>
              <a:defRPr sz="1200" b="1">
                <a:solidFill>
                  <a:srgbClr val="002060"/>
                </a:solidFill>
              </a:defRPr>
            </a:lvl1pPr>
          </a:lstStyle>
          <a:p>
            <a:r>
              <a:rPr lang="en-CA" smtClean="0"/>
              <a:t>Giới thiệu môn học</a:t>
            </a:r>
            <a:endParaRPr lang="en-CA" dirty="0"/>
          </a:p>
        </p:txBody>
      </p:sp>
      <p:sp>
        <p:nvSpPr>
          <p:cNvPr id="3" name="Subtitle 2"/>
          <p:cNvSpPr>
            <a:spLocks noGrp="1"/>
          </p:cNvSpPr>
          <p:nvPr>
            <p:ph type="subTitle" idx="1"/>
          </p:nvPr>
        </p:nvSpPr>
        <p:spPr>
          <a:xfrm>
            <a:off x="599738" y="3962400"/>
            <a:ext cx="8087061" cy="722555"/>
          </a:xfrm>
        </p:spPr>
        <p:txBody>
          <a:bodyPr>
            <a:normAutofit/>
          </a:bodyPr>
          <a:lstStyle>
            <a:lvl1pPr marL="0" indent="0" algn="ctr">
              <a:buNone/>
              <a:defRPr sz="4000" b="0">
                <a:solidFill>
                  <a:schemeClr val="bg1"/>
                </a:solidFill>
                <a:latin typeface="Cambria" panose="02040503050406030204" pitchFamily="18"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2" name="Title 1"/>
          <p:cNvSpPr>
            <a:spLocks noGrp="1"/>
          </p:cNvSpPr>
          <p:nvPr>
            <p:ph type="ctrTitle"/>
          </p:nvPr>
        </p:nvSpPr>
        <p:spPr>
          <a:xfrm>
            <a:off x="613187" y="2365342"/>
            <a:ext cx="4568413" cy="1074415"/>
          </a:xfrm>
        </p:spPr>
        <p:txBody>
          <a:bodyPr anchor="b" anchorCtr="0">
            <a:noAutofit/>
          </a:bodyPr>
          <a:lstStyle>
            <a:lvl1pPr algn="l">
              <a:defRPr lang="en-US" sz="2400" b="1" kern="1200" baseline="0" smtClean="0">
                <a:solidFill>
                  <a:schemeClr val="bg1"/>
                </a:solidFill>
                <a:latin typeface="Cambria" panose="02040503050406030204" pitchFamily="18" charset="0"/>
                <a:cs typeface="Segoe UI" pitchFamily="34" charset="0"/>
              </a:defRPr>
            </a:lvl1pPr>
          </a:lstStyle>
          <a:p>
            <a:r>
              <a:rPr lang="en-US" smtClean="0"/>
              <a:t>Click to edit Master title style</a:t>
            </a:r>
            <a:endParaRPr lang="en-US" dirty="0"/>
          </a:p>
        </p:txBody>
      </p:sp>
      <p:pic>
        <p:nvPicPr>
          <p:cNvPr id="30" name="Picture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1" y="1504891"/>
            <a:ext cx="1083733" cy="6478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13449" y="1314312"/>
            <a:ext cx="1889353" cy="21020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n-CA" smtClean="0"/>
              <a:t>Giới thiệu môn học</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68E2609C-9580-42ED-A795-B480F1FA74C6}" type="datetime1">
              <a:rPr lang="en-US" smtClean="0"/>
              <a:t>28/02/14</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8015" y="2821417"/>
            <a:ext cx="8560676" cy="759983"/>
          </a:xfrm>
        </p:spPr>
        <p:style>
          <a:lnRef idx="3">
            <a:schemeClr val="lt1"/>
          </a:lnRef>
          <a:fillRef idx="1">
            <a:schemeClr val="accent5"/>
          </a:fillRef>
          <a:effectRef idx="1">
            <a:schemeClr val="accent5"/>
          </a:effectRef>
          <a:fontRef idx="none"/>
        </p:style>
        <p:txBody>
          <a:bodyPr>
            <a:noAutofit/>
          </a:bodyPr>
          <a:lstStyle>
            <a:lvl1pPr algn="ctr">
              <a:defRPr sz="4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defRPr>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defRPr sz="1200"/>
            </a:lvl1pPr>
          </a:lstStyle>
          <a:p>
            <a:r>
              <a:rPr lang="en-CA" smtClean="0"/>
              <a:t>Giới thiệu môn học</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70D90699-6F8F-4DEE-A0CF-048C158049E7}" type="datetime1">
              <a:rPr lang="en-US" smtClean="0"/>
              <a:t>28/02/14</a:t>
            </a:fld>
            <a:endParaRPr lang="en-US"/>
          </a:p>
        </p:txBody>
      </p:sp>
    </p:spTree>
    <p:extLst>
      <p:ext uri="{BB962C8B-B14F-4D97-AF65-F5344CB8AC3E}">
        <p14:creationId xmlns:p14="http://schemas.microsoft.com/office/powerpoint/2010/main" val="22487398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9620" y="1981200"/>
            <a:ext cx="4098959" cy="4343400"/>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13890" y="1981200"/>
            <a:ext cx="4106482" cy="4343400"/>
          </a:xfrm>
        </p:spPr>
        <p:txBody>
          <a:bodyPr>
            <a:normAutofit/>
          </a:bodyPr>
          <a:lstStyle>
            <a:lvl1pPr>
              <a:defRPr lang="en-US" smtClean="0"/>
            </a:lvl1pPr>
            <a:lvl2pPr>
              <a:defRPr lang="en-US" smtClean="0"/>
            </a:lvl2pPr>
            <a:lvl3pPr>
              <a:defRPr lang="en-US" smtClean="0"/>
            </a:lvl3pPr>
            <a:lvl4pPr>
              <a:defRPr lang="en-US" smtClean="0"/>
            </a:lvl4pPr>
            <a:lvl5pPr>
              <a:defRPr lang="en-US"/>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r>
              <a:rPr lang="en-CA" smtClean="0"/>
              <a:t>Giới thiệu môn học</a:t>
            </a:r>
            <a:endParaRPr lang="en-CA" dirty="0"/>
          </a:p>
        </p:txBody>
      </p:sp>
      <p:sp>
        <p:nvSpPr>
          <p:cNvPr id="7" name="Slide Number Placeholder 6"/>
          <p:cNvSpPr>
            <a:spLocks noGrp="1"/>
          </p:cNvSpPr>
          <p:nvPr>
            <p:ph type="sldNum" sz="quarter" idx="12"/>
          </p:nvPr>
        </p:nvSpPr>
        <p:spPr/>
        <p:txBody>
          <a:bodyPr/>
          <a:lstStyle/>
          <a:p>
            <a:fld id="{98D45953-A463-486C-8E83-12469C611990}" type="slidenum">
              <a:rPr lang="en-CA" smtClean="0"/>
              <a:pPr/>
              <a:t>‹#›</a:t>
            </a:fld>
            <a:endParaRPr lang="en-CA"/>
          </a:p>
        </p:txBody>
      </p:sp>
      <p:sp>
        <p:nvSpPr>
          <p:cNvPr id="8" name="Date Placeholder 7"/>
          <p:cNvSpPr>
            <a:spLocks noGrp="1"/>
          </p:cNvSpPr>
          <p:nvPr>
            <p:ph type="dt" sz="half" idx="13"/>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36FB0F6A-9BD7-4EB6-976A-CBB9FC60379B}" type="datetime1">
              <a:rPr lang="en-US" smtClean="0"/>
              <a:t>28/02/14</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a:t>
            </a:fld>
            <a:endParaRPr lang="en-CA"/>
          </a:p>
        </p:txBody>
      </p:sp>
      <p:sp>
        <p:nvSpPr>
          <p:cNvPr id="6"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0C7991F8-C82E-4975-BC20-3351786A4B41}" type="datetime1">
              <a:rPr lang="en-US" smtClean="0"/>
              <a:t>28/02/14</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vi-VN" smtClean="0"/>
              <a:t>Giới thiệu môn học</a:t>
            </a:r>
            <a:endParaRPr lang="en-US" dirty="0"/>
          </a:p>
        </p:txBody>
      </p:sp>
      <p:sp>
        <p:nvSpPr>
          <p:cNvPr id="9" name="Content Placeholder 8"/>
          <p:cNvSpPr>
            <a:spLocks noGrp="1"/>
          </p:cNvSpPr>
          <p:nvPr>
            <p:ph sz="quarter" idx="1"/>
          </p:nvPr>
        </p:nvSpPr>
        <p:spPr>
          <a:xfrm>
            <a:off x="1600200" y="1981200"/>
            <a:ext cx="7162800" cy="4191000"/>
          </a:xfrm>
        </p:spPr>
        <p:txBody>
          <a:bodyPr/>
          <a:lstStyle>
            <a:lvl1pPr marL="231775" indent="-231775">
              <a:defRPr/>
            </a:lvl1pPr>
            <a:lvl2pPr marL="576263" indent="-347663">
              <a:defRPr/>
            </a:lvl2pPr>
            <a:lvl3pPr marL="804863" indent="-228600">
              <a:defRPr/>
            </a:lvl3pPr>
            <a:lvl4pPr marL="1143000" indent="-338138">
              <a:tabLst/>
              <a:defRPr/>
            </a:lvl4pPr>
            <a:lvl5pPr marL="1371600" indent="-22860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txBox="1">
            <a:spLocks/>
          </p:cNvSpPr>
          <p:nvPr userDrawn="1"/>
        </p:nvSpPr>
        <p:spPr>
          <a:xfrm>
            <a:off x="3581400" y="6356350"/>
            <a:ext cx="2133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94C3901-0050-4AB2-A711-136D9720EBF0}" type="datetime1">
              <a:rPr lang="vi-VN" smtClean="0"/>
              <a:pPr/>
              <a:t>28/02/2014</a:t>
            </a:fld>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24" y="2095382"/>
            <a:ext cx="647818" cy="6478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2" name="Slide Number Placeholder 4"/>
          <p:cNvSpPr>
            <a:spLocks noGrp="1"/>
          </p:cNvSpPr>
          <p:nvPr>
            <p:ph type="sldNum" sz="quarter" idx="12"/>
          </p:nvPr>
        </p:nvSpPr>
        <p:spPr>
          <a:xfrm>
            <a:off x="6789682" y="6385035"/>
            <a:ext cx="2133600" cy="234617"/>
          </a:xfrm>
        </p:spPr>
        <p:txBody>
          <a:bodyPr/>
          <a:lstStyle/>
          <a:p>
            <a:fld id="{98D45953-A463-486C-8E83-12469C611990}" type="slidenum">
              <a:rPr lang="en-CA" smtClean="0"/>
              <a:pPr/>
              <a:t>‹#›</a:t>
            </a:fld>
            <a:endParaRPr lang="en-CA"/>
          </a:p>
        </p:txBody>
      </p:sp>
      <p:sp>
        <p:nvSpPr>
          <p:cNvPr id="7" name="Title 1"/>
          <p:cNvSpPr>
            <a:spLocks noGrp="1"/>
          </p:cNvSpPr>
          <p:nvPr>
            <p:ph type="title"/>
          </p:nvPr>
        </p:nvSpPr>
        <p:spPr>
          <a:xfrm>
            <a:off x="268015" y="1297417"/>
            <a:ext cx="8560676" cy="607583"/>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2057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 name="Group 24"/>
          <p:cNvGrpSpPr/>
          <p:nvPr/>
        </p:nvGrpSpPr>
        <p:grpSpPr>
          <a:xfrm>
            <a:off x="220662" y="322562"/>
            <a:ext cx="8683625" cy="898525"/>
            <a:chOff x="230188" y="900113"/>
            <a:chExt cx="8683625" cy="898525"/>
          </a:xfrm>
          <a:solidFill>
            <a:schemeClr val="accent5">
              <a:lumMod val="75000"/>
            </a:schemeClr>
          </a:solidFill>
        </p:grpSpPr>
        <p:sp>
          <p:nvSpPr>
            <p:cNvPr id="1033" name="Freeform 9"/>
            <p:cNvSpPr>
              <a:spLocks/>
            </p:cNvSpPr>
            <p:nvPr userDrawn="1"/>
          </p:nvSpPr>
          <p:spPr bwMode="auto">
            <a:xfrm>
              <a:off x="230188" y="900113"/>
              <a:ext cx="8683625" cy="898525"/>
            </a:xfrm>
            <a:custGeom>
              <a:avLst/>
              <a:gdLst/>
              <a:ahLst/>
              <a:cxnLst>
                <a:cxn ang="0">
                  <a:pos x="5186" y="326"/>
                </a:cxn>
                <a:cxn ang="0">
                  <a:pos x="5188" y="322"/>
                </a:cxn>
                <a:cxn ang="0">
                  <a:pos x="5188" y="318"/>
                </a:cxn>
                <a:cxn ang="0">
                  <a:pos x="5190" y="314"/>
                </a:cxn>
                <a:cxn ang="0">
                  <a:pos x="5192" y="310"/>
                </a:cxn>
                <a:cxn ang="0">
                  <a:pos x="5194" y="306"/>
                </a:cxn>
                <a:cxn ang="0">
                  <a:pos x="5198" y="302"/>
                </a:cxn>
                <a:cxn ang="0">
                  <a:pos x="5200" y="298"/>
                </a:cxn>
                <a:cxn ang="0">
                  <a:pos x="5204" y="294"/>
                </a:cxn>
                <a:cxn ang="0">
                  <a:pos x="5208" y="292"/>
                </a:cxn>
                <a:cxn ang="0">
                  <a:pos x="5212" y="290"/>
                </a:cxn>
                <a:cxn ang="0">
                  <a:pos x="5216" y="288"/>
                </a:cxn>
                <a:cxn ang="0">
                  <a:pos x="5220" y="286"/>
                </a:cxn>
                <a:cxn ang="0">
                  <a:pos x="5224" y="284"/>
                </a:cxn>
                <a:cxn ang="0">
                  <a:pos x="5230" y="284"/>
                </a:cxn>
                <a:cxn ang="0">
                  <a:pos x="5234" y="284"/>
                </a:cxn>
                <a:cxn ang="0">
                  <a:pos x="5470" y="284"/>
                </a:cxn>
                <a:cxn ang="0">
                  <a:pos x="5470" y="0"/>
                </a:cxn>
                <a:cxn ang="0">
                  <a:pos x="92" y="0"/>
                </a:cxn>
                <a:cxn ang="0">
                  <a:pos x="92" y="0"/>
                </a:cxn>
                <a:cxn ang="0">
                  <a:pos x="74" y="2"/>
                </a:cxn>
                <a:cxn ang="0">
                  <a:pos x="56" y="8"/>
                </a:cxn>
                <a:cxn ang="0">
                  <a:pos x="40" y="16"/>
                </a:cxn>
                <a:cxn ang="0">
                  <a:pos x="26" y="28"/>
                </a:cxn>
                <a:cxn ang="0">
                  <a:pos x="16" y="40"/>
                </a:cxn>
                <a:cxn ang="0">
                  <a:pos x="8" y="56"/>
                </a:cxn>
                <a:cxn ang="0">
                  <a:pos x="2" y="74"/>
                </a:cxn>
                <a:cxn ang="0">
                  <a:pos x="0" y="92"/>
                </a:cxn>
                <a:cxn ang="0">
                  <a:pos x="0" y="566"/>
                </a:cxn>
                <a:cxn ang="0">
                  <a:pos x="5186" y="566"/>
                </a:cxn>
                <a:cxn ang="0">
                  <a:pos x="5186" y="332"/>
                </a:cxn>
                <a:cxn ang="0">
                  <a:pos x="5186" y="326"/>
                </a:cxn>
              </a:cxnLst>
              <a:rect l="0" t="0" r="r" b="b"/>
              <a:pathLst>
                <a:path w="5470" h="566">
                  <a:moveTo>
                    <a:pt x="5186" y="326"/>
                  </a:moveTo>
                  <a:lnTo>
                    <a:pt x="5188" y="322"/>
                  </a:lnTo>
                  <a:lnTo>
                    <a:pt x="5188" y="318"/>
                  </a:lnTo>
                  <a:lnTo>
                    <a:pt x="5190" y="314"/>
                  </a:lnTo>
                  <a:lnTo>
                    <a:pt x="5192" y="310"/>
                  </a:lnTo>
                  <a:lnTo>
                    <a:pt x="5194" y="306"/>
                  </a:lnTo>
                  <a:lnTo>
                    <a:pt x="5198" y="302"/>
                  </a:lnTo>
                  <a:lnTo>
                    <a:pt x="5200" y="298"/>
                  </a:lnTo>
                  <a:lnTo>
                    <a:pt x="5204" y="294"/>
                  </a:lnTo>
                  <a:lnTo>
                    <a:pt x="5208" y="292"/>
                  </a:lnTo>
                  <a:lnTo>
                    <a:pt x="5212" y="290"/>
                  </a:lnTo>
                  <a:lnTo>
                    <a:pt x="5216" y="288"/>
                  </a:lnTo>
                  <a:lnTo>
                    <a:pt x="5220" y="286"/>
                  </a:lnTo>
                  <a:lnTo>
                    <a:pt x="5224" y="284"/>
                  </a:lnTo>
                  <a:lnTo>
                    <a:pt x="5230" y="284"/>
                  </a:lnTo>
                  <a:lnTo>
                    <a:pt x="5234" y="284"/>
                  </a:lnTo>
                  <a:lnTo>
                    <a:pt x="5470" y="284"/>
                  </a:lnTo>
                  <a:lnTo>
                    <a:pt x="5470" y="0"/>
                  </a:lnTo>
                  <a:lnTo>
                    <a:pt x="92" y="0"/>
                  </a:lnTo>
                  <a:lnTo>
                    <a:pt x="92" y="0"/>
                  </a:lnTo>
                  <a:lnTo>
                    <a:pt x="74" y="2"/>
                  </a:lnTo>
                  <a:lnTo>
                    <a:pt x="56" y="8"/>
                  </a:lnTo>
                  <a:lnTo>
                    <a:pt x="40" y="16"/>
                  </a:lnTo>
                  <a:lnTo>
                    <a:pt x="26" y="28"/>
                  </a:lnTo>
                  <a:lnTo>
                    <a:pt x="16" y="40"/>
                  </a:lnTo>
                  <a:lnTo>
                    <a:pt x="8" y="56"/>
                  </a:lnTo>
                  <a:lnTo>
                    <a:pt x="2" y="74"/>
                  </a:lnTo>
                  <a:lnTo>
                    <a:pt x="0" y="92"/>
                  </a:lnTo>
                  <a:lnTo>
                    <a:pt x="0" y="566"/>
                  </a:lnTo>
                  <a:lnTo>
                    <a:pt x="5186" y="566"/>
                  </a:lnTo>
                  <a:lnTo>
                    <a:pt x="5186" y="332"/>
                  </a:lnTo>
                  <a:lnTo>
                    <a:pt x="5186" y="326"/>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36" name="Freeform 12"/>
            <p:cNvSpPr>
              <a:spLocks/>
            </p:cNvSpPr>
            <p:nvPr userDrawn="1"/>
          </p:nvSpPr>
          <p:spPr bwMode="auto">
            <a:xfrm>
              <a:off x="8454676" y="1348165"/>
              <a:ext cx="444500" cy="447675"/>
            </a:xfrm>
            <a:custGeom>
              <a:avLst/>
              <a:gdLst/>
              <a:ahLst/>
              <a:cxnLst>
                <a:cxn ang="0">
                  <a:pos x="280" y="0"/>
                </a:cxn>
                <a:cxn ang="0">
                  <a:pos x="48" y="0"/>
                </a:cxn>
                <a:cxn ang="0">
                  <a:pos x="44" y="0"/>
                </a:cxn>
                <a:cxn ang="0">
                  <a:pos x="38" y="0"/>
                </a:cxn>
                <a:cxn ang="0">
                  <a:pos x="34" y="2"/>
                </a:cxn>
                <a:cxn ang="0">
                  <a:pos x="30" y="4"/>
                </a:cxn>
                <a:cxn ang="0">
                  <a:pos x="26" y="6"/>
                </a:cxn>
                <a:cxn ang="0">
                  <a:pos x="22" y="8"/>
                </a:cxn>
                <a:cxn ang="0">
                  <a:pos x="18" y="10"/>
                </a:cxn>
                <a:cxn ang="0">
                  <a:pos x="14" y="14"/>
                </a:cxn>
                <a:cxn ang="0">
                  <a:pos x="12" y="18"/>
                </a:cxn>
                <a:cxn ang="0">
                  <a:pos x="8" y="22"/>
                </a:cxn>
                <a:cxn ang="0">
                  <a:pos x="6" y="26"/>
                </a:cxn>
                <a:cxn ang="0">
                  <a:pos x="4" y="30"/>
                </a:cxn>
                <a:cxn ang="0">
                  <a:pos x="2" y="34"/>
                </a:cxn>
                <a:cxn ang="0">
                  <a:pos x="2" y="38"/>
                </a:cxn>
                <a:cxn ang="0">
                  <a:pos x="0" y="42"/>
                </a:cxn>
                <a:cxn ang="0">
                  <a:pos x="0" y="48"/>
                </a:cxn>
                <a:cxn ang="0">
                  <a:pos x="0" y="282"/>
                </a:cxn>
                <a:cxn ang="0">
                  <a:pos x="2" y="282"/>
                </a:cxn>
                <a:cxn ang="0">
                  <a:pos x="280" y="2"/>
                </a:cxn>
                <a:cxn ang="0">
                  <a:pos x="280" y="0"/>
                </a:cxn>
              </a:cxnLst>
              <a:rect l="0" t="0" r="r" b="b"/>
              <a:pathLst>
                <a:path w="280" h="282">
                  <a:moveTo>
                    <a:pt x="280" y="0"/>
                  </a:moveTo>
                  <a:lnTo>
                    <a:pt x="48" y="0"/>
                  </a:lnTo>
                  <a:lnTo>
                    <a:pt x="44" y="0"/>
                  </a:lnTo>
                  <a:lnTo>
                    <a:pt x="38" y="0"/>
                  </a:lnTo>
                  <a:lnTo>
                    <a:pt x="34" y="2"/>
                  </a:lnTo>
                  <a:lnTo>
                    <a:pt x="30" y="4"/>
                  </a:lnTo>
                  <a:lnTo>
                    <a:pt x="26" y="6"/>
                  </a:lnTo>
                  <a:lnTo>
                    <a:pt x="22" y="8"/>
                  </a:lnTo>
                  <a:lnTo>
                    <a:pt x="18" y="10"/>
                  </a:lnTo>
                  <a:lnTo>
                    <a:pt x="14" y="14"/>
                  </a:lnTo>
                  <a:lnTo>
                    <a:pt x="12" y="18"/>
                  </a:lnTo>
                  <a:lnTo>
                    <a:pt x="8" y="22"/>
                  </a:lnTo>
                  <a:lnTo>
                    <a:pt x="6" y="26"/>
                  </a:lnTo>
                  <a:lnTo>
                    <a:pt x="4" y="30"/>
                  </a:lnTo>
                  <a:lnTo>
                    <a:pt x="2" y="34"/>
                  </a:lnTo>
                  <a:lnTo>
                    <a:pt x="2" y="38"/>
                  </a:lnTo>
                  <a:lnTo>
                    <a:pt x="0" y="42"/>
                  </a:lnTo>
                  <a:lnTo>
                    <a:pt x="0" y="48"/>
                  </a:lnTo>
                  <a:lnTo>
                    <a:pt x="0" y="282"/>
                  </a:lnTo>
                  <a:lnTo>
                    <a:pt x="2" y="282"/>
                  </a:lnTo>
                  <a:lnTo>
                    <a:pt x="280" y="2"/>
                  </a:lnTo>
                  <a:lnTo>
                    <a:pt x="28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2" name="Title Placeholder 1"/>
          <p:cNvSpPr>
            <a:spLocks noGrp="1"/>
          </p:cNvSpPr>
          <p:nvPr>
            <p:ph type="title"/>
          </p:nvPr>
        </p:nvSpPr>
        <p:spPr>
          <a:xfrm>
            <a:off x="268015" y="1297417"/>
            <a:ext cx="8560676" cy="607583"/>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83780" y="1981200"/>
            <a:ext cx="854491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30191" y="6368527"/>
            <a:ext cx="2895600" cy="234617"/>
          </a:xfrm>
          <a:prstGeom prst="rect">
            <a:avLst/>
          </a:prstGeom>
        </p:spPr>
        <p:txBody>
          <a:bodyPr vert="horz" lIns="91440" tIns="45720" rIns="91440" bIns="45720" rtlCol="0" anchor="t" anchorCtr="0"/>
          <a:lstStyle>
            <a:lvl1pPr algn="l">
              <a:defRPr sz="1200">
                <a:solidFill>
                  <a:srgbClr val="626262"/>
                </a:solidFill>
                <a:latin typeface="Cambria" panose="02040503050406030204" pitchFamily="18" charset="0"/>
                <a:cs typeface="Arial" pitchFamily="34" charset="0"/>
              </a:defRPr>
            </a:lvl1pPr>
          </a:lstStyle>
          <a:p>
            <a:r>
              <a:rPr lang="en-CA" smtClean="0"/>
              <a:t>Giới thiệu môn học</a:t>
            </a:r>
            <a:endParaRPr lang="en-CA" dirty="0"/>
          </a:p>
        </p:txBody>
      </p:sp>
      <p:sp>
        <p:nvSpPr>
          <p:cNvPr id="6" name="Slide Number Placeholder 5"/>
          <p:cNvSpPr>
            <a:spLocks noGrp="1"/>
          </p:cNvSpPr>
          <p:nvPr>
            <p:ph type="sldNum" sz="quarter" idx="4"/>
          </p:nvPr>
        </p:nvSpPr>
        <p:spPr>
          <a:xfrm>
            <a:off x="6789682" y="6385035"/>
            <a:ext cx="2133600" cy="234617"/>
          </a:xfrm>
          <a:prstGeom prst="rect">
            <a:avLst/>
          </a:prstGeom>
        </p:spPr>
        <p:txBody>
          <a:bodyPr vert="horz" lIns="91440" tIns="45720" rIns="91440" bIns="45720" rtlCol="0" anchor="b" anchorCtr="0"/>
          <a:lstStyle>
            <a:lvl1pPr algn="r">
              <a:defRPr sz="1200">
                <a:solidFill>
                  <a:schemeClr val="tx1">
                    <a:tint val="75000"/>
                  </a:schemeClr>
                </a:solidFill>
                <a:latin typeface="Cambria" panose="02040503050406030204" pitchFamily="18" charset="0"/>
                <a:cs typeface="Arial" pitchFamily="34" charset="0"/>
              </a:defRPr>
            </a:lvl1pPr>
          </a:lstStyle>
          <a:p>
            <a:fld id="{98D45953-A463-486C-8E83-12469C611990}" type="slidenum">
              <a:rPr lang="en-CA" smtClean="0"/>
              <a:pPr/>
              <a:t>‹#›</a:t>
            </a:fld>
            <a:endParaRPr lang="en-CA"/>
          </a:p>
        </p:txBody>
      </p:sp>
      <p:cxnSp>
        <p:nvCxnSpPr>
          <p:cNvPr id="29" name="Straight Connector 28"/>
          <p:cNvCxnSpPr/>
          <p:nvPr/>
        </p:nvCxnSpPr>
        <p:spPr>
          <a:xfrm>
            <a:off x="227013" y="6368527"/>
            <a:ext cx="8691562" cy="0"/>
          </a:xfrm>
          <a:prstGeom prst="line">
            <a:avLst/>
          </a:prstGeom>
          <a:ln>
            <a:solidFill>
              <a:srgbClr val="626262"/>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447800" y="304800"/>
            <a:ext cx="6756050" cy="907941"/>
          </a:xfrm>
          <a:prstGeom prst="rect">
            <a:avLst/>
          </a:prstGeom>
          <a:noFill/>
        </p:spPr>
        <p:txBody>
          <a:bodyPr wrap="square" rtlCol="0">
            <a:spAutoFit/>
          </a:bodyPr>
          <a:lstStyle/>
          <a:p>
            <a:r>
              <a:rPr lang="en-US" sz="2000" kern="1200" baseline="0" smtClean="0">
                <a:solidFill>
                  <a:schemeClr val="bg1"/>
                </a:solidFill>
                <a:latin typeface="Cambria" panose="02040503050406030204" pitchFamily="18" charset="0"/>
                <a:ea typeface="+mn-ea"/>
                <a:cs typeface="Segoe UI" pitchFamily="34" charset="0"/>
              </a:rPr>
              <a:t>Hệ thống thông tin quản lý  </a:t>
            </a:r>
            <a:r>
              <a:rPr lang="en-US" sz="2000" kern="1200" baseline="30000" smtClean="0">
                <a:solidFill>
                  <a:schemeClr val="bg1"/>
                </a:solidFill>
                <a:latin typeface="Cambria" panose="02040503050406030204" pitchFamily="18" charset="0"/>
                <a:ea typeface="+mn-ea"/>
                <a:cs typeface="Segoe UI" pitchFamily="34" charset="0"/>
              </a:rPr>
              <a:t> </a:t>
            </a:r>
            <a:endParaRPr lang="en-US" sz="2000" kern="1200" baseline="30000" dirty="0" smtClean="0">
              <a:solidFill>
                <a:schemeClr val="bg1"/>
              </a:solidFill>
              <a:latin typeface="Cambria" panose="02040503050406030204" pitchFamily="18" charset="0"/>
              <a:ea typeface="+mn-ea"/>
              <a:cs typeface="Segoe UI" pitchFamily="34" charset="0"/>
            </a:endParaRPr>
          </a:p>
          <a:p>
            <a:pPr>
              <a:spcBef>
                <a:spcPts val="600"/>
              </a:spcBef>
              <a:tabLst>
                <a:tab pos="6400800" algn="r"/>
              </a:tabLst>
            </a:pPr>
            <a:r>
              <a:rPr lang="en-US" sz="2800" b="1" kern="1200" baseline="0" smtClean="0">
                <a:solidFill>
                  <a:schemeClr val="bg1"/>
                </a:solidFill>
                <a:latin typeface="Cambria" panose="02040503050406030204" pitchFamily="18" charset="0"/>
                <a:ea typeface="+mn-ea"/>
                <a:cs typeface="Segoe UI" pitchFamily="34" charset="0"/>
              </a:rPr>
              <a:t>Phát triển hệ thống thông tin</a:t>
            </a:r>
            <a:r>
              <a:rPr lang="en-US" sz="2000" kern="1200" cap="small" baseline="30000" dirty="0" smtClean="0">
                <a:solidFill>
                  <a:schemeClr val="tx1"/>
                </a:solidFill>
                <a:latin typeface="Cambria" panose="02040503050406030204" pitchFamily="18" charset="0"/>
                <a:ea typeface="+mn-ea"/>
                <a:cs typeface="Segoe UI" pitchFamily="34" charset="0"/>
              </a:rPr>
              <a:t>	</a:t>
            </a:r>
            <a:endParaRPr lang="en-US" sz="2000" b="1" kern="1200" cap="small" baseline="30000" dirty="0" smtClean="0">
              <a:solidFill>
                <a:schemeClr val="bg1"/>
              </a:solidFill>
              <a:latin typeface="Cambria" panose="02040503050406030204" pitchFamily="18" charset="0"/>
              <a:ea typeface="+mn-ea"/>
              <a:cs typeface="Segoe UI" pitchFamily="34" charset="0"/>
            </a:endParaRPr>
          </a:p>
        </p:txBody>
      </p:sp>
      <p:sp>
        <p:nvSpPr>
          <p:cNvPr id="32" name="TextBox 31"/>
          <p:cNvSpPr txBox="1"/>
          <p:nvPr/>
        </p:nvSpPr>
        <p:spPr>
          <a:xfrm>
            <a:off x="6705600" y="358660"/>
            <a:ext cx="2184050" cy="400110"/>
          </a:xfrm>
          <a:prstGeom prst="rect">
            <a:avLst/>
          </a:prstGeom>
          <a:noFill/>
        </p:spPr>
        <p:txBody>
          <a:bodyPr wrap="square" rtlCol="0">
            <a:spAutoFit/>
          </a:bodyPr>
          <a:lstStyle/>
          <a:p>
            <a:pPr algn="r"/>
            <a:r>
              <a:rPr lang="en-US" sz="2000" b="1" smtClean="0">
                <a:solidFill>
                  <a:srgbClr val="002060"/>
                </a:solidFill>
                <a:latin typeface="Cambria" panose="02040503050406030204" pitchFamily="18" charset="0"/>
                <a:cs typeface="Segoe UI" pitchFamily="34" charset="0"/>
              </a:rPr>
              <a:t>IS Development</a:t>
            </a:r>
            <a:endParaRPr lang="en-US" sz="2000" dirty="0" smtClean="0">
              <a:solidFill>
                <a:srgbClr val="002060"/>
              </a:solidFill>
              <a:latin typeface="Cambria" panose="02040503050406030204" pitchFamily="18" charset="0"/>
              <a:cs typeface="Arial" pitchFamily="34" charset="0"/>
            </a:endParaRPr>
          </a:p>
        </p:txBody>
      </p:sp>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1606" y="486005"/>
            <a:ext cx="745364" cy="5590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latin typeface="Cambria" panose="02040503050406030204" pitchFamily="18" charset="0"/>
              </a:defRPr>
            </a:lvl1pPr>
          </a:lstStyle>
          <a:p>
            <a:fld id="{262A2C02-21E2-4AD2-A765-C177CC95279C}" type="datetime1">
              <a:rPr lang="en-US" smtClean="0"/>
              <a:pPr/>
              <a:t>28/02/14</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6" r:id="rId3"/>
    <p:sldLayoutId id="2147483664" r:id="rId4"/>
    <p:sldLayoutId id="2147483665" r:id="rId5"/>
    <p:sldLayoutId id="2147483667" r:id="rId6"/>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rgbClr val="717171"/>
          </a:solidFill>
          <a:latin typeface="Cambria" panose="02040503050406030204" pitchFamily="18" charset="0"/>
          <a:ea typeface="+mj-ea"/>
          <a:cs typeface="Arial" pitchFamily="34" charset="0"/>
        </a:defRPr>
      </a:lvl1pPr>
    </p:titleStyle>
    <p:bodyStyle>
      <a:lvl1pPr marL="227013" indent="-227013" algn="l" defTabSz="914400" rtl="0" eaLnBrk="1" latinLnBrk="0" hangingPunct="1">
        <a:spcBef>
          <a:spcPct val="20000"/>
        </a:spcBef>
        <a:buClr>
          <a:srgbClr val="F47836"/>
        </a:buClr>
        <a:buFont typeface="Arial" pitchFamily="34" charset="0"/>
        <a:buChar char="•"/>
        <a:tabLst/>
        <a:defRPr sz="3200" kern="1200">
          <a:solidFill>
            <a:srgbClr val="717171"/>
          </a:solidFill>
          <a:latin typeface="Cambria" panose="02040503050406030204" pitchFamily="18" charset="0"/>
          <a:ea typeface="+mn-ea"/>
          <a:cs typeface="Arial" pitchFamily="34" charset="0"/>
        </a:defRPr>
      </a:lvl1pPr>
      <a:lvl2pPr marL="579438" indent="-341313" algn="l" defTabSz="914400" rtl="0" eaLnBrk="1" latinLnBrk="0" hangingPunct="1">
        <a:spcBef>
          <a:spcPct val="20000"/>
        </a:spcBef>
        <a:buClr>
          <a:srgbClr val="F47836"/>
        </a:buClr>
        <a:buFont typeface="Arial" pitchFamily="34" charset="0"/>
        <a:buChar char="–"/>
        <a:defRPr sz="2800" kern="1200">
          <a:solidFill>
            <a:srgbClr val="717171"/>
          </a:solidFill>
          <a:latin typeface="Cambria" panose="02040503050406030204" pitchFamily="18" charset="0"/>
          <a:ea typeface="+mn-ea"/>
          <a:cs typeface="Arial" pitchFamily="34" charset="0"/>
        </a:defRPr>
      </a:lvl2pPr>
      <a:lvl3pPr marL="804863" indent="-228600" algn="l" defTabSz="914400" rtl="0" eaLnBrk="1" latinLnBrk="0" hangingPunct="1">
        <a:spcBef>
          <a:spcPct val="20000"/>
        </a:spcBef>
        <a:buFont typeface="Arial" pitchFamily="34" charset="0"/>
        <a:buChar char="•"/>
        <a:tabLst/>
        <a:defRPr sz="2400" kern="1200">
          <a:solidFill>
            <a:srgbClr val="717171"/>
          </a:solidFill>
          <a:latin typeface="Cambria" panose="02040503050406030204" pitchFamily="18" charset="0"/>
          <a:ea typeface="+mn-ea"/>
          <a:cs typeface="Arial" pitchFamily="34" charset="0"/>
        </a:defRPr>
      </a:lvl3pPr>
      <a:lvl4pPr marL="1143000" indent="-338138" algn="l" defTabSz="914400" rtl="0" eaLnBrk="1" latinLnBrk="0" hangingPunct="1">
        <a:spcBef>
          <a:spcPct val="20000"/>
        </a:spcBef>
        <a:buFont typeface="Arial" pitchFamily="34" charset="0"/>
        <a:buChar char="–"/>
        <a:defRPr sz="2000" kern="1200">
          <a:solidFill>
            <a:srgbClr val="717171"/>
          </a:solidFill>
          <a:latin typeface="Cambria" panose="02040503050406030204" pitchFamily="18" charset="0"/>
          <a:ea typeface="+mn-ea"/>
          <a:cs typeface="Arial" pitchFamily="34" charset="0"/>
        </a:defRPr>
      </a:lvl4pPr>
      <a:lvl5pPr marL="1371600" indent="-338138" algn="l" defTabSz="914400" rtl="0" eaLnBrk="1" latinLnBrk="0" hangingPunct="1">
        <a:spcBef>
          <a:spcPct val="20000"/>
        </a:spcBef>
        <a:buFont typeface="Arial" pitchFamily="34" charset="0"/>
        <a:buChar char="»"/>
        <a:defRPr sz="1800" kern="1200">
          <a:solidFill>
            <a:srgbClr val="717171"/>
          </a:solidFill>
          <a:latin typeface="Cambria" panose="02040503050406030204" pitchFamily="18"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b="1" smtClean="0"/>
              <a:t>GIỚI THIỆU MÔN HỌC</a:t>
            </a:r>
            <a:endParaRPr lang="en-US" b="1"/>
          </a:p>
        </p:txBody>
      </p:sp>
      <p:sp>
        <p:nvSpPr>
          <p:cNvPr id="5" name="Title 4"/>
          <p:cNvSpPr>
            <a:spLocks noGrp="1"/>
          </p:cNvSpPr>
          <p:nvPr>
            <p:ph type="ctrTitle"/>
          </p:nvPr>
        </p:nvSpPr>
        <p:spPr/>
        <p:txBody>
          <a:bodyPr/>
          <a:lstStyle/>
          <a:p>
            <a:r>
              <a:rPr lang="en-US" smtClean="0"/>
              <a:t>Phát triển hệ thống thông tin (IS Development)</a:t>
            </a:r>
            <a:endParaRPr lang="en-US"/>
          </a:p>
        </p:txBody>
      </p:sp>
    </p:spTree>
    <p:extLst>
      <p:ext uri="{BB962C8B-B14F-4D97-AF65-F5344CB8AC3E}">
        <p14:creationId xmlns:p14="http://schemas.microsoft.com/office/powerpoint/2010/main" val="631115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7" name="Content Placeholder 6"/>
          <p:cNvSpPr>
            <a:spLocks noGrp="1"/>
          </p:cNvSpPr>
          <p:nvPr>
            <p:ph sz="quarter" idx="1"/>
          </p:nvPr>
        </p:nvSpPr>
        <p:spPr/>
        <p:txBody>
          <a:bodyPr>
            <a:normAutofit/>
          </a:bodyPr>
          <a:lstStyle/>
          <a:p>
            <a:pPr marL="228600" indent="-228600">
              <a:lnSpc>
                <a:spcPct val="120000"/>
              </a:lnSpc>
              <a:spcBef>
                <a:spcPts val="0"/>
              </a:spcBef>
            </a:pPr>
            <a:r>
              <a:rPr lang="vi-VN" sz="3000"/>
              <a:t>Học phần cung cấp những kiến thức liên quan đến phát triển hệ thống thông tin quản lý trong tổ chức / doanh nghiệp và một số phương pháp tiếp cận phát triển hệ thống thông tin quản lý được sử dụng rộng rãi.</a:t>
            </a:r>
            <a:endParaRPr lang="en-US" sz="3000" smtClean="0"/>
          </a:p>
        </p:txBody>
      </p:sp>
      <p:sp>
        <p:nvSpPr>
          <p:cNvPr id="5" name="Slide Number Placeholder 4"/>
          <p:cNvSpPr>
            <a:spLocks noGrp="1"/>
          </p:cNvSpPr>
          <p:nvPr>
            <p:ph type="sldNum" sz="quarter" idx="12"/>
          </p:nvPr>
        </p:nvSpPr>
        <p:spPr/>
        <p:txBody>
          <a:bodyPr/>
          <a:lstStyle/>
          <a:p>
            <a:fld id="{98D45953-A463-486C-8E83-12469C611990}" type="slidenum">
              <a:rPr lang="en-CA" smtClean="0"/>
              <a:pPr/>
              <a:t>2</a:t>
            </a:fld>
            <a:endParaRPr lang="en-CA"/>
          </a:p>
        </p:txBody>
      </p:sp>
      <p:sp>
        <p:nvSpPr>
          <p:cNvPr id="6" name="Title 1"/>
          <p:cNvSpPr>
            <a:spLocks noGrp="1"/>
          </p:cNvSpPr>
          <p:nvPr>
            <p:ph type="title"/>
          </p:nvPr>
        </p:nvSpPr>
        <p:spPr/>
        <p:txBody>
          <a:bodyPr/>
          <a:lstStyle/>
          <a:p>
            <a:r>
              <a:rPr lang="en-US" smtClean="0"/>
              <a:t>Mô tả môn học</a:t>
            </a:r>
            <a:endParaRPr lang="en-US" dirty="0"/>
          </a:p>
        </p:txBody>
      </p:sp>
    </p:spTree>
    <p:extLst>
      <p:ext uri="{BB962C8B-B14F-4D97-AF65-F5344CB8AC3E}">
        <p14:creationId xmlns:p14="http://schemas.microsoft.com/office/powerpoint/2010/main" val="24211803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vi-VN" smtClean="0"/>
              <a:t>Giới thiệu môn học</a:t>
            </a:r>
            <a:endParaRPr lang="en-US" dirty="0"/>
          </a:p>
        </p:txBody>
      </p:sp>
      <p:sp>
        <p:nvSpPr>
          <p:cNvPr id="3" name="Content Placeholder 2"/>
          <p:cNvSpPr>
            <a:spLocks noGrp="1"/>
          </p:cNvSpPr>
          <p:nvPr>
            <p:ph sz="quarter" idx="1"/>
          </p:nvPr>
        </p:nvSpPr>
        <p:spPr/>
        <p:txBody>
          <a:bodyPr>
            <a:normAutofit/>
          </a:bodyPr>
          <a:lstStyle/>
          <a:p>
            <a:pPr>
              <a:lnSpc>
                <a:spcPct val="120000"/>
              </a:lnSpc>
              <a:spcBef>
                <a:spcPts val="0"/>
              </a:spcBef>
            </a:pPr>
            <a:r>
              <a:rPr lang="en-US" smtClean="0"/>
              <a:t>Số tín chỉ: 3</a:t>
            </a:r>
          </a:p>
          <a:p>
            <a:pPr lvl="1">
              <a:lnSpc>
                <a:spcPct val="120000"/>
              </a:lnSpc>
              <a:spcBef>
                <a:spcPts val="0"/>
              </a:spcBef>
            </a:pPr>
            <a:r>
              <a:rPr lang="en-US" smtClean="0"/>
              <a:t>L</a:t>
            </a:r>
            <a:r>
              <a:rPr lang="en-US"/>
              <a:t>‎ý thuyết	</a:t>
            </a:r>
            <a:r>
              <a:rPr lang="en-US" smtClean="0"/>
              <a:t>	: 30 </a:t>
            </a:r>
            <a:r>
              <a:rPr lang="en-US"/>
              <a:t>giờ tín chỉ</a:t>
            </a:r>
          </a:p>
          <a:p>
            <a:pPr lvl="1">
              <a:lnSpc>
                <a:spcPct val="120000"/>
              </a:lnSpc>
              <a:spcBef>
                <a:spcPts val="0"/>
              </a:spcBef>
            </a:pPr>
            <a:r>
              <a:rPr lang="en-US" smtClean="0"/>
              <a:t>Thực </a:t>
            </a:r>
            <a:r>
              <a:rPr lang="en-US"/>
              <a:t>hành </a:t>
            </a:r>
            <a:r>
              <a:rPr lang="en-US" smtClean="0"/>
              <a:t>		: </a:t>
            </a:r>
            <a:r>
              <a:rPr lang="en-US"/>
              <a:t>30 giờ tín chỉ</a:t>
            </a:r>
          </a:p>
          <a:p>
            <a:pPr lvl="1">
              <a:lnSpc>
                <a:spcPct val="120000"/>
              </a:lnSpc>
              <a:spcBef>
                <a:spcPts val="0"/>
              </a:spcBef>
            </a:pPr>
            <a:r>
              <a:rPr lang="en-US" smtClean="0"/>
              <a:t>Tự </a:t>
            </a:r>
            <a:r>
              <a:rPr lang="en-US"/>
              <a:t>học	</a:t>
            </a:r>
            <a:r>
              <a:rPr lang="en-US" smtClean="0"/>
              <a:t>		: 60 </a:t>
            </a:r>
            <a:r>
              <a:rPr lang="en-US"/>
              <a:t>giờ tín chỉ</a:t>
            </a:r>
          </a:p>
          <a:p>
            <a:pPr>
              <a:lnSpc>
                <a:spcPct val="120000"/>
              </a:lnSpc>
              <a:spcBef>
                <a:spcPts val="0"/>
              </a:spcBef>
            </a:pPr>
            <a:r>
              <a:rPr lang="en-US" smtClean="0"/>
              <a:t>Môn </a:t>
            </a:r>
            <a:r>
              <a:rPr lang="en-US"/>
              <a:t>học tiên quyết:</a:t>
            </a:r>
          </a:p>
          <a:p>
            <a:pPr lvl="1">
              <a:lnSpc>
                <a:spcPct val="120000"/>
              </a:lnSpc>
              <a:spcBef>
                <a:spcPts val="0"/>
              </a:spcBef>
            </a:pPr>
            <a:r>
              <a:rPr lang="vi-VN"/>
              <a:t>Lý thuyết hệ thống trong quản trị</a:t>
            </a:r>
            <a:endParaRPr lang="en-US" smtClean="0"/>
          </a:p>
          <a:p>
            <a:pPr lvl="1">
              <a:lnSpc>
                <a:spcPct val="120000"/>
              </a:lnSpc>
              <a:spcBef>
                <a:spcPts val="0"/>
              </a:spcBef>
            </a:pPr>
            <a:r>
              <a:rPr lang="vi-VN" smtClean="0"/>
              <a:t>Hệ </a:t>
            </a:r>
            <a:r>
              <a:rPr lang="vi-VN"/>
              <a:t>thống thông tin quản lý</a:t>
            </a:r>
            <a:endParaRPr lang="en-US"/>
          </a:p>
          <a:p>
            <a:endParaRPr lang="en-US"/>
          </a:p>
        </p:txBody>
      </p:sp>
      <p:sp>
        <p:nvSpPr>
          <p:cNvPr id="4" name="Slide Number Placeholder 3"/>
          <p:cNvSpPr>
            <a:spLocks noGrp="1"/>
          </p:cNvSpPr>
          <p:nvPr>
            <p:ph type="sldNum" sz="quarter" idx="12"/>
          </p:nvPr>
        </p:nvSpPr>
        <p:spPr/>
        <p:txBody>
          <a:bodyPr/>
          <a:lstStyle/>
          <a:p>
            <a:fld id="{98D45953-A463-486C-8E83-12469C611990}" type="slidenum">
              <a:rPr lang="en-CA" smtClean="0"/>
              <a:pPr/>
              <a:t>3</a:t>
            </a:fld>
            <a:endParaRPr lang="en-CA"/>
          </a:p>
        </p:txBody>
      </p:sp>
      <p:sp>
        <p:nvSpPr>
          <p:cNvPr id="5" name="Title 4"/>
          <p:cNvSpPr>
            <a:spLocks noGrp="1"/>
          </p:cNvSpPr>
          <p:nvPr>
            <p:ph type="title"/>
          </p:nvPr>
        </p:nvSpPr>
        <p:spPr/>
        <p:txBody>
          <a:bodyPr/>
          <a:lstStyle/>
          <a:p>
            <a:r>
              <a:rPr lang="en-US"/>
              <a:t>Mô tả môn học</a:t>
            </a:r>
          </a:p>
        </p:txBody>
      </p:sp>
    </p:spTree>
    <p:extLst>
      <p:ext uri="{BB962C8B-B14F-4D97-AF65-F5344CB8AC3E}">
        <p14:creationId xmlns:p14="http://schemas.microsoft.com/office/powerpoint/2010/main" val="1283338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a:t>Chuẩn đầu </a:t>
            </a:r>
            <a:r>
              <a:rPr lang="vi-VN" smtClean="0"/>
              <a:t>ra</a:t>
            </a:r>
            <a:endParaRPr lang="en-US"/>
          </a:p>
        </p:txBody>
      </p:sp>
      <p:sp>
        <p:nvSpPr>
          <p:cNvPr id="3" name="Content Placeholder 2"/>
          <p:cNvSpPr>
            <a:spLocks noGrp="1"/>
          </p:cNvSpPr>
          <p:nvPr>
            <p:ph idx="1"/>
          </p:nvPr>
        </p:nvSpPr>
        <p:spPr>
          <a:xfrm>
            <a:off x="283780" y="1981200"/>
            <a:ext cx="8631620" cy="4343400"/>
          </a:xfrm>
        </p:spPr>
        <p:txBody>
          <a:bodyPr>
            <a:noAutofit/>
          </a:bodyPr>
          <a:lstStyle/>
          <a:p>
            <a:pPr>
              <a:spcBef>
                <a:spcPts val="600"/>
              </a:spcBef>
            </a:pPr>
            <a:r>
              <a:rPr lang="vi-VN" sz="2400" b="1" i="1" smtClean="0"/>
              <a:t>Về kiến thức</a:t>
            </a:r>
            <a:endParaRPr lang="en-US" sz="2400" b="1" i="1" smtClean="0"/>
          </a:p>
          <a:p>
            <a:pPr lvl="1">
              <a:spcBef>
                <a:spcPts val="600"/>
              </a:spcBef>
            </a:pPr>
            <a:r>
              <a:rPr lang="vi-VN" sz="2400" smtClean="0"/>
              <a:t>Trình </a:t>
            </a:r>
            <a:r>
              <a:rPr lang="vi-VN" sz="2400"/>
              <a:t>bày được các khái niệm cơ bản liên quan đến </a:t>
            </a:r>
            <a:r>
              <a:rPr lang="vi-VN" sz="2400" smtClean="0"/>
              <a:t>phát </a:t>
            </a:r>
            <a:r>
              <a:rPr lang="vi-VN" sz="2400"/>
              <a:t>triển hệ thống thông tin quản lý trong </a:t>
            </a:r>
            <a:r>
              <a:rPr lang="vi-VN" sz="2400" smtClean="0"/>
              <a:t>tổ </a:t>
            </a:r>
            <a:r>
              <a:rPr lang="vi-VN" sz="2400"/>
              <a:t>chức</a:t>
            </a:r>
            <a:r>
              <a:rPr lang="vi-VN" sz="2400" smtClean="0"/>
              <a:t>/</a:t>
            </a:r>
            <a:r>
              <a:rPr lang="en-US" sz="2400" smtClean="0"/>
              <a:t/>
            </a:r>
            <a:br>
              <a:rPr lang="en-US" sz="2400" smtClean="0"/>
            </a:br>
            <a:r>
              <a:rPr lang="vi-VN" sz="2400" smtClean="0"/>
              <a:t>doanh </a:t>
            </a:r>
            <a:r>
              <a:rPr lang="vi-VN" sz="2400"/>
              <a:t>nghiệp.</a:t>
            </a:r>
          </a:p>
          <a:p>
            <a:pPr lvl="1">
              <a:spcBef>
                <a:spcPts val="600"/>
              </a:spcBef>
            </a:pPr>
            <a:r>
              <a:rPr lang="vi-VN" sz="2400" smtClean="0"/>
              <a:t>Xác </a:t>
            </a:r>
            <a:r>
              <a:rPr lang="vi-VN" sz="2400"/>
              <a:t>định được vai trò và cách thức sử dụng các phương pháp phát triển hệ thống thông tin quản lý.</a:t>
            </a:r>
          </a:p>
          <a:p>
            <a:pPr lvl="1">
              <a:spcBef>
                <a:spcPts val="600"/>
              </a:spcBef>
            </a:pPr>
            <a:r>
              <a:rPr lang="vi-VN" sz="2400" smtClean="0"/>
              <a:t>Trình </a:t>
            </a:r>
            <a:r>
              <a:rPr lang="vi-VN" sz="2400"/>
              <a:t>bày được các phương pháp tiếp cận phát triển hệ thống thông tin quản lý phổ biến. </a:t>
            </a:r>
            <a:endParaRPr lang="en-US" sz="2400" smtClean="0"/>
          </a:p>
          <a:p>
            <a:pPr lvl="1">
              <a:spcBef>
                <a:spcPts val="600"/>
              </a:spcBef>
            </a:pPr>
            <a:r>
              <a:rPr lang="vi-VN" sz="2400"/>
              <a:t>Xác định được các vấn đề </a:t>
            </a:r>
            <a:r>
              <a:rPr lang="en-US" sz="2400" smtClean="0"/>
              <a:t>về </a:t>
            </a:r>
            <a:r>
              <a:rPr lang="vi-VN" sz="2400" smtClean="0"/>
              <a:t>tổ </a:t>
            </a:r>
            <a:r>
              <a:rPr lang="vi-VN" sz="2400"/>
              <a:t>chức có liên quan đến việc sử dụng các phương pháp phát triển hệ thống thông tin quản lý</a:t>
            </a:r>
            <a:r>
              <a:rPr lang="vi-VN" sz="2400" smtClean="0"/>
              <a:t>.</a:t>
            </a:r>
            <a:endParaRPr lang="vi-VN" sz="2400"/>
          </a:p>
        </p:txBody>
      </p:sp>
      <p:sp>
        <p:nvSpPr>
          <p:cNvPr id="2" name="Footer Placeholder 1"/>
          <p:cNvSpPr>
            <a:spLocks noGrp="1"/>
          </p:cNvSpPr>
          <p:nvPr>
            <p:ph type="ftr" sz="quarter" idx="11"/>
          </p:nvPr>
        </p:nvSpPr>
        <p:spPr/>
        <p:txBody>
          <a:bodyPr/>
          <a:lstStyle/>
          <a:p>
            <a:r>
              <a:rPr lang="vi-VN" smtClean="0"/>
              <a:t>Giới thiệu môn học</a:t>
            </a:r>
            <a:endParaRPr lang="en-US" dirty="0"/>
          </a:p>
        </p:txBody>
      </p:sp>
      <p:sp>
        <p:nvSpPr>
          <p:cNvPr id="4" name="Slide Number Placeholder 3"/>
          <p:cNvSpPr>
            <a:spLocks noGrp="1"/>
          </p:cNvSpPr>
          <p:nvPr>
            <p:ph type="sldNum" sz="quarter" idx="12"/>
          </p:nvPr>
        </p:nvSpPr>
        <p:spPr/>
        <p:txBody>
          <a:bodyPr/>
          <a:lstStyle/>
          <a:p>
            <a:fld id="{98D45953-A463-486C-8E83-12469C611990}" type="slidenum">
              <a:rPr lang="en-CA" smtClean="0"/>
              <a:pPr/>
              <a:t>4</a:t>
            </a:fld>
            <a:endParaRPr lang="en-CA"/>
          </a:p>
        </p:txBody>
      </p:sp>
      <p:sp>
        <p:nvSpPr>
          <p:cNvPr id="6" name="Date Placeholder 5"/>
          <p:cNvSpPr>
            <a:spLocks noGrp="1"/>
          </p:cNvSpPr>
          <p:nvPr>
            <p:ph type="dt" sz="half" idx="2"/>
          </p:nvPr>
        </p:nvSpPr>
        <p:spPr>
          <a:prstGeom prst="rect">
            <a:avLst/>
          </a:prstGeom>
        </p:spPr>
        <p:txBody>
          <a:bodyPr/>
          <a:lstStyle/>
          <a:p>
            <a:fld id="{F0C88339-997D-44F1-AF03-D1912E51FC05}" type="datetime1">
              <a:rPr lang="en-US" smtClean="0"/>
              <a:t>28/02/14</a:t>
            </a:fld>
            <a:endParaRPr lang="en-US"/>
          </a:p>
        </p:txBody>
      </p:sp>
    </p:spTree>
    <p:extLst>
      <p:ext uri="{BB962C8B-B14F-4D97-AF65-F5344CB8AC3E}">
        <p14:creationId xmlns:p14="http://schemas.microsoft.com/office/powerpoint/2010/main" val="25356268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a:t>Chuẩn đầu </a:t>
            </a:r>
            <a:r>
              <a:rPr lang="vi-VN" smtClean="0"/>
              <a:t>ra</a:t>
            </a:r>
            <a:endParaRPr lang="en-US"/>
          </a:p>
        </p:txBody>
      </p:sp>
      <p:sp>
        <p:nvSpPr>
          <p:cNvPr id="3" name="Content Placeholder 2"/>
          <p:cNvSpPr>
            <a:spLocks noGrp="1"/>
          </p:cNvSpPr>
          <p:nvPr>
            <p:ph idx="1"/>
          </p:nvPr>
        </p:nvSpPr>
        <p:spPr/>
        <p:txBody>
          <a:bodyPr>
            <a:noAutofit/>
          </a:bodyPr>
          <a:lstStyle/>
          <a:p>
            <a:pPr>
              <a:spcBef>
                <a:spcPts val="600"/>
              </a:spcBef>
            </a:pPr>
            <a:r>
              <a:rPr lang="vi-VN" sz="2400" b="1" i="1" smtClean="0"/>
              <a:t>Về kiến thức</a:t>
            </a:r>
            <a:r>
              <a:rPr lang="en-US" sz="2400" b="1" i="1" smtClean="0"/>
              <a:t> (tt)</a:t>
            </a:r>
          </a:p>
          <a:p>
            <a:pPr lvl="1">
              <a:spcBef>
                <a:spcPts val="600"/>
              </a:spcBef>
            </a:pPr>
            <a:r>
              <a:rPr lang="vi-VN" sz="2400" smtClean="0"/>
              <a:t>Trình </a:t>
            </a:r>
            <a:r>
              <a:rPr lang="vi-VN" sz="2400"/>
              <a:t>bày được các nguyên tắc và cách thức tiếp cận để đánh giá và lựa chọn phương pháp phát triển hệ thống thông tin quản lý.</a:t>
            </a:r>
          </a:p>
          <a:p>
            <a:pPr lvl="1">
              <a:spcBef>
                <a:spcPts val="600"/>
              </a:spcBef>
            </a:pPr>
            <a:r>
              <a:rPr lang="vi-VN" sz="2400" smtClean="0"/>
              <a:t>So </a:t>
            </a:r>
            <a:r>
              <a:rPr lang="vi-VN" sz="2400"/>
              <a:t>sánh được các phương pháp phát triển hệ thống thông tin quản lý.</a:t>
            </a:r>
          </a:p>
          <a:p>
            <a:pPr lvl="1">
              <a:spcBef>
                <a:spcPts val="600"/>
              </a:spcBef>
            </a:pPr>
            <a:r>
              <a:rPr lang="vi-VN" sz="2400" smtClean="0"/>
              <a:t>Đánh </a:t>
            </a:r>
            <a:r>
              <a:rPr lang="vi-VN" sz="2400"/>
              <a:t>giá được phương pháp phát triển hệ thống thông tin quản lý phù hợp với bối cảnh cụ thể của tổ chức và môi trường phát triển</a:t>
            </a:r>
          </a:p>
        </p:txBody>
      </p:sp>
      <p:sp>
        <p:nvSpPr>
          <p:cNvPr id="2" name="Footer Placeholder 1"/>
          <p:cNvSpPr>
            <a:spLocks noGrp="1"/>
          </p:cNvSpPr>
          <p:nvPr>
            <p:ph type="ftr" sz="quarter" idx="11"/>
          </p:nvPr>
        </p:nvSpPr>
        <p:spPr/>
        <p:txBody>
          <a:bodyPr/>
          <a:lstStyle/>
          <a:p>
            <a:r>
              <a:rPr lang="vi-VN" smtClean="0"/>
              <a:t>Giới thiệu môn học</a:t>
            </a:r>
            <a:endParaRPr lang="en-US" dirty="0"/>
          </a:p>
        </p:txBody>
      </p:sp>
      <p:sp>
        <p:nvSpPr>
          <p:cNvPr id="4" name="Slide Number Placeholder 3"/>
          <p:cNvSpPr>
            <a:spLocks noGrp="1"/>
          </p:cNvSpPr>
          <p:nvPr>
            <p:ph type="sldNum" sz="quarter" idx="12"/>
          </p:nvPr>
        </p:nvSpPr>
        <p:spPr/>
        <p:txBody>
          <a:bodyPr/>
          <a:lstStyle/>
          <a:p>
            <a:fld id="{98D45953-A463-486C-8E83-12469C611990}" type="slidenum">
              <a:rPr lang="en-CA" smtClean="0"/>
              <a:pPr/>
              <a:t>5</a:t>
            </a:fld>
            <a:endParaRPr lang="en-CA"/>
          </a:p>
        </p:txBody>
      </p:sp>
      <p:sp>
        <p:nvSpPr>
          <p:cNvPr id="6" name="Date Placeholder 5"/>
          <p:cNvSpPr>
            <a:spLocks noGrp="1"/>
          </p:cNvSpPr>
          <p:nvPr>
            <p:ph type="dt" sz="half" idx="2"/>
          </p:nvPr>
        </p:nvSpPr>
        <p:spPr>
          <a:prstGeom prst="rect">
            <a:avLst/>
          </a:prstGeom>
        </p:spPr>
        <p:txBody>
          <a:bodyPr/>
          <a:lstStyle/>
          <a:p>
            <a:fld id="{F0C88339-997D-44F1-AF03-D1912E51FC05}" type="datetime1">
              <a:rPr lang="en-US" smtClean="0"/>
              <a:t>28/02/14</a:t>
            </a:fld>
            <a:endParaRPr lang="en-US"/>
          </a:p>
        </p:txBody>
      </p:sp>
    </p:spTree>
    <p:extLst>
      <p:ext uri="{BB962C8B-B14F-4D97-AF65-F5344CB8AC3E}">
        <p14:creationId xmlns:p14="http://schemas.microsoft.com/office/powerpoint/2010/main" val="1267310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a:t>Chuẩn đầu </a:t>
            </a:r>
            <a:r>
              <a:rPr lang="vi-VN" smtClean="0"/>
              <a:t>ra</a:t>
            </a:r>
            <a:endParaRPr lang="en-US"/>
          </a:p>
        </p:txBody>
      </p:sp>
      <p:sp>
        <p:nvSpPr>
          <p:cNvPr id="3" name="Content Placeholder 2"/>
          <p:cNvSpPr>
            <a:spLocks noGrp="1"/>
          </p:cNvSpPr>
          <p:nvPr>
            <p:ph idx="1"/>
          </p:nvPr>
        </p:nvSpPr>
        <p:spPr/>
        <p:txBody>
          <a:bodyPr>
            <a:noAutofit/>
          </a:bodyPr>
          <a:lstStyle/>
          <a:p>
            <a:pPr lvl="0"/>
            <a:r>
              <a:rPr lang="en-US" b="1" i="1"/>
              <a:t>Về kỹ năng:</a:t>
            </a:r>
            <a:endParaRPr lang="en-US"/>
          </a:p>
          <a:p>
            <a:pPr lvl="1"/>
            <a:r>
              <a:rPr lang="en-US"/>
              <a:t>Thảo luận theo cặp, làm việc theo nhóm</a:t>
            </a:r>
          </a:p>
          <a:p>
            <a:pPr lvl="1"/>
            <a:r>
              <a:rPr lang="en-US"/>
              <a:t>Tư duy theo hệ thống</a:t>
            </a:r>
          </a:p>
          <a:p>
            <a:pPr lvl="1"/>
            <a:r>
              <a:rPr lang="en-US"/>
              <a:t>Thuyết trình được một phương pháp phát triển </a:t>
            </a:r>
            <a:r>
              <a:rPr lang="en-US" smtClean="0"/>
              <a:t/>
            </a:r>
            <a:br>
              <a:rPr lang="en-US" smtClean="0"/>
            </a:br>
            <a:r>
              <a:rPr lang="en-US" smtClean="0"/>
              <a:t>hệ </a:t>
            </a:r>
            <a:r>
              <a:rPr lang="en-US"/>
              <a:t>thống thông tin quản lý trong một trường hợp cụ </a:t>
            </a:r>
            <a:r>
              <a:rPr lang="en-US" smtClean="0"/>
              <a:t>thể</a:t>
            </a:r>
            <a:endParaRPr lang="en-US"/>
          </a:p>
        </p:txBody>
      </p:sp>
      <p:sp>
        <p:nvSpPr>
          <p:cNvPr id="6" name="Date Placeholder 5"/>
          <p:cNvSpPr>
            <a:spLocks noGrp="1"/>
          </p:cNvSpPr>
          <p:nvPr>
            <p:ph type="dt" sz="half" idx="4294967295"/>
          </p:nvPr>
        </p:nvSpPr>
        <p:spPr>
          <a:xfrm>
            <a:off x="3505200" y="6356350"/>
            <a:ext cx="2133600" cy="365125"/>
          </a:xfrm>
          <a:prstGeom prst="rect">
            <a:avLst/>
          </a:prstGeom>
        </p:spPr>
        <p:txBody>
          <a:bodyPr/>
          <a:lstStyle/>
          <a:p>
            <a:fld id="{C9D134A3-F145-4781-BEBE-CC8C410B4805}" type="datetime1">
              <a:rPr lang="en-US" smtClean="0"/>
              <a:t>28/02/14</a:t>
            </a:fld>
            <a:endParaRPr lang="en-US"/>
          </a:p>
        </p:txBody>
      </p:sp>
      <p:sp>
        <p:nvSpPr>
          <p:cNvPr id="2" name="Footer Placeholder 1"/>
          <p:cNvSpPr>
            <a:spLocks noGrp="1"/>
          </p:cNvSpPr>
          <p:nvPr>
            <p:ph type="ftr" sz="quarter" idx="11"/>
          </p:nvPr>
        </p:nvSpPr>
        <p:spPr/>
        <p:txBody>
          <a:bodyPr/>
          <a:lstStyle/>
          <a:p>
            <a:r>
              <a:rPr lang="vi-VN" smtClean="0"/>
              <a:t>Giới thiệu môn học</a:t>
            </a:r>
            <a:endParaRPr lang="en-US" dirty="0"/>
          </a:p>
        </p:txBody>
      </p:sp>
      <p:sp>
        <p:nvSpPr>
          <p:cNvPr id="4" name="Slide Number Placeholder 3"/>
          <p:cNvSpPr>
            <a:spLocks noGrp="1"/>
          </p:cNvSpPr>
          <p:nvPr>
            <p:ph type="sldNum" sz="quarter" idx="12"/>
          </p:nvPr>
        </p:nvSpPr>
        <p:spPr/>
        <p:txBody>
          <a:bodyPr/>
          <a:lstStyle/>
          <a:p>
            <a:fld id="{98D45953-A463-486C-8E83-12469C611990}" type="slidenum">
              <a:rPr lang="en-CA" smtClean="0"/>
              <a:pPr/>
              <a:t>6</a:t>
            </a:fld>
            <a:endParaRPr lang="en-CA"/>
          </a:p>
        </p:txBody>
      </p:sp>
    </p:spTree>
    <p:extLst>
      <p:ext uri="{BB962C8B-B14F-4D97-AF65-F5344CB8AC3E}">
        <p14:creationId xmlns:p14="http://schemas.microsoft.com/office/powerpoint/2010/main" val="33662091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a:t>Chuẩn đầu </a:t>
            </a:r>
            <a:r>
              <a:rPr lang="vi-VN" smtClean="0"/>
              <a:t>ra</a:t>
            </a:r>
            <a:endParaRPr lang="en-US"/>
          </a:p>
        </p:txBody>
      </p:sp>
      <p:sp>
        <p:nvSpPr>
          <p:cNvPr id="3" name="Content Placeholder 2"/>
          <p:cNvSpPr>
            <a:spLocks noGrp="1"/>
          </p:cNvSpPr>
          <p:nvPr>
            <p:ph idx="1"/>
          </p:nvPr>
        </p:nvSpPr>
        <p:spPr/>
        <p:txBody>
          <a:bodyPr>
            <a:noAutofit/>
          </a:bodyPr>
          <a:lstStyle/>
          <a:p>
            <a:pPr lvl="0">
              <a:spcBef>
                <a:spcPts val="0"/>
              </a:spcBef>
            </a:pPr>
            <a:r>
              <a:rPr lang="en-US" b="1" i="1" smtClean="0"/>
              <a:t>Về </a:t>
            </a:r>
            <a:r>
              <a:rPr lang="en-US" b="1" i="1"/>
              <a:t>thái độ:</a:t>
            </a:r>
            <a:endParaRPr lang="en-US"/>
          </a:p>
          <a:p>
            <a:pPr lvl="1">
              <a:spcBef>
                <a:spcPts val="0"/>
              </a:spcBef>
            </a:pPr>
            <a:r>
              <a:rPr lang="en-US"/>
              <a:t>Nhìn nhận, phân tích và giải quyết vấn đề một cách có hệ thống</a:t>
            </a:r>
          </a:p>
          <a:p>
            <a:pPr lvl="1">
              <a:spcBef>
                <a:spcPts val="0"/>
              </a:spcBef>
            </a:pPr>
            <a:r>
              <a:rPr lang="en-US"/>
              <a:t>Nhận ra được những lợi ích và sự phù hợp của phương pháp tiếp cận cụ thể đối với một hệ thống thông tin quản lý cụ thể.</a:t>
            </a:r>
          </a:p>
          <a:p>
            <a:pPr lvl="1">
              <a:spcBef>
                <a:spcPts val="0"/>
              </a:spcBef>
            </a:pPr>
            <a:r>
              <a:rPr lang="en-US"/>
              <a:t>Xem xét được sự phát triển phù hợp trong việc sử dụng một phương pháp cụ thể cho việc phát triển hệ thống thông tin quản lý trong một tình huống phát triển hệ thống cụ thể.</a:t>
            </a:r>
          </a:p>
        </p:txBody>
      </p:sp>
      <p:sp>
        <p:nvSpPr>
          <p:cNvPr id="6" name="Date Placeholder 5"/>
          <p:cNvSpPr>
            <a:spLocks noGrp="1"/>
          </p:cNvSpPr>
          <p:nvPr>
            <p:ph type="dt" sz="half" idx="4294967295"/>
          </p:nvPr>
        </p:nvSpPr>
        <p:spPr>
          <a:xfrm>
            <a:off x="3505200" y="6356350"/>
            <a:ext cx="2133600" cy="365125"/>
          </a:xfrm>
          <a:prstGeom prst="rect">
            <a:avLst/>
          </a:prstGeom>
        </p:spPr>
        <p:txBody>
          <a:bodyPr/>
          <a:lstStyle/>
          <a:p>
            <a:fld id="{C9D134A3-F145-4781-BEBE-CC8C410B4805}" type="datetime1">
              <a:rPr lang="en-US" smtClean="0"/>
              <a:t>28/02/14</a:t>
            </a:fld>
            <a:endParaRPr lang="en-US"/>
          </a:p>
        </p:txBody>
      </p:sp>
      <p:sp>
        <p:nvSpPr>
          <p:cNvPr id="2" name="Footer Placeholder 1"/>
          <p:cNvSpPr>
            <a:spLocks noGrp="1"/>
          </p:cNvSpPr>
          <p:nvPr>
            <p:ph type="ftr" sz="quarter" idx="11"/>
          </p:nvPr>
        </p:nvSpPr>
        <p:spPr/>
        <p:txBody>
          <a:bodyPr/>
          <a:lstStyle/>
          <a:p>
            <a:r>
              <a:rPr lang="vi-VN" smtClean="0"/>
              <a:t>Giới thiệu môn học</a:t>
            </a:r>
            <a:endParaRPr lang="en-US" dirty="0"/>
          </a:p>
        </p:txBody>
      </p:sp>
      <p:sp>
        <p:nvSpPr>
          <p:cNvPr id="4" name="Slide Number Placeholder 3"/>
          <p:cNvSpPr>
            <a:spLocks noGrp="1"/>
          </p:cNvSpPr>
          <p:nvPr>
            <p:ph type="sldNum" sz="quarter" idx="12"/>
          </p:nvPr>
        </p:nvSpPr>
        <p:spPr/>
        <p:txBody>
          <a:bodyPr/>
          <a:lstStyle/>
          <a:p>
            <a:fld id="{98D45953-A463-486C-8E83-12469C611990}" type="slidenum">
              <a:rPr lang="en-CA" smtClean="0"/>
              <a:pPr/>
              <a:t>7</a:t>
            </a:fld>
            <a:endParaRPr lang="en-CA"/>
          </a:p>
        </p:txBody>
      </p:sp>
    </p:spTree>
    <p:extLst>
      <p:ext uri="{BB962C8B-B14F-4D97-AF65-F5344CB8AC3E}">
        <p14:creationId xmlns:p14="http://schemas.microsoft.com/office/powerpoint/2010/main" val="2270917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Tài liệu học tập</a:t>
            </a:r>
            <a:endParaRPr lang="en-US"/>
          </a:p>
        </p:txBody>
      </p:sp>
      <p:sp>
        <p:nvSpPr>
          <p:cNvPr id="2" name="Content Placeholder 1"/>
          <p:cNvSpPr>
            <a:spLocks noGrp="1"/>
          </p:cNvSpPr>
          <p:nvPr>
            <p:ph idx="1"/>
          </p:nvPr>
        </p:nvSpPr>
        <p:spPr/>
        <p:txBody>
          <a:bodyPr>
            <a:noAutofit/>
          </a:bodyPr>
          <a:lstStyle/>
          <a:p>
            <a:pPr>
              <a:spcBef>
                <a:spcPts val="600"/>
              </a:spcBef>
            </a:pPr>
            <a:r>
              <a:rPr lang="vi-VN" sz="2400" b="1" i="1" smtClean="0"/>
              <a:t>Tài liệu </a:t>
            </a:r>
            <a:r>
              <a:rPr lang="vi-VN" sz="2400" b="1" i="1"/>
              <a:t>chính: </a:t>
            </a:r>
          </a:p>
          <a:p>
            <a:pPr lvl="1">
              <a:spcBef>
                <a:spcPts val="600"/>
              </a:spcBef>
            </a:pPr>
            <a:r>
              <a:rPr lang="vi-VN" sz="2400" smtClean="0"/>
              <a:t>Bài </a:t>
            </a:r>
            <a:r>
              <a:rPr lang="vi-VN" sz="2400"/>
              <a:t>giảng và bài tập tình huống được biên soạn thống nhất trong bộ môn.</a:t>
            </a:r>
          </a:p>
          <a:p>
            <a:pPr>
              <a:spcBef>
                <a:spcPts val="600"/>
              </a:spcBef>
            </a:pPr>
            <a:r>
              <a:rPr lang="vi-VN" sz="2400" b="1" i="1" smtClean="0"/>
              <a:t>Tài liệu </a:t>
            </a:r>
            <a:r>
              <a:rPr lang="vi-VN" sz="2400" b="1" i="1"/>
              <a:t>tham khảo:</a:t>
            </a:r>
          </a:p>
          <a:p>
            <a:pPr lvl="1"/>
            <a:r>
              <a:rPr lang="en-US" sz="2400"/>
              <a:t>Avison, D.E. &amp; Fitzgerald, G. “</a:t>
            </a:r>
            <a:r>
              <a:rPr lang="en-US" sz="2400" i="1"/>
              <a:t>Information Systems Development: Methodologies, Techniques and Tools</a:t>
            </a:r>
            <a:r>
              <a:rPr lang="en-US" sz="2400"/>
              <a:t>”, 4</a:t>
            </a:r>
            <a:r>
              <a:rPr lang="en-US" sz="2400" baseline="30000"/>
              <a:t>th</a:t>
            </a:r>
            <a:r>
              <a:rPr lang="en-US" sz="2400"/>
              <a:t> Edition, McGraw-Hill, London, 2006. </a:t>
            </a:r>
          </a:p>
          <a:p>
            <a:pPr lvl="1"/>
            <a:r>
              <a:rPr lang="en-US" sz="2400"/>
              <a:t>Nancy Russo, Brian Fitzgerald, Eric Stolterman “</a:t>
            </a:r>
            <a:r>
              <a:rPr lang="en-US" sz="2400" i="1"/>
              <a:t>Information Systems Development: Methods-in-Action</a:t>
            </a:r>
            <a:r>
              <a:rPr lang="en-US" sz="2400"/>
              <a:t>”, McGraw-Hill, 2002.</a:t>
            </a:r>
            <a:endParaRPr lang="en-US" sz="3200"/>
          </a:p>
        </p:txBody>
      </p:sp>
      <p:sp>
        <p:nvSpPr>
          <p:cNvPr id="9" name="Date Placeholder 8"/>
          <p:cNvSpPr>
            <a:spLocks noGrp="1"/>
          </p:cNvSpPr>
          <p:nvPr>
            <p:ph type="dt" sz="half" idx="4294967295"/>
          </p:nvPr>
        </p:nvSpPr>
        <p:spPr>
          <a:xfrm>
            <a:off x="3505200" y="6356350"/>
            <a:ext cx="2133600" cy="365125"/>
          </a:xfrm>
          <a:prstGeom prst="rect">
            <a:avLst/>
          </a:prstGeom>
        </p:spPr>
        <p:txBody>
          <a:bodyPr/>
          <a:lstStyle/>
          <a:p>
            <a:fld id="{B03D92F1-1421-43D2-9791-FC099ABCC2B9}"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8</a:t>
            </a:fld>
            <a:endParaRPr lang="en-CA"/>
          </a:p>
        </p:txBody>
      </p:sp>
    </p:spTree>
    <p:extLst>
      <p:ext uri="{BB962C8B-B14F-4D97-AF65-F5344CB8AC3E}">
        <p14:creationId xmlns:p14="http://schemas.microsoft.com/office/powerpoint/2010/main" val="74541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Công cụ hỗ trợ</a:t>
            </a:r>
            <a:endParaRPr lang="en-US"/>
          </a:p>
        </p:txBody>
      </p:sp>
      <p:sp>
        <p:nvSpPr>
          <p:cNvPr id="3" name="Content Placeholder 2"/>
          <p:cNvSpPr>
            <a:spLocks noGrp="1"/>
          </p:cNvSpPr>
          <p:nvPr>
            <p:ph idx="1"/>
          </p:nvPr>
        </p:nvSpPr>
        <p:spPr/>
        <p:txBody>
          <a:bodyPr/>
          <a:lstStyle/>
          <a:p>
            <a:r>
              <a:rPr lang="en-US"/>
              <a:t>Microsoft </a:t>
            </a:r>
            <a:r>
              <a:rPr lang="en-US" smtClean="0"/>
              <a:t>Visio</a:t>
            </a:r>
          </a:p>
          <a:p>
            <a:r>
              <a:rPr lang="en-US" smtClean="0"/>
              <a:t>Java</a:t>
            </a:r>
          </a:p>
          <a:p>
            <a:r>
              <a:rPr lang="en-US" smtClean="0"/>
              <a:t>Microsoft Visual Studio</a:t>
            </a:r>
            <a:endParaRPr lang="en-US"/>
          </a:p>
        </p:txBody>
      </p:sp>
      <p:sp>
        <p:nvSpPr>
          <p:cNvPr id="2" name="Footer Placeholder 1"/>
          <p:cNvSpPr>
            <a:spLocks noGrp="1"/>
          </p:cNvSpPr>
          <p:nvPr>
            <p:ph type="ftr" sz="quarter" idx="11"/>
          </p:nvPr>
        </p:nvSpPr>
        <p:spPr/>
        <p:txBody>
          <a:bodyPr/>
          <a:lstStyle/>
          <a:p>
            <a:r>
              <a:rPr lang="vi-VN" smtClean="0"/>
              <a:t>Giới thiệu môn học</a:t>
            </a:r>
            <a:endParaRPr lang="en-US" dirty="0"/>
          </a:p>
        </p:txBody>
      </p:sp>
      <p:sp>
        <p:nvSpPr>
          <p:cNvPr id="4" name="Slide Number Placeholder 3"/>
          <p:cNvSpPr>
            <a:spLocks noGrp="1"/>
          </p:cNvSpPr>
          <p:nvPr>
            <p:ph type="sldNum" sz="quarter" idx="12"/>
          </p:nvPr>
        </p:nvSpPr>
        <p:spPr/>
        <p:txBody>
          <a:bodyPr/>
          <a:lstStyle/>
          <a:p>
            <a:fld id="{98D45953-A463-486C-8E83-12469C611990}" type="slidenum">
              <a:rPr lang="en-CA" smtClean="0"/>
              <a:pPr/>
              <a:t>9</a:t>
            </a:fld>
            <a:endParaRPr lang="en-CA"/>
          </a:p>
        </p:txBody>
      </p:sp>
      <p:sp>
        <p:nvSpPr>
          <p:cNvPr id="6" name="Date Placeholder 5"/>
          <p:cNvSpPr>
            <a:spLocks noGrp="1"/>
          </p:cNvSpPr>
          <p:nvPr>
            <p:ph type="dt" sz="half" idx="2"/>
          </p:nvPr>
        </p:nvSpPr>
        <p:spPr/>
        <p:txBody>
          <a:bodyPr/>
          <a:lstStyle/>
          <a:p>
            <a:fld id="{084CD52D-06FF-4E10-92D4-558C635D74C2}" type="datetime1">
              <a:rPr lang="en-US" smtClean="0"/>
              <a:t>28/02/14</a:t>
            </a:fld>
            <a:endParaRPr lang="en-US"/>
          </a:p>
        </p:txBody>
      </p:sp>
    </p:spTree>
    <p:extLst>
      <p:ext uri="{BB962C8B-B14F-4D97-AF65-F5344CB8AC3E}">
        <p14:creationId xmlns:p14="http://schemas.microsoft.com/office/powerpoint/2010/main" val="13625311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Nhiệm vụ của người học</a:t>
            </a:r>
            <a:endParaRPr lang="en-US"/>
          </a:p>
        </p:txBody>
      </p:sp>
      <p:sp>
        <p:nvSpPr>
          <p:cNvPr id="3" name="Content Placeholder 2"/>
          <p:cNvSpPr>
            <a:spLocks noGrp="1"/>
          </p:cNvSpPr>
          <p:nvPr>
            <p:ph idx="1"/>
          </p:nvPr>
        </p:nvSpPr>
        <p:spPr/>
        <p:txBody>
          <a:bodyPr>
            <a:normAutofit/>
          </a:bodyPr>
          <a:lstStyle/>
          <a:p>
            <a:r>
              <a:rPr lang="vi-VN"/>
              <a:t>Đọc giáo trình và nghiên cứu các tài liệu bài giảng trước khi lên lớp</a:t>
            </a:r>
            <a:r>
              <a:rPr lang="vi-VN" smtClean="0"/>
              <a:t>.</a:t>
            </a:r>
            <a:endParaRPr lang="vi-VN"/>
          </a:p>
          <a:p>
            <a:r>
              <a:rPr lang="vi-VN"/>
              <a:t>Tham dự đầy đủ các buổi học trên lớp và các buổi thực hành do giảng viên trực tiếp hướng dẫn</a:t>
            </a:r>
            <a:r>
              <a:rPr lang="vi-VN" smtClean="0"/>
              <a:t>.</a:t>
            </a:r>
            <a:endParaRPr lang="vi-VN"/>
          </a:p>
          <a:p>
            <a:r>
              <a:rPr lang="vi-VN"/>
              <a:t>Thực hiện đầy đủ các bài tập thực hành được giao</a:t>
            </a:r>
            <a:r>
              <a:rPr lang="vi-VN" smtClean="0"/>
              <a:t>.</a:t>
            </a:r>
            <a:endParaRPr lang="vi-VN"/>
          </a:p>
        </p:txBody>
      </p:sp>
      <p:sp>
        <p:nvSpPr>
          <p:cNvPr id="2" name="Footer Placeholder 1"/>
          <p:cNvSpPr>
            <a:spLocks noGrp="1"/>
          </p:cNvSpPr>
          <p:nvPr>
            <p:ph type="ftr" sz="quarter" idx="11"/>
          </p:nvPr>
        </p:nvSpPr>
        <p:spPr/>
        <p:txBody>
          <a:bodyPr/>
          <a:lstStyle/>
          <a:p>
            <a:r>
              <a:rPr lang="vi-VN" smtClean="0"/>
              <a:t>Giới thiệu môn học</a:t>
            </a:r>
            <a:endParaRPr lang="en-US" dirty="0"/>
          </a:p>
        </p:txBody>
      </p:sp>
      <p:sp>
        <p:nvSpPr>
          <p:cNvPr id="4" name="Slide Number Placeholder 3"/>
          <p:cNvSpPr>
            <a:spLocks noGrp="1"/>
          </p:cNvSpPr>
          <p:nvPr>
            <p:ph type="sldNum" sz="quarter" idx="12"/>
          </p:nvPr>
        </p:nvSpPr>
        <p:spPr/>
        <p:txBody>
          <a:bodyPr/>
          <a:lstStyle/>
          <a:p>
            <a:fld id="{98D45953-A463-486C-8E83-12469C611990}" type="slidenum">
              <a:rPr lang="en-CA" smtClean="0"/>
              <a:pPr/>
              <a:t>10</a:t>
            </a:fld>
            <a:endParaRPr lang="en-CA"/>
          </a:p>
        </p:txBody>
      </p:sp>
      <p:sp>
        <p:nvSpPr>
          <p:cNvPr id="6" name="Date Placeholder 5"/>
          <p:cNvSpPr>
            <a:spLocks noGrp="1"/>
          </p:cNvSpPr>
          <p:nvPr>
            <p:ph type="dt" sz="half" idx="2"/>
          </p:nvPr>
        </p:nvSpPr>
        <p:spPr/>
        <p:txBody>
          <a:bodyPr/>
          <a:lstStyle/>
          <a:p>
            <a:fld id="{558D86C8-E6B8-4B26-8893-CCE87EEB9CA3}" type="datetime1">
              <a:rPr lang="en-US" smtClean="0"/>
              <a:t>28/02/14</a:t>
            </a:fld>
            <a:endParaRPr lang="en-US"/>
          </a:p>
        </p:txBody>
      </p:sp>
    </p:spTree>
    <p:extLst>
      <p:ext uri="{BB962C8B-B14F-4D97-AF65-F5344CB8AC3E}">
        <p14:creationId xmlns:p14="http://schemas.microsoft.com/office/powerpoint/2010/main" val="24655484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a:t>Thang điểm đánh giá </a:t>
            </a:r>
            <a:endParaRPr lang="en-US"/>
          </a:p>
        </p:txBody>
      </p:sp>
      <p:sp>
        <p:nvSpPr>
          <p:cNvPr id="3" name="Content Placeholder 2"/>
          <p:cNvSpPr>
            <a:spLocks noGrp="1"/>
          </p:cNvSpPr>
          <p:nvPr>
            <p:ph idx="1"/>
          </p:nvPr>
        </p:nvSpPr>
        <p:spPr/>
        <p:txBody>
          <a:bodyPr>
            <a:normAutofit/>
          </a:bodyPr>
          <a:lstStyle/>
          <a:p>
            <a:r>
              <a:rPr lang="vi-VN"/>
              <a:t>Thang điểm đánh giá:		10/10</a:t>
            </a:r>
          </a:p>
          <a:p>
            <a:r>
              <a:rPr lang="vi-VN" smtClean="0"/>
              <a:t>Trọng </a:t>
            </a:r>
            <a:r>
              <a:rPr lang="vi-VN"/>
              <a:t>số điểm thành phần:</a:t>
            </a:r>
          </a:p>
          <a:p>
            <a:pPr lvl="1"/>
            <a:r>
              <a:rPr lang="en-US" smtClean="0"/>
              <a:t>Điểm quá trình:			</a:t>
            </a:r>
            <a:r>
              <a:rPr lang="en-US" b="1" i="1" smtClean="0"/>
              <a:t>40%</a:t>
            </a:r>
          </a:p>
          <a:p>
            <a:pPr lvl="2"/>
            <a:r>
              <a:rPr lang="en-US" smtClean="0"/>
              <a:t>Kiểm </a:t>
            </a:r>
            <a:r>
              <a:rPr lang="en-US"/>
              <a:t>tra cá </a:t>
            </a:r>
            <a:r>
              <a:rPr lang="en-US" smtClean="0"/>
              <a:t>nhân		: 10%</a:t>
            </a:r>
            <a:endParaRPr lang="en-US"/>
          </a:p>
          <a:p>
            <a:pPr lvl="2"/>
            <a:r>
              <a:rPr lang="en-US" smtClean="0"/>
              <a:t>Thuyết trình nhóm		: 30%</a:t>
            </a:r>
          </a:p>
          <a:p>
            <a:pPr lvl="1"/>
            <a:r>
              <a:rPr lang="en-US"/>
              <a:t>Thi kết thúc học </a:t>
            </a:r>
            <a:r>
              <a:rPr lang="en-US" smtClean="0"/>
              <a:t>phần:		</a:t>
            </a:r>
            <a:r>
              <a:rPr lang="en-US" b="1" i="1" smtClean="0"/>
              <a:t>60%</a:t>
            </a:r>
          </a:p>
          <a:p>
            <a:pPr lvl="2"/>
            <a:r>
              <a:rPr lang="en-US" smtClean="0"/>
              <a:t>Tự luận</a:t>
            </a:r>
          </a:p>
          <a:p>
            <a:pPr lvl="2"/>
            <a:r>
              <a:rPr lang="en-US" smtClean="0"/>
              <a:t>Không sử dụng tài liệu</a:t>
            </a:r>
            <a:endParaRPr lang="en-US"/>
          </a:p>
        </p:txBody>
      </p:sp>
      <p:sp>
        <p:nvSpPr>
          <p:cNvPr id="2" name="Footer Placeholder 1"/>
          <p:cNvSpPr>
            <a:spLocks noGrp="1"/>
          </p:cNvSpPr>
          <p:nvPr>
            <p:ph type="ftr" sz="quarter" idx="11"/>
          </p:nvPr>
        </p:nvSpPr>
        <p:spPr/>
        <p:txBody>
          <a:bodyPr/>
          <a:lstStyle/>
          <a:p>
            <a:r>
              <a:rPr lang="vi-VN" smtClean="0"/>
              <a:t>Giới thiệu môn học</a:t>
            </a:r>
            <a:endParaRPr lang="en-US" dirty="0"/>
          </a:p>
        </p:txBody>
      </p:sp>
      <p:sp>
        <p:nvSpPr>
          <p:cNvPr id="4" name="Slide Number Placeholder 3"/>
          <p:cNvSpPr>
            <a:spLocks noGrp="1"/>
          </p:cNvSpPr>
          <p:nvPr>
            <p:ph type="sldNum" sz="quarter" idx="12"/>
          </p:nvPr>
        </p:nvSpPr>
        <p:spPr/>
        <p:txBody>
          <a:bodyPr/>
          <a:lstStyle/>
          <a:p>
            <a:fld id="{98D45953-A463-486C-8E83-12469C611990}" type="slidenum">
              <a:rPr lang="en-CA" smtClean="0"/>
              <a:pPr/>
              <a:t>11</a:t>
            </a:fld>
            <a:endParaRPr lang="en-CA"/>
          </a:p>
        </p:txBody>
      </p:sp>
      <p:sp>
        <p:nvSpPr>
          <p:cNvPr id="6" name="Date Placeholder 5"/>
          <p:cNvSpPr>
            <a:spLocks noGrp="1"/>
          </p:cNvSpPr>
          <p:nvPr>
            <p:ph type="dt" sz="half" idx="2"/>
          </p:nvPr>
        </p:nvSpPr>
        <p:spPr/>
        <p:txBody>
          <a:bodyPr/>
          <a:lstStyle/>
          <a:p>
            <a:fld id="{1C3D6861-979F-4E86-A4A4-5AC1593F1AFF}" type="datetime1">
              <a:rPr lang="en-US" smtClean="0"/>
              <a:t>28/02/14</a:t>
            </a:fld>
            <a:endParaRPr lang="en-US"/>
          </a:p>
        </p:txBody>
      </p:sp>
    </p:spTree>
    <p:extLst>
      <p:ext uri="{BB962C8B-B14F-4D97-AF65-F5344CB8AC3E}">
        <p14:creationId xmlns:p14="http://schemas.microsoft.com/office/powerpoint/2010/main" val="18240356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a:t>Nội dung chi tiết môn học</a:t>
            </a:r>
          </a:p>
        </p:txBody>
      </p:sp>
      <p:sp>
        <p:nvSpPr>
          <p:cNvPr id="2" name="Content Placeholder 1"/>
          <p:cNvSpPr>
            <a:spLocks noGrp="1"/>
          </p:cNvSpPr>
          <p:nvPr>
            <p:ph idx="1"/>
          </p:nvPr>
        </p:nvSpPr>
        <p:spPr>
          <a:xfrm>
            <a:off x="457200" y="1828800"/>
            <a:ext cx="8458200" cy="4297363"/>
          </a:xfrm>
        </p:spPr>
        <p:txBody>
          <a:bodyPr>
            <a:noAutofit/>
          </a:bodyPr>
          <a:lstStyle/>
          <a:p>
            <a:pPr>
              <a:spcBef>
                <a:spcPts val="600"/>
              </a:spcBef>
            </a:pPr>
            <a:r>
              <a:rPr lang="vi-VN" sz="2000"/>
              <a:t>Chương </a:t>
            </a:r>
            <a:r>
              <a:rPr lang="vi-VN" sz="2000" smtClean="0"/>
              <a:t>1</a:t>
            </a:r>
            <a:r>
              <a:rPr lang="en-US" sz="2000" smtClean="0"/>
              <a:t/>
            </a:r>
            <a:br>
              <a:rPr lang="en-US" sz="2000" smtClean="0"/>
            </a:br>
            <a:r>
              <a:rPr lang="vi-VN" sz="2000" b="1" smtClean="0"/>
              <a:t>Tổng </a:t>
            </a:r>
            <a:r>
              <a:rPr lang="vi-VN" sz="2000" b="1"/>
              <a:t>quan về phát triển hệ thống thông tin quản </a:t>
            </a:r>
            <a:r>
              <a:rPr lang="vi-VN" sz="2000" b="1" smtClean="0"/>
              <a:t>lý</a:t>
            </a:r>
            <a:endParaRPr lang="en-US" sz="2000" b="1" smtClean="0"/>
          </a:p>
          <a:p>
            <a:pPr>
              <a:spcBef>
                <a:spcPts val="600"/>
              </a:spcBef>
            </a:pPr>
            <a:r>
              <a:rPr lang="vi-VN" sz="2000"/>
              <a:t>Chương </a:t>
            </a:r>
            <a:r>
              <a:rPr lang="vi-VN" sz="2000" smtClean="0"/>
              <a:t>2</a:t>
            </a:r>
            <a:r>
              <a:rPr lang="en-US" sz="2000" smtClean="0"/>
              <a:t/>
            </a:r>
            <a:br>
              <a:rPr lang="en-US" sz="2000" smtClean="0"/>
            </a:br>
            <a:r>
              <a:rPr lang="vi-VN" sz="2000" b="1" smtClean="0"/>
              <a:t>Các </a:t>
            </a:r>
            <a:r>
              <a:rPr lang="vi-VN" sz="2000" b="1"/>
              <a:t>yếu tố trong phát triển hệ thống thông tin quản lý </a:t>
            </a:r>
            <a:endParaRPr lang="en-US" sz="2000" b="1" smtClean="0"/>
          </a:p>
          <a:p>
            <a:pPr>
              <a:spcBef>
                <a:spcPts val="600"/>
              </a:spcBef>
            </a:pPr>
            <a:r>
              <a:rPr lang="vi-VN" sz="2000"/>
              <a:t>Chương </a:t>
            </a:r>
            <a:r>
              <a:rPr lang="vi-VN" sz="2000" smtClean="0"/>
              <a:t>3</a:t>
            </a:r>
            <a:r>
              <a:rPr lang="en-US" sz="2000" smtClean="0"/>
              <a:t/>
            </a:r>
            <a:br>
              <a:rPr lang="en-US" sz="2000" smtClean="0"/>
            </a:br>
            <a:r>
              <a:rPr lang="vi-VN" sz="2000" b="1" smtClean="0"/>
              <a:t>Các </a:t>
            </a:r>
            <a:r>
              <a:rPr lang="vi-VN" sz="2000" b="1"/>
              <a:t>kỹ thuật phát triển hệ thống thông tin quản </a:t>
            </a:r>
            <a:r>
              <a:rPr lang="vi-VN" sz="2000" b="1" smtClean="0"/>
              <a:t>lý</a:t>
            </a:r>
            <a:endParaRPr lang="en-US" sz="2000" b="1" smtClean="0"/>
          </a:p>
          <a:p>
            <a:pPr>
              <a:spcBef>
                <a:spcPts val="600"/>
              </a:spcBef>
            </a:pPr>
            <a:r>
              <a:rPr lang="vi-VN" sz="2000"/>
              <a:t>Chương </a:t>
            </a:r>
            <a:r>
              <a:rPr lang="vi-VN" sz="2000" smtClean="0"/>
              <a:t>4</a:t>
            </a:r>
            <a:r>
              <a:rPr lang="en-US" sz="2000" smtClean="0"/>
              <a:t/>
            </a:r>
            <a:br>
              <a:rPr lang="en-US" sz="2000" smtClean="0"/>
            </a:br>
            <a:r>
              <a:rPr lang="vi-VN" sz="2000" b="1" smtClean="0"/>
              <a:t>Các </a:t>
            </a:r>
            <a:r>
              <a:rPr lang="vi-VN" sz="2000" b="1"/>
              <a:t>công cụ hỗ trợ phát triển hệ thống thông tin quản lý</a:t>
            </a:r>
            <a:r>
              <a:rPr lang="vi-VN" sz="2000"/>
              <a:t> </a:t>
            </a:r>
            <a:endParaRPr lang="en-US" sz="2000" smtClean="0"/>
          </a:p>
          <a:p>
            <a:pPr>
              <a:spcBef>
                <a:spcPts val="600"/>
              </a:spcBef>
            </a:pPr>
            <a:r>
              <a:rPr lang="vi-VN" sz="2000"/>
              <a:t>Chương </a:t>
            </a:r>
            <a:r>
              <a:rPr lang="vi-VN" sz="2000" smtClean="0"/>
              <a:t>5</a:t>
            </a:r>
            <a:r>
              <a:rPr lang="en-US" sz="2000" smtClean="0"/>
              <a:t/>
            </a:r>
            <a:br>
              <a:rPr lang="en-US" sz="2000" smtClean="0"/>
            </a:br>
            <a:r>
              <a:rPr lang="vi-VN" sz="2000" b="1" smtClean="0"/>
              <a:t>Các </a:t>
            </a:r>
            <a:r>
              <a:rPr lang="vi-VN" sz="2000" b="1"/>
              <a:t>phương pháp luận phát triển hệ thống thông tin quản </a:t>
            </a:r>
            <a:r>
              <a:rPr lang="vi-VN" sz="2000" b="1" smtClean="0"/>
              <a:t>lý</a:t>
            </a:r>
            <a:endParaRPr lang="en-US" sz="2000" b="1" smtClean="0"/>
          </a:p>
          <a:p>
            <a:pPr>
              <a:spcBef>
                <a:spcPts val="600"/>
              </a:spcBef>
            </a:pPr>
            <a:r>
              <a:rPr lang="vi-VN" sz="2000"/>
              <a:t>Chương </a:t>
            </a:r>
            <a:r>
              <a:rPr lang="vi-VN" sz="2000" smtClean="0"/>
              <a:t>6</a:t>
            </a:r>
            <a:r>
              <a:rPr lang="en-US" sz="2000" smtClean="0"/>
              <a:t/>
            </a:r>
            <a:br>
              <a:rPr lang="en-US" sz="2000" smtClean="0"/>
            </a:br>
            <a:r>
              <a:rPr lang="vi-VN" sz="2000" b="1" smtClean="0"/>
              <a:t>Lựa </a:t>
            </a:r>
            <a:r>
              <a:rPr lang="vi-VN" sz="2000" b="1"/>
              <a:t>chọn phương pháp luận phát triển hệ thống thông tin quản lý</a:t>
            </a:r>
            <a:endParaRPr lang="en-US" sz="2000" b="1"/>
          </a:p>
        </p:txBody>
      </p:sp>
      <p:sp>
        <p:nvSpPr>
          <p:cNvPr id="7" name="Date Placeholder 6"/>
          <p:cNvSpPr>
            <a:spLocks noGrp="1"/>
          </p:cNvSpPr>
          <p:nvPr>
            <p:ph type="dt" sz="half" idx="4294967295"/>
          </p:nvPr>
        </p:nvSpPr>
        <p:spPr>
          <a:xfrm>
            <a:off x="3657600" y="6356350"/>
            <a:ext cx="2133600" cy="365125"/>
          </a:xfrm>
          <a:prstGeom prst="rect">
            <a:avLst/>
          </a:prstGeom>
        </p:spPr>
        <p:txBody>
          <a:bodyPr/>
          <a:lstStyle/>
          <a:p>
            <a:fld id="{776D7AA7-F12C-49E4-9A63-FBCA57164824}"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12</a:t>
            </a:fld>
            <a:endParaRPr lang="en-CA"/>
          </a:p>
        </p:txBody>
      </p:sp>
    </p:spTree>
    <p:extLst>
      <p:ext uri="{BB962C8B-B14F-4D97-AF65-F5344CB8AC3E}">
        <p14:creationId xmlns:p14="http://schemas.microsoft.com/office/powerpoint/2010/main" val="33231078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vi-VN" b="0"/>
              <a:t>Chương 1 - </a:t>
            </a:r>
            <a:r>
              <a:rPr lang="vi-VN"/>
              <a:t>Tổng quan về </a:t>
            </a:r>
            <a:r>
              <a:rPr lang="en-US" smtClean="0"/>
              <a:t/>
            </a:r>
            <a:br>
              <a:rPr lang="en-US" smtClean="0"/>
            </a:br>
            <a:r>
              <a:rPr lang="vi-VN" smtClean="0"/>
              <a:t>phát </a:t>
            </a:r>
            <a:r>
              <a:rPr lang="vi-VN"/>
              <a:t>triển hệ thống thông tin quản lý</a:t>
            </a:r>
            <a:endParaRPr lang="en-US"/>
          </a:p>
        </p:txBody>
      </p:sp>
      <p:sp>
        <p:nvSpPr>
          <p:cNvPr id="3" name="Content Placeholder 2"/>
          <p:cNvSpPr>
            <a:spLocks noGrp="1"/>
          </p:cNvSpPr>
          <p:nvPr>
            <p:ph idx="1"/>
          </p:nvPr>
        </p:nvSpPr>
        <p:spPr>
          <a:xfrm>
            <a:off x="283780" y="2667000"/>
            <a:ext cx="8544910" cy="3657600"/>
          </a:xfrm>
        </p:spPr>
        <p:txBody>
          <a:bodyPr>
            <a:noAutofit/>
          </a:bodyPr>
          <a:lstStyle/>
          <a:p>
            <a:pPr marL="468313" indent="-468313">
              <a:spcBef>
                <a:spcPts val="600"/>
              </a:spcBef>
              <a:buFont typeface="+mj-lt"/>
              <a:buAutoNum type="arabicPeriod"/>
            </a:pPr>
            <a:r>
              <a:rPr lang="vi-VN" sz="2800" smtClean="0"/>
              <a:t>Bối cảnh</a:t>
            </a:r>
          </a:p>
          <a:p>
            <a:pPr marL="468313" indent="-468313">
              <a:spcBef>
                <a:spcPts val="600"/>
              </a:spcBef>
              <a:buFont typeface="+mj-lt"/>
              <a:buAutoNum type="arabicPeriod"/>
            </a:pPr>
            <a:endParaRPr lang="vi-VN" sz="2800" smtClean="0"/>
          </a:p>
          <a:p>
            <a:pPr marL="468313" indent="-468313">
              <a:spcBef>
                <a:spcPts val="600"/>
              </a:spcBef>
              <a:buFont typeface="+mj-lt"/>
              <a:buAutoNum type="arabicPeriod"/>
            </a:pPr>
            <a:r>
              <a:rPr lang="vi-VN" sz="2800" smtClean="0"/>
              <a:t>Các khái niệm</a:t>
            </a:r>
          </a:p>
          <a:p>
            <a:pPr marL="468313" indent="-468313">
              <a:spcBef>
                <a:spcPts val="600"/>
              </a:spcBef>
              <a:buFont typeface="+mj-lt"/>
              <a:buAutoNum type="arabicPeriod"/>
            </a:pPr>
            <a:endParaRPr lang="vi-VN" sz="2800" smtClean="0"/>
          </a:p>
          <a:p>
            <a:pPr marL="468313" indent="-468313">
              <a:spcBef>
                <a:spcPts val="600"/>
              </a:spcBef>
              <a:buFont typeface="+mj-lt"/>
              <a:buAutoNum type="arabicPeriod"/>
            </a:pPr>
            <a:r>
              <a:rPr lang="vi-VN" sz="2800" smtClean="0"/>
              <a:t>Chu trình phát triển hệ thống thông tin</a:t>
            </a:r>
            <a:endParaRPr lang="vi-VN" sz="2800"/>
          </a:p>
        </p:txBody>
      </p:sp>
      <p:sp>
        <p:nvSpPr>
          <p:cNvPr id="6" name="Date Placeholder 5"/>
          <p:cNvSpPr>
            <a:spLocks noGrp="1"/>
          </p:cNvSpPr>
          <p:nvPr>
            <p:ph type="dt" sz="half" idx="4294967295"/>
          </p:nvPr>
        </p:nvSpPr>
        <p:spPr>
          <a:xfrm>
            <a:off x="3505200" y="6356350"/>
            <a:ext cx="2133600" cy="365125"/>
          </a:xfrm>
          <a:prstGeom prst="rect">
            <a:avLst/>
          </a:prstGeom>
        </p:spPr>
        <p:txBody>
          <a:bodyPr/>
          <a:lstStyle/>
          <a:p>
            <a:fld id="{AF211B61-64F0-410D-82D4-D3FA4AC7C4C4}"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13</a:t>
            </a:fld>
            <a:endParaRPr lang="en-CA"/>
          </a:p>
        </p:txBody>
      </p:sp>
    </p:spTree>
    <p:extLst>
      <p:ext uri="{BB962C8B-B14F-4D97-AF65-F5344CB8AC3E}">
        <p14:creationId xmlns:p14="http://schemas.microsoft.com/office/powerpoint/2010/main" val="21515824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400" b="0"/>
              <a:t>Chương </a:t>
            </a:r>
            <a:r>
              <a:rPr lang="en-US" sz="3400" b="0" smtClean="0"/>
              <a:t>2 -</a:t>
            </a:r>
            <a:r>
              <a:rPr lang="en-US" sz="3400" smtClean="0"/>
              <a:t> Các </a:t>
            </a:r>
            <a:r>
              <a:rPr lang="en-US" sz="3400"/>
              <a:t>yếu tố trong </a:t>
            </a:r>
            <a:r>
              <a:rPr lang="en-US" sz="3400" smtClean="0"/>
              <a:t/>
            </a:r>
            <a:br>
              <a:rPr lang="en-US" sz="3400" smtClean="0"/>
            </a:br>
            <a:r>
              <a:rPr lang="en-US" sz="3400" smtClean="0"/>
              <a:t>phát </a:t>
            </a:r>
            <a:r>
              <a:rPr lang="en-US" sz="3400"/>
              <a:t>triển hệ thống thông tin quản lý </a:t>
            </a:r>
          </a:p>
        </p:txBody>
      </p:sp>
      <p:sp>
        <p:nvSpPr>
          <p:cNvPr id="3" name="Content Placeholder 2"/>
          <p:cNvSpPr>
            <a:spLocks noGrp="1"/>
          </p:cNvSpPr>
          <p:nvPr>
            <p:ph idx="1"/>
          </p:nvPr>
        </p:nvSpPr>
        <p:spPr>
          <a:xfrm>
            <a:off x="283780" y="2438400"/>
            <a:ext cx="8544910" cy="3886200"/>
          </a:xfrm>
        </p:spPr>
        <p:txBody>
          <a:bodyPr>
            <a:normAutofit fontScale="85000" lnSpcReduction="20000"/>
          </a:bodyPr>
          <a:lstStyle/>
          <a:p>
            <a:pPr marL="468313" indent="-457200">
              <a:lnSpc>
                <a:spcPct val="120000"/>
              </a:lnSpc>
              <a:spcBef>
                <a:spcPts val="600"/>
              </a:spcBef>
              <a:buFont typeface="+mj-lt"/>
              <a:buAutoNum type="arabicPeriod"/>
            </a:pPr>
            <a:r>
              <a:rPr lang="vi-VN" sz="3000" smtClean="0"/>
              <a:t>Các yếu tố về tổ chức (Organisational themes)</a:t>
            </a:r>
          </a:p>
          <a:p>
            <a:pPr marL="468313" indent="-457200">
              <a:lnSpc>
                <a:spcPct val="120000"/>
              </a:lnSpc>
              <a:spcBef>
                <a:spcPts val="600"/>
              </a:spcBef>
              <a:buFont typeface="+mj-lt"/>
              <a:buAutoNum type="arabicPeriod"/>
            </a:pPr>
            <a:r>
              <a:rPr lang="vi-VN" sz="3000" smtClean="0"/>
              <a:t>Các yếu tố về con người (People themes</a:t>
            </a:r>
            <a:r>
              <a:rPr lang="en-US" sz="3000" smtClean="0"/>
              <a:t>)</a:t>
            </a:r>
            <a:endParaRPr lang="vi-VN" sz="3000" smtClean="0"/>
          </a:p>
          <a:p>
            <a:pPr marL="468313" indent="-457200">
              <a:lnSpc>
                <a:spcPct val="120000"/>
              </a:lnSpc>
              <a:spcBef>
                <a:spcPts val="600"/>
              </a:spcBef>
              <a:buFont typeface="+mj-lt"/>
              <a:buAutoNum type="arabicPeriod"/>
            </a:pPr>
            <a:r>
              <a:rPr lang="vi-VN" sz="3000" smtClean="0"/>
              <a:t>Các yếu tố về mô hình hóa (Modelling themes)</a:t>
            </a:r>
          </a:p>
          <a:p>
            <a:pPr marL="468313" indent="-457200">
              <a:lnSpc>
                <a:spcPct val="120000"/>
              </a:lnSpc>
              <a:spcBef>
                <a:spcPts val="600"/>
              </a:spcBef>
              <a:buFont typeface="+mj-lt"/>
              <a:buAutoNum type="arabicPeriod"/>
            </a:pPr>
            <a:r>
              <a:rPr lang="vi-VN" sz="3000" smtClean="0"/>
              <a:t>Phát triển nhanh và tiến hóa </a:t>
            </a:r>
            <a:r>
              <a:rPr lang="en-US" sz="3000" smtClean="0"/>
              <a:t/>
            </a:r>
            <a:br>
              <a:rPr lang="en-US" sz="3000" smtClean="0"/>
            </a:br>
            <a:r>
              <a:rPr lang="vi-VN" sz="3000" smtClean="0"/>
              <a:t>(Rapid and evolutionary development)</a:t>
            </a:r>
          </a:p>
          <a:p>
            <a:pPr marL="468313" indent="-457200">
              <a:lnSpc>
                <a:spcPct val="120000"/>
              </a:lnSpc>
              <a:spcBef>
                <a:spcPts val="600"/>
              </a:spcBef>
              <a:buFont typeface="+mj-lt"/>
              <a:buAutoNum type="arabicPeriod"/>
            </a:pPr>
            <a:r>
              <a:rPr lang="vi-VN" sz="3000" smtClean="0"/>
              <a:t>Các yếu tố về công nghệ (Engineering themes)</a:t>
            </a:r>
          </a:p>
          <a:p>
            <a:pPr marL="468313" indent="-457200">
              <a:lnSpc>
                <a:spcPct val="120000"/>
              </a:lnSpc>
              <a:spcBef>
                <a:spcPts val="600"/>
              </a:spcBef>
              <a:buFont typeface="+mj-lt"/>
              <a:buAutoNum type="arabicPeriod"/>
            </a:pPr>
            <a:r>
              <a:rPr lang="vi-VN" sz="3000" smtClean="0"/>
              <a:t>Các yếu tố về môi trường bên ngoài </a:t>
            </a:r>
            <a:r>
              <a:rPr lang="en-US" sz="3000" smtClean="0"/>
              <a:t/>
            </a:r>
            <a:br>
              <a:rPr lang="en-US" sz="3000" smtClean="0"/>
            </a:br>
            <a:r>
              <a:rPr lang="vi-VN" sz="3000" smtClean="0"/>
              <a:t>(External development)</a:t>
            </a:r>
            <a:endParaRPr lang="vi-VN" sz="3000"/>
          </a:p>
        </p:txBody>
      </p:sp>
      <p:sp>
        <p:nvSpPr>
          <p:cNvPr id="6" name="Date Placeholder 5"/>
          <p:cNvSpPr>
            <a:spLocks noGrp="1"/>
          </p:cNvSpPr>
          <p:nvPr>
            <p:ph type="dt" sz="half" idx="4294967295"/>
          </p:nvPr>
        </p:nvSpPr>
        <p:spPr>
          <a:xfrm>
            <a:off x="3581400" y="6356350"/>
            <a:ext cx="2133600" cy="365125"/>
          </a:xfrm>
          <a:prstGeom prst="rect">
            <a:avLst/>
          </a:prstGeom>
        </p:spPr>
        <p:txBody>
          <a:bodyPr/>
          <a:lstStyle/>
          <a:p>
            <a:fld id="{D42076E9-44A3-40DC-BC0F-9C76FA68DBC8}"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14</a:t>
            </a:fld>
            <a:endParaRPr lang="en-CA"/>
          </a:p>
        </p:txBody>
      </p:sp>
    </p:spTree>
    <p:extLst>
      <p:ext uri="{BB962C8B-B14F-4D97-AF65-F5344CB8AC3E}">
        <p14:creationId xmlns:p14="http://schemas.microsoft.com/office/powerpoint/2010/main" val="38736060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vi-VN" b="0"/>
              <a:t>Chương </a:t>
            </a:r>
            <a:r>
              <a:rPr lang="en-US" b="0" smtClean="0"/>
              <a:t>3 -</a:t>
            </a:r>
            <a:r>
              <a:rPr lang="vi-VN" b="0" smtClean="0"/>
              <a:t> </a:t>
            </a:r>
            <a:r>
              <a:rPr lang="vi-VN" smtClean="0"/>
              <a:t>Các </a:t>
            </a:r>
            <a:r>
              <a:rPr lang="vi-VN"/>
              <a:t>kỹ thuật phát triển </a:t>
            </a:r>
            <a:r>
              <a:rPr lang="en-US" smtClean="0"/>
              <a:t/>
            </a:r>
            <a:br>
              <a:rPr lang="en-US" smtClean="0"/>
            </a:br>
            <a:r>
              <a:rPr lang="vi-VN" smtClean="0"/>
              <a:t>hệ </a:t>
            </a:r>
            <a:r>
              <a:rPr lang="vi-VN"/>
              <a:t>thống thông tin quản lý</a:t>
            </a:r>
            <a:endParaRPr lang="en-US"/>
          </a:p>
        </p:txBody>
      </p:sp>
      <p:sp>
        <p:nvSpPr>
          <p:cNvPr id="3" name="Content Placeholder 2"/>
          <p:cNvSpPr>
            <a:spLocks noGrp="1"/>
          </p:cNvSpPr>
          <p:nvPr>
            <p:ph idx="1"/>
          </p:nvPr>
        </p:nvSpPr>
        <p:spPr>
          <a:xfrm>
            <a:off x="283780" y="2438400"/>
            <a:ext cx="8544910" cy="3886200"/>
          </a:xfrm>
        </p:spPr>
        <p:txBody>
          <a:bodyPr>
            <a:normAutofit fontScale="77500" lnSpcReduction="20000"/>
          </a:bodyPr>
          <a:lstStyle/>
          <a:p>
            <a:pPr marL="468313" indent="-457200">
              <a:lnSpc>
                <a:spcPct val="120000"/>
              </a:lnSpc>
              <a:spcBef>
                <a:spcPts val="600"/>
              </a:spcBef>
              <a:buFont typeface="+mj-lt"/>
              <a:buAutoNum type="arabicPeriod"/>
            </a:pPr>
            <a:r>
              <a:rPr lang="vi-VN" smtClean="0"/>
              <a:t>Kỹ thuật toàn diện (Holistic techniques)</a:t>
            </a:r>
          </a:p>
          <a:p>
            <a:pPr marL="468313" indent="-457200">
              <a:lnSpc>
                <a:spcPct val="120000"/>
              </a:lnSpc>
              <a:spcBef>
                <a:spcPts val="600"/>
              </a:spcBef>
              <a:buFont typeface="+mj-lt"/>
              <a:buAutoNum type="arabicPeriod"/>
            </a:pPr>
            <a:r>
              <a:rPr lang="vi-VN" smtClean="0"/>
              <a:t>Kỹ thuật dữ liệu (Data techniques)</a:t>
            </a:r>
          </a:p>
          <a:p>
            <a:pPr marL="468313" indent="-457200">
              <a:lnSpc>
                <a:spcPct val="120000"/>
              </a:lnSpc>
              <a:spcBef>
                <a:spcPts val="600"/>
              </a:spcBef>
              <a:buFont typeface="+mj-lt"/>
              <a:buAutoNum type="arabicPeriod"/>
            </a:pPr>
            <a:r>
              <a:rPr lang="vi-VN" smtClean="0"/>
              <a:t>Kỹ thuật theo quy trình (Process techniques)</a:t>
            </a:r>
          </a:p>
          <a:p>
            <a:pPr marL="468313" indent="-457200">
              <a:lnSpc>
                <a:spcPct val="120000"/>
              </a:lnSpc>
              <a:spcBef>
                <a:spcPts val="600"/>
              </a:spcBef>
              <a:buFont typeface="+mj-lt"/>
              <a:buAutoNum type="arabicPeriod"/>
            </a:pPr>
            <a:r>
              <a:rPr lang="vi-VN" smtClean="0"/>
              <a:t>Kỹ thuật hướng đối tượng (Object-oriented techniques)</a:t>
            </a:r>
          </a:p>
          <a:p>
            <a:pPr marL="468313" indent="-457200">
              <a:lnSpc>
                <a:spcPct val="120000"/>
              </a:lnSpc>
              <a:spcBef>
                <a:spcPts val="600"/>
              </a:spcBef>
              <a:buFont typeface="+mj-lt"/>
              <a:buAutoNum type="arabicPeriod"/>
            </a:pPr>
            <a:r>
              <a:rPr lang="vi-VN" smtClean="0"/>
              <a:t>Kỹ thuật quản lý dự án (Project management techniques)</a:t>
            </a:r>
          </a:p>
          <a:p>
            <a:pPr marL="468313" indent="-457200">
              <a:lnSpc>
                <a:spcPct val="120000"/>
              </a:lnSpc>
              <a:spcBef>
                <a:spcPts val="600"/>
              </a:spcBef>
              <a:buFont typeface="+mj-lt"/>
              <a:buAutoNum type="arabicPeriod"/>
            </a:pPr>
            <a:r>
              <a:rPr lang="vi-VN" smtClean="0"/>
              <a:t>Kỹ thuật về tổ chức (Organizational techniques)</a:t>
            </a:r>
          </a:p>
          <a:p>
            <a:pPr marL="468313" indent="-457200">
              <a:lnSpc>
                <a:spcPct val="120000"/>
              </a:lnSpc>
              <a:spcBef>
                <a:spcPts val="600"/>
              </a:spcBef>
              <a:buFont typeface="+mj-lt"/>
              <a:buAutoNum type="arabicPeriod"/>
            </a:pPr>
            <a:r>
              <a:rPr lang="vi-VN" smtClean="0"/>
              <a:t>Kỹ thuật về con người (People techniques)</a:t>
            </a:r>
          </a:p>
          <a:p>
            <a:pPr marL="468313" indent="-457200">
              <a:lnSpc>
                <a:spcPct val="120000"/>
              </a:lnSpc>
              <a:spcBef>
                <a:spcPts val="600"/>
              </a:spcBef>
              <a:buFont typeface="+mj-lt"/>
              <a:buAutoNum type="arabicPeriod"/>
            </a:pPr>
            <a:r>
              <a:rPr lang="vi-VN" smtClean="0"/>
              <a:t>Kỹ thuật trong bối cảnh (Techniques in context) </a:t>
            </a:r>
            <a:endParaRPr lang="vi-VN"/>
          </a:p>
        </p:txBody>
      </p:sp>
      <p:sp>
        <p:nvSpPr>
          <p:cNvPr id="6" name="Date Placeholder 5"/>
          <p:cNvSpPr>
            <a:spLocks noGrp="1"/>
          </p:cNvSpPr>
          <p:nvPr>
            <p:ph type="dt" sz="half" idx="4294967295"/>
          </p:nvPr>
        </p:nvSpPr>
        <p:spPr>
          <a:xfrm>
            <a:off x="3581400" y="6356350"/>
            <a:ext cx="2133600" cy="365125"/>
          </a:xfrm>
          <a:prstGeom prst="rect">
            <a:avLst/>
          </a:prstGeom>
        </p:spPr>
        <p:txBody>
          <a:bodyPr/>
          <a:lstStyle/>
          <a:p>
            <a:fld id="{94C4B8B2-DDEB-4E6E-9915-4D31E30DF2C8}"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15</a:t>
            </a:fld>
            <a:endParaRPr lang="en-CA"/>
          </a:p>
        </p:txBody>
      </p:sp>
    </p:spTree>
    <p:extLst>
      <p:ext uri="{BB962C8B-B14F-4D97-AF65-F5344CB8AC3E}">
        <p14:creationId xmlns:p14="http://schemas.microsoft.com/office/powerpoint/2010/main" val="342335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0" smtClean="0"/>
              <a:t>Chương 4 - </a:t>
            </a:r>
            <a:r>
              <a:rPr lang="vi-VN" sz="3200"/>
              <a:t>Các công cụ hỗ trợ </a:t>
            </a:r>
            <a:r>
              <a:rPr lang="en-US" sz="3200" smtClean="0"/>
              <a:t/>
            </a:r>
            <a:br>
              <a:rPr lang="en-US" sz="3200" smtClean="0"/>
            </a:br>
            <a:r>
              <a:rPr lang="vi-VN" sz="3200" smtClean="0"/>
              <a:t>phát </a:t>
            </a:r>
            <a:r>
              <a:rPr lang="vi-VN" sz="3200"/>
              <a:t>triển hệ thống thông tin quản lý </a:t>
            </a:r>
            <a:endParaRPr lang="en-US" sz="3200"/>
          </a:p>
        </p:txBody>
      </p:sp>
      <p:sp>
        <p:nvSpPr>
          <p:cNvPr id="3" name="Content Placeholder 2"/>
          <p:cNvSpPr>
            <a:spLocks noGrp="1"/>
          </p:cNvSpPr>
          <p:nvPr>
            <p:ph idx="1"/>
          </p:nvPr>
        </p:nvSpPr>
        <p:spPr>
          <a:xfrm>
            <a:off x="283780" y="2514600"/>
            <a:ext cx="8544910" cy="3810000"/>
          </a:xfrm>
        </p:spPr>
        <p:txBody>
          <a:bodyPr>
            <a:noAutofit/>
          </a:bodyPr>
          <a:lstStyle/>
          <a:p>
            <a:pPr marL="468313" indent="-457200">
              <a:spcBef>
                <a:spcPts val="600"/>
              </a:spcBef>
              <a:buFont typeface="+mj-lt"/>
              <a:buAutoNum type="arabicPeriod"/>
            </a:pPr>
            <a:r>
              <a:rPr lang="vi-VN" sz="3000" smtClean="0"/>
              <a:t>Các công cụ hỗ trợ (Case tools)</a:t>
            </a:r>
          </a:p>
          <a:p>
            <a:pPr marL="468313" indent="-457200">
              <a:spcBef>
                <a:spcPts val="600"/>
              </a:spcBef>
              <a:buFont typeface="+mj-lt"/>
              <a:buAutoNum type="arabicPeriod"/>
            </a:pPr>
            <a:endParaRPr lang="vi-VN" sz="3000"/>
          </a:p>
          <a:p>
            <a:pPr marL="468313" indent="-457200">
              <a:spcBef>
                <a:spcPts val="600"/>
              </a:spcBef>
              <a:buFont typeface="+mj-lt"/>
              <a:buAutoNum type="arabicPeriod"/>
            </a:pPr>
            <a:r>
              <a:rPr lang="vi-VN" sz="3000" smtClean="0"/>
              <a:t>Các bộ công cụ (Toolsets)</a:t>
            </a:r>
            <a:endParaRPr lang="vi-VN" sz="3000"/>
          </a:p>
        </p:txBody>
      </p:sp>
      <p:sp>
        <p:nvSpPr>
          <p:cNvPr id="6" name="Date Placeholder 5"/>
          <p:cNvSpPr>
            <a:spLocks noGrp="1"/>
          </p:cNvSpPr>
          <p:nvPr>
            <p:ph type="dt" sz="half" idx="4294967295"/>
          </p:nvPr>
        </p:nvSpPr>
        <p:spPr>
          <a:xfrm>
            <a:off x="3657600" y="6356350"/>
            <a:ext cx="2133600" cy="365125"/>
          </a:xfrm>
          <a:prstGeom prst="rect">
            <a:avLst/>
          </a:prstGeom>
        </p:spPr>
        <p:txBody>
          <a:bodyPr/>
          <a:lstStyle/>
          <a:p>
            <a:fld id="{79B659C3-F2CB-4499-B58F-6DE557D04E10}"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16</a:t>
            </a:fld>
            <a:endParaRPr lang="en-CA"/>
          </a:p>
        </p:txBody>
      </p:sp>
    </p:spTree>
    <p:extLst>
      <p:ext uri="{BB962C8B-B14F-4D97-AF65-F5344CB8AC3E}">
        <p14:creationId xmlns:p14="http://schemas.microsoft.com/office/powerpoint/2010/main" val="37888059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0" smtClean="0"/>
              <a:t>Chương 5 - </a:t>
            </a:r>
            <a:r>
              <a:rPr lang="vi-VN" sz="3200" smtClean="0"/>
              <a:t>Các </a:t>
            </a:r>
            <a:r>
              <a:rPr lang="vi-VN" sz="3200"/>
              <a:t>phương pháp luận </a:t>
            </a:r>
            <a:r>
              <a:rPr lang="en-US" sz="3200" smtClean="0"/>
              <a:t/>
            </a:r>
            <a:br>
              <a:rPr lang="en-US" sz="3200" smtClean="0"/>
            </a:br>
            <a:r>
              <a:rPr lang="vi-VN" sz="3200" smtClean="0"/>
              <a:t>phát </a:t>
            </a:r>
            <a:r>
              <a:rPr lang="vi-VN" sz="3200"/>
              <a:t>triển hệ thống thông tin quản lý</a:t>
            </a:r>
            <a:endParaRPr lang="en-US" sz="3200"/>
          </a:p>
        </p:txBody>
      </p:sp>
      <p:sp>
        <p:nvSpPr>
          <p:cNvPr id="3" name="Content Placeholder 2"/>
          <p:cNvSpPr>
            <a:spLocks noGrp="1"/>
          </p:cNvSpPr>
          <p:nvPr>
            <p:ph idx="1"/>
          </p:nvPr>
        </p:nvSpPr>
        <p:spPr>
          <a:xfrm>
            <a:off x="283780" y="2362200"/>
            <a:ext cx="8544910" cy="3962400"/>
          </a:xfrm>
        </p:spPr>
        <p:txBody>
          <a:bodyPr>
            <a:noAutofit/>
          </a:bodyPr>
          <a:lstStyle/>
          <a:p>
            <a:pPr marL="457200" indent="-457200">
              <a:spcBef>
                <a:spcPts val="0"/>
              </a:spcBef>
              <a:buFont typeface="+mj-lt"/>
              <a:buAutoNum type="arabicPeriod"/>
            </a:pPr>
            <a:r>
              <a:rPr lang="vi-VN" sz="2100" smtClean="0"/>
              <a:t>Phương pháp luận hướng quy trình </a:t>
            </a:r>
            <a:r>
              <a:rPr lang="en-US" sz="2100" smtClean="0"/>
              <a:t/>
            </a:r>
            <a:br>
              <a:rPr lang="en-US" sz="2100" smtClean="0"/>
            </a:br>
            <a:r>
              <a:rPr lang="vi-VN" sz="2100" smtClean="0"/>
              <a:t>(Process-oriented methodologies)</a:t>
            </a:r>
          </a:p>
          <a:p>
            <a:pPr marL="457200" indent="-457200">
              <a:spcBef>
                <a:spcPts val="0"/>
              </a:spcBef>
              <a:buFont typeface="+mj-lt"/>
              <a:buAutoNum type="arabicPeriod"/>
            </a:pPr>
            <a:r>
              <a:rPr lang="vi-VN" sz="2100" smtClean="0"/>
              <a:t>Phương pháp luận hỗn hợp (Blended methodologies)</a:t>
            </a:r>
          </a:p>
          <a:p>
            <a:pPr marL="457200" indent="-457200">
              <a:spcBef>
                <a:spcPts val="0"/>
              </a:spcBef>
              <a:buFont typeface="+mj-lt"/>
              <a:buAutoNum type="arabicPeriod"/>
            </a:pPr>
            <a:r>
              <a:rPr lang="vi-VN" sz="2100" smtClean="0"/>
              <a:t>Phương pháp luận hướng đối tượng </a:t>
            </a:r>
            <a:r>
              <a:rPr lang="en-US" sz="2100" smtClean="0"/>
              <a:t/>
            </a:r>
            <a:br>
              <a:rPr lang="en-US" sz="2100" smtClean="0"/>
            </a:br>
            <a:r>
              <a:rPr lang="vi-VN" sz="2100" smtClean="0"/>
              <a:t>(Object-oriented methodologies)</a:t>
            </a:r>
          </a:p>
          <a:p>
            <a:pPr marL="457200" indent="-457200">
              <a:spcBef>
                <a:spcPts val="0"/>
              </a:spcBef>
              <a:buFont typeface="+mj-lt"/>
              <a:buAutoNum type="arabicPeriod"/>
            </a:pPr>
            <a:r>
              <a:rPr lang="vi-VN" sz="2100" smtClean="0"/>
              <a:t>Phương pháp luận phát triển nhanh </a:t>
            </a:r>
            <a:r>
              <a:rPr lang="en-US" sz="2100" smtClean="0"/>
              <a:t/>
            </a:r>
            <a:br>
              <a:rPr lang="en-US" sz="2100" smtClean="0"/>
            </a:br>
            <a:r>
              <a:rPr lang="vi-VN" sz="2100" smtClean="0"/>
              <a:t>(Rapid development methodologies)</a:t>
            </a:r>
          </a:p>
          <a:p>
            <a:pPr marL="457200" indent="-457200">
              <a:spcBef>
                <a:spcPts val="0"/>
              </a:spcBef>
              <a:buFont typeface="+mj-lt"/>
              <a:buAutoNum type="arabicPeriod"/>
            </a:pPr>
            <a:r>
              <a:rPr lang="vi-VN" sz="2100" smtClean="0"/>
              <a:t>Phương pháp luận hướng con người </a:t>
            </a:r>
            <a:r>
              <a:rPr lang="en-US" sz="2100" smtClean="0"/>
              <a:t/>
            </a:r>
            <a:br>
              <a:rPr lang="en-US" sz="2100" smtClean="0"/>
            </a:br>
            <a:r>
              <a:rPr lang="vi-VN" sz="2100" smtClean="0"/>
              <a:t>(People-oriented methodologies)</a:t>
            </a:r>
          </a:p>
          <a:p>
            <a:pPr marL="457200" indent="-457200">
              <a:spcBef>
                <a:spcPts val="0"/>
              </a:spcBef>
              <a:buFont typeface="+mj-lt"/>
              <a:buAutoNum type="arabicPeriod"/>
            </a:pPr>
            <a:r>
              <a:rPr lang="vi-VN" sz="2100" smtClean="0"/>
              <a:t>Phương pháp luận hướng tổ chức </a:t>
            </a:r>
            <a:r>
              <a:rPr lang="en-US" sz="2100" smtClean="0"/>
              <a:t/>
            </a:r>
            <a:br>
              <a:rPr lang="en-US" sz="2100" smtClean="0"/>
            </a:br>
            <a:r>
              <a:rPr lang="vi-VN" sz="2100" smtClean="0"/>
              <a:t>(Organisational-oriented methodologies)</a:t>
            </a:r>
          </a:p>
          <a:p>
            <a:pPr marL="457200" indent="-457200">
              <a:spcBef>
                <a:spcPts val="0"/>
              </a:spcBef>
              <a:buFont typeface="+mj-lt"/>
              <a:buAutoNum type="arabicPeriod"/>
            </a:pPr>
            <a:r>
              <a:rPr lang="vi-VN" sz="2100" smtClean="0"/>
              <a:t>Các khuôn mẫu (Frameworks)</a:t>
            </a:r>
            <a:endParaRPr lang="vi-VN" sz="2100"/>
          </a:p>
        </p:txBody>
      </p:sp>
      <p:sp>
        <p:nvSpPr>
          <p:cNvPr id="6" name="Date Placeholder 5"/>
          <p:cNvSpPr>
            <a:spLocks noGrp="1"/>
          </p:cNvSpPr>
          <p:nvPr>
            <p:ph type="dt" sz="half" idx="4294967295"/>
          </p:nvPr>
        </p:nvSpPr>
        <p:spPr>
          <a:xfrm>
            <a:off x="3581400" y="6356350"/>
            <a:ext cx="2133600" cy="365125"/>
          </a:xfrm>
          <a:prstGeom prst="rect">
            <a:avLst/>
          </a:prstGeom>
        </p:spPr>
        <p:txBody>
          <a:bodyPr/>
          <a:lstStyle/>
          <a:p>
            <a:fld id="{23A5B5E3-E40C-483C-9C3A-71F110BCA4F8}"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17</a:t>
            </a:fld>
            <a:endParaRPr lang="en-CA"/>
          </a:p>
        </p:txBody>
      </p:sp>
    </p:spTree>
    <p:extLst>
      <p:ext uri="{BB962C8B-B14F-4D97-AF65-F5344CB8AC3E}">
        <p14:creationId xmlns:p14="http://schemas.microsoft.com/office/powerpoint/2010/main" val="24729066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0" smtClean="0"/>
              <a:t>Chương 6 - </a:t>
            </a:r>
            <a:r>
              <a:rPr lang="vi-VN" sz="3200" smtClean="0"/>
              <a:t>Lựa </a:t>
            </a:r>
            <a:r>
              <a:rPr lang="vi-VN" sz="3200"/>
              <a:t>chọn phương pháp luận </a:t>
            </a:r>
            <a:r>
              <a:rPr lang="en-US" sz="3200" smtClean="0"/>
              <a:t/>
            </a:r>
            <a:br>
              <a:rPr lang="en-US" sz="3200" smtClean="0"/>
            </a:br>
            <a:r>
              <a:rPr lang="vi-VN" sz="3200" smtClean="0"/>
              <a:t>phát </a:t>
            </a:r>
            <a:r>
              <a:rPr lang="vi-VN" sz="3200"/>
              <a:t>triển hệ thống thông tin quản lý</a:t>
            </a:r>
            <a:endParaRPr lang="en-US" sz="3200"/>
          </a:p>
        </p:txBody>
      </p:sp>
      <p:sp>
        <p:nvSpPr>
          <p:cNvPr id="3" name="Content Placeholder 2"/>
          <p:cNvSpPr>
            <a:spLocks noGrp="1"/>
          </p:cNvSpPr>
          <p:nvPr>
            <p:ph idx="1"/>
          </p:nvPr>
        </p:nvSpPr>
        <p:spPr>
          <a:xfrm>
            <a:off x="283780" y="2438400"/>
            <a:ext cx="8544910" cy="3886200"/>
          </a:xfrm>
        </p:spPr>
        <p:txBody>
          <a:bodyPr>
            <a:noAutofit/>
          </a:bodyPr>
          <a:lstStyle/>
          <a:p>
            <a:pPr marL="457200" indent="-457200">
              <a:spcBef>
                <a:spcPts val="600"/>
              </a:spcBef>
              <a:buFont typeface="+mj-lt"/>
              <a:buAutoNum type="arabicPeriod"/>
            </a:pPr>
            <a:r>
              <a:rPr lang="vi-VN" sz="3000" smtClean="0"/>
              <a:t>Các mô hình và khung so sánh</a:t>
            </a:r>
          </a:p>
          <a:p>
            <a:pPr marL="457200" indent="-457200">
              <a:spcBef>
                <a:spcPts val="600"/>
              </a:spcBef>
              <a:buFont typeface="+mj-lt"/>
              <a:buAutoNum type="arabicPeriod"/>
            </a:pPr>
            <a:r>
              <a:rPr lang="vi-VN" sz="3000" smtClean="0"/>
              <a:t>So sánh các phương pháp phát triển </a:t>
            </a:r>
            <a:r>
              <a:rPr lang="en-US" sz="3000" smtClean="0"/>
              <a:t/>
            </a:r>
            <a:br>
              <a:rPr lang="en-US" sz="3000" smtClean="0"/>
            </a:br>
            <a:r>
              <a:rPr lang="vi-VN" sz="3000" smtClean="0"/>
              <a:t>hệ thống thông tin quản lý</a:t>
            </a:r>
          </a:p>
          <a:p>
            <a:pPr marL="457200" indent="-457200">
              <a:spcBef>
                <a:spcPts val="600"/>
              </a:spcBef>
              <a:buFont typeface="+mj-lt"/>
              <a:buAutoNum type="arabicPeriod"/>
            </a:pPr>
            <a:r>
              <a:rPr lang="vi-VN" sz="3000" smtClean="0"/>
              <a:t>Lựa chọn phương pháp phát triển hệ thống thông tin quản lý</a:t>
            </a:r>
            <a:endParaRPr lang="vi-VN" sz="3000"/>
          </a:p>
        </p:txBody>
      </p:sp>
      <p:sp>
        <p:nvSpPr>
          <p:cNvPr id="6" name="Date Placeholder 5"/>
          <p:cNvSpPr>
            <a:spLocks noGrp="1"/>
          </p:cNvSpPr>
          <p:nvPr>
            <p:ph type="dt" sz="half" idx="4294967295"/>
          </p:nvPr>
        </p:nvSpPr>
        <p:spPr>
          <a:xfrm>
            <a:off x="3581400" y="6356350"/>
            <a:ext cx="2133600" cy="365125"/>
          </a:xfrm>
          <a:prstGeom prst="rect">
            <a:avLst/>
          </a:prstGeom>
        </p:spPr>
        <p:txBody>
          <a:bodyPr/>
          <a:lstStyle/>
          <a:p>
            <a:fld id="{B4503122-B461-47CC-A0D1-F56133578CBC}"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18</a:t>
            </a:fld>
            <a:endParaRPr lang="en-CA"/>
          </a:p>
        </p:txBody>
      </p:sp>
    </p:spTree>
    <p:extLst>
      <p:ext uri="{BB962C8B-B14F-4D97-AF65-F5344CB8AC3E}">
        <p14:creationId xmlns:p14="http://schemas.microsoft.com/office/powerpoint/2010/main" val="2547043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Lịch trình thực hiện</a:t>
            </a:r>
            <a:endParaRPr lang="en-US"/>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610166003"/>
              </p:ext>
            </p:extLst>
          </p:nvPr>
        </p:nvGraphicFramePr>
        <p:xfrm>
          <a:off x="457200" y="1942065"/>
          <a:ext cx="8325396" cy="4382535"/>
        </p:xfrm>
        <a:graphic>
          <a:graphicData uri="http://schemas.openxmlformats.org/drawingml/2006/table">
            <a:tbl>
              <a:tblPr firstRow="1" bandRow="1">
                <a:tableStyleId>{5C22544A-7EE6-4342-B048-85BDC9FD1C3A}</a:tableStyleId>
              </a:tblPr>
              <a:tblGrid>
                <a:gridCol w="841881"/>
                <a:gridCol w="4675902"/>
                <a:gridCol w="1622006"/>
                <a:gridCol w="1185607"/>
              </a:tblGrid>
              <a:tr h="663453">
                <a:tc>
                  <a:txBody>
                    <a:bodyPr/>
                    <a:lstStyle/>
                    <a:p>
                      <a:pPr algn="ctr"/>
                      <a:r>
                        <a:rPr lang="en-US" sz="2000" smtClean="0">
                          <a:latin typeface="Cambria" panose="02040503050406030204" pitchFamily="18" charset="0"/>
                          <a:cs typeface="Arial" pitchFamily="34" charset="0"/>
                        </a:rPr>
                        <a:t>Buổi</a:t>
                      </a:r>
                      <a:endParaRPr lang="en-US" sz="2000">
                        <a:latin typeface="Cambria" panose="02040503050406030204" pitchFamily="18" charset="0"/>
                        <a:cs typeface="Arial" pitchFamily="34" charset="0"/>
                      </a:endParaRPr>
                    </a:p>
                  </a:txBody>
                  <a:tcPr marL="87185" marR="87185" anchor="ctr"/>
                </a:tc>
                <a:tc>
                  <a:txBody>
                    <a:bodyPr/>
                    <a:lstStyle/>
                    <a:p>
                      <a:pPr algn="ctr"/>
                      <a:r>
                        <a:rPr lang="en-US" sz="2000" smtClean="0">
                          <a:latin typeface="Cambria" panose="02040503050406030204" pitchFamily="18" charset="0"/>
                          <a:cs typeface="Arial" pitchFamily="34" charset="0"/>
                        </a:rPr>
                        <a:t>Nội</a:t>
                      </a:r>
                      <a:r>
                        <a:rPr lang="en-US" sz="2000" baseline="0" smtClean="0">
                          <a:latin typeface="Cambria" panose="02040503050406030204" pitchFamily="18" charset="0"/>
                          <a:cs typeface="Arial" pitchFamily="34" charset="0"/>
                        </a:rPr>
                        <a:t> dung</a:t>
                      </a:r>
                      <a:endParaRPr lang="en-US" sz="2000">
                        <a:latin typeface="Cambria" panose="02040503050406030204" pitchFamily="18" charset="0"/>
                        <a:cs typeface="Arial" pitchFamily="34" charset="0"/>
                      </a:endParaRPr>
                    </a:p>
                  </a:txBody>
                  <a:tcPr marL="87185" marR="87185" anchor="ctr"/>
                </a:tc>
                <a:tc>
                  <a:txBody>
                    <a:bodyPr/>
                    <a:lstStyle/>
                    <a:p>
                      <a:pPr algn="ctr"/>
                      <a:r>
                        <a:rPr lang="en-US" sz="2000" smtClean="0">
                          <a:latin typeface="Cambria" panose="02040503050406030204" pitchFamily="18" charset="0"/>
                          <a:cs typeface="Arial" pitchFamily="34" charset="0"/>
                        </a:rPr>
                        <a:t>Tài</a:t>
                      </a:r>
                      <a:r>
                        <a:rPr lang="en-US" sz="2000" baseline="0" smtClean="0">
                          <a:latin typeface="Cambria" panose="02040503050406030204" pitchFamily="18" charset="0"/>
                          <a:cs typeface="Arial" pitchFamily="34" charset="0"/>
                        </a:rPr>
                        <a:t> liệu </a:t>
                      </a:r>
                      <a:endParaRPr lang="en-US" sz="2000" b="0" i="1">
                        <a:latin typeface="Cambria" panose="02040503050406030204" pitchFamily="18" charset="0"/>
                        <a:cs typeface="Arial" pitchFamily="34" charset="0"/>
                      </a:endParaRPr>
                    </a:p>
                  </a:txBody>
                  <a:tcPr marL="87185" marR="87185" anchor="ctr"/>
                </a:tc>
                <a:tc>
                  <a:txBody>
                    <a:bodyPr/>
                    <a:lstStyle/>
                    <a:p>
                      <a:pPr algn="ctr"/>
                      <a:r>
                        <a:rPr lang="en-US" sz="2000" b="1" i="0" smtClean="0">
                          <a:latin typeface="Cambria" panose="02040503050406030204" pitchFamily="18" charset="0"/>
                          <a:cs typeface="Arial" pitchFamily="34" charset="0"/>
                        </a:rPr>
                        <a:t>Bài</a:t>
                      </a:r>
                      <a:r>
                        <a:rPr lang="en-US" sz="2000" b="1" i="0" baseline="0" smtClean="0">
                          <a:latin typeface="Cambria" panose="02040503050406030204" pitchFamily="18" charset="0"/>
                          <a:cs typeface="Arial" pitchFamily="34" charset="0"/>
                        </a:rPr>
                        <a:t> tập</a:t>
                      </a:r>
                      <a:endParaRPr lang="en-US" sz="2000" b="1" i="0">
                        <a:latin typeface="Cambria" panose="02040503050406030204" pitchFamily="18" charset="0"/>
                        <a:cs typeface="Arial" pitchFamily="34" charset="0"/>
                      </a:endParaRPr>
                    </a:p>
                  </a:txBody>
                  <a:tcPr marL="87185" marR="87185" anchor="ctr"/>
                </a:tc>
              </a:tr>
              <a:tr h="438792">
                <a:tc>
                  <a:txBody>
                    <a:bodyPr/>
                    <a:lstStyle/>
                    <a:p>
                      <a:pPr algn="ctr"/>
                      <a:r>
                        <a:rPr lang="en-US" sz="1800" b="1" smtClean="0">
                          <a:latin typeface="Cambria" panose="02040503050406030204" pitchFamily="18" charset="0"/>
                          <a:cs typeface="Arial" pitchFamily="34" charset="0"/>
                        </a:rPr>
                        <a:t>1</a:t>
                      </a:r>
                      <a:endParaRPr lang="en-US" sz="1800" b="1">
                        <a:latin typeface="Cambria" panose="02040503050406030204" pitchFamily="18" charset="0"/>
                        <a:cs typeface="Arial" pitchFamily="34" charset="0"/>
                      </a:endParaRPr>
                    </a:p>
                  </a:txBody>
                  <a:tcPr marL="87185" marR="87185" anchor="ctr"/>
                </a:tc>
                <a:tc>
                  <a:txBody>
                    <a:bodyPr/>
                    <a:lstStyle/>
                    <a:p>
                      <a:r>
                        <a:rPr lang="en-US" sz="1800" b="1" smtClean="0">
                          <a:latin typeface="Cambria" panose="02040503050406030204" pitchFamily="18" charset="0"/>
                          <a:cs typeface="Arial" pitchFamily="34" charset="0"/>
                        </a:rPr>
                        <a:t>Giới</a:t>
                      </a:r>
                      <a:r>
                        <a:rPr lang="en-US" sz="1800" b="1" baseline="0" smtClean="0">
                          <a:latin typeface="Cambria" panose="02040503050406030204" pitchFamily="18" charset="0"/>
                          <a:cs typeface="Arial" pitchFamily="34" charset="0"/>
                        </a:rPr>
                        <a:t> thiệu + Tổng quan </a:t>
                      </a:r>
                      <a:endParaRPr lang="en-US" sz="1800" b="1">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Chương</a:t>
                      </a:r>
                      <a:r>
                        <a:rPr lang="en-US" sz="1800" baseline="0" smtClean="0">
                          <a:latin typeface="Cambria" panose="02040503050406030204" pitchFamily="18" charset="0"/>
                          <a:cs typeface="Arial" pitchFamily="34" charset="0"/>
                        </a:rPr>
                        <a:t> 1</a:t>
                      </a:r>
                      <a:endParaRPr lang="en-US" sz="1800" smtClean="0">
                        <a:latin typeface="Cambria" panose="02040503050406030204" pitchFamily="18" charset="0"/>
                        <a:cs typeface="Arial" pitchFamily="34" charset="0"/>
                      </a:endParaRPr>
                    </a:p>
                  </a:txBody>
                  <a:tcPr marL="87185" marR="87185" anchor="ctr"/>
                </a:tc>
                <a:tc>
                  <a:txBody>
                    <a:bodyPr/>
                    <a:lstStyle/>
                    <a:p>
                      <a:pPr algn="ctr"/>
                      <a:endParaRPr lang="en-US" sz="1800">
                        <a:latin typeface="Cambria" panose="02040503050406030204" pitchFamily="18" charset="0"/>
                        <a:cs typeface="Arial" pitchFamily="34" charset="0"/>
                      </a:endParaRPr>
                    </a:p>
                  </a:txBody>
                  <a:tcPr marL="87185" marR="87185" anchor="ctr"/>
                </a:tc>
              </a:tr>
              <a:tr h="656058">
                <a:tc>
                  <a:txBody>
                    <a:bodyPr/>
                    <a:lstStyle/>
                    <a:p>
                      <a:pPr algn="ctr"/>
                      <a:r>
                        <a:rPr lang="en-US" sz="1800" b="1" smtClean="0">
                          <a:latin typeface="Cambria" panose="02040503050406030204" pitchFamily="18" charset="0"/>
                          <a:cs typeface="Arial" pitchFamily="34" charset="0"/>
                        </a:rPr>
                        <a:t>2</a:t>
                      </a:r>
                      <a:endParaRPr lang="en-US" sz="1800" b="1">
                        <a:latin typeface="Cambria" panose="02040503050406030204" pitchFamily="18" charset="0"/>
                        <a:cs typeface="Arial" pitchFamily="34" charset="0"/>
                      </a:endParaRPr>
                    </a:p>
                  </a:txBody>
                  <a:tcPr marL="87185" marR="87185" anchor="ctr"/>
                </a:tc>
                <a:tc>
                  <a:txBody>
                    <a:bodyPr/>
                    <a:lstStyle/>
                    <a:p>
                      <a:r>
                        <a:rPr lang="vi-VN" sz="1800" b="1" smtClean="0">
                          <a:latin typeface="Cambria" panose="02040503050406030204" pitchFamily="18" charset="0"/>
                          <a:cs typeface="Arial" pitchFamily="34" charset="0"/>
                        </a:rPr>
                        <a:t>Các yếu tố trong phát triển hệ thống thông tin quản lý</a:t>
                      </a:r>
                      <a:endParaRPr lang="en-US" sz="1800" b="1">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Chương</a:t>
                      </a:r>
                      <a:r>
                        <a:rPr lang="en-US" sz="1800" baseline="0" smtClean="0">
                          <a:latin typeface="Cambria" panose="02040503050406030204" pitchFamily="18" charset="0"/>
                          <a:cs typeface="Arial" pitchFamily="34" charset="0"/>
                        </a:rPr>
                        <a:t> 2</a:t>
                      </a:r>
                      <a:endParaRPr lang="en-US" sz="1800" smtClean="0">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smtClean="0">
                        <a:latin typeface="Cambria" panose="02040503050406030204" pitchFamily="18" charset="0"/>
                        <a:cs typeface="Arial" pitchFamily="34" charset="0"/>
                      </a:endParaRPr>
                    </a:p>
                  </a:txBody>
                  <a:tcPr marL="87185" marR="87185" anchor="ctr"/>
                </a:tc>
              </a:tr>
              <a:tr h="656058">
                <a:tc>
                  <a:txBody>
                    <a:bodyPr/>
                    <a:lstStyle/>
                    <a:p>
                      <a:pPr algn="ctr"/>
                      <a:r>
                        <a:rPr lang="en-US" sz="1800" b="1" smtClean="0">
                          <a:latin typeface="Cambria" panose="02040503050406030204" pitchFamily="18" charset="0"/>
                          <a:cs typeface="Arial" pitchFamily="34" charset="0"/>
                        </a:rPr>
                        <a:t>3</a:t>
                      </a:r>
                      <a:endParaRPr lang="en-US" sz="1800" b="1">
                        <a:latin typeface="Cambria" panose="02040503050406030204" pitchFamily="18" charset="0"/>
                        <a:cs typeface="Arial" pitchFamily="34" charset="0"/>
                      </a:endParaRPr>
                    </a:p>
                  </a:txBody>
                  <a:tcPr marL="87185" marR="87185" anchor="ctr"/>
                </a:tc>
                <a:tc>
                  <a:txBody>
                    <a:bodyPr/>
                    <a:lstStyle/>
                    <a:p>
                      <a:r>
                        <a:rPr lang="vi-VN" sz="1800" b="1" smtClean="0">
                          <a:latin typeface="Cambria" panose="02040503050406030204" pitchFamily="18" charset="0"/>
                          <a:cs typeface="Arial" pitchFamily="34" charset="0"/>
                        </a:rPr>
                        <a:t>Các kỹ thuật phát triển hệ thống thông tin quản lý</a:t>
                      </a:r>
                      <a:endParaRPr lang="en-US" sz="1800" b="1">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Chương 3</a:t>
                      </a:r>
                    </a:p>
                  </a:txBody>
                  <a:tcPr marL="87185" marR="87185" anchor="ctr"/>
                </a:tc>
                <a:tc>
                  <a:txBody>
                    <a:bodyPr/>
                    <a:lstStyle/>
                    <a:p>
                      <a:pPr algn="ctr"/>
                      <a:endParaRPr lang="en-US" sz="1800">
                        <a:latin typeface="Cambria" panose="02040503050406030204" pitchFamily="18" charset="0"/>
                        <a:cs typeface="Arial" pitchFamily="34" charset="0"/>
                      </a:endParaRPr>
                    </a:p>
                  </a:txBody>
                  <a:tcPr marL="87185" marR="87185" anchor="ctr"/>
                </a:tc>
              </a:tr>
              <a:tr h="656058">
                <a:tc>
                  <a:txBody>
                    <a:bodyPr/>
                    <a:lstStyle/>
                    <a:p>
                      <a:pPr algn="ctr"/>
                      <a:r>
                        <a:rPr lang="en-US" sz="1800" b="1" smtClean="0">
                          <a:latin typeface="Cambria" panose="02040503050406030204" pitchFamily="18" charset="0"/>
                          <a:cs typeface="Arial" pitchFamily="34" charset="0"/>
                        </a:rPr>
                        <a:t>4</a:t>
                      </a:r>
                      <a:endParaRPr lang="en-US" sz="1800" b="1">
                        <a:latin typeface="Cambria" panose="02040503050406030204" pitchFamily="18" charset="0"/>
                        <a:cs typeface="Arial" pitchFamily="34" charset="0"/>
                      </a:endParaRPr>
                    </a:p>
                  </a:txBody>
                  <a:tcPr marL="87185" marR="8718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1800" b="1" smtClean="0">
                          <a:latin typeface="Cambria" panose="02040503050406030204" pitchFamily="18" charset="0"/>
                          <a:cs typeface="Arial" pitchFamily="34" charset="0"/>
                        </a:rPr>
                        <a:t>Các kỹ thuật phát triển hệ thống thông tin quản lý</a:t>
                      </a:r>
                      <a:r>
                        <a:rPr lang="en-US" sz="1800" b="1" baseline="0" smtClean="0">
                          <a:latin typeface="Cambria" panose="02040503050406030204" pitchFamily="18" charset="0"/>
                          <a:cs typeface="Arial" pitchFamily="34" charset="0"/>
                        </a:rPr>
                        <a:t> (tt)</a:t>
                      </a:r>
                      <a:endParaRPr lang="en-US" sz="1800" b="1" smtClean="0">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Chương 3</a:t>
                      </a: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x</a:t>
                      </a:r>
                    </a:p>
                  </a:txBody>
                  <a:tcPr marL="87185" marR="87185" anchor="ctr"/>
                </a:tc>
              </a:tr>
              <a:tr h="656058">
                <a:tc>
                  <a:txBody>
                    <a:bodyPr/>
                    <a:lstStyle/>
                    <a:p>
                      <a:pPr algn="ctr"/>
                      <a:r>
                        <a:rPr lang="en-US" sz="1800" b="1" smtClean="0">
                          <a:latin typeface="Cambria" panose="02040503050406030204" pitchFamily="18" charset="0"/>
                          <a:cs typeface="Arial" pitchFamily="34" charset="0"/>
                        </a:rPr>
                        <a:t>5</a:t>
                      </a:r>
                      <a:endParaRPr lang="en-US" sz="1800" b="1">
                        <a:latin typeface="Cambria" panose="02040503050406030204" pitchFamily="18" charset="0"/>
                        <a:cs typeface="Arial" pitchFamily="34" charset="0"/>
                      </a:endParaRPr>
                    </a:p>
                  </a:txBody>
                  <a:tcPr marL="87185" marR="8718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1800" b="1" smtClean="0">
                          <a:latin typeface="Cambria" panose="02040503050406030204" pitchFamily="18" charset="0"/>
                          <a:cs typeface="Arial" pitchFamily="34" charset="0"/>
                        </a:rPr>
                        <a:t>Các công cụ hỗ trợ phát triển hệ thống thông tin quản lý </a:t>
                      </a:r>
                      <a:endParaRPr lang="en-US" sz="1800" b="1" smtClean="0">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Chương 4</a:t>
                      </a: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smtClean="0">
                        <a:latin typeface="Cambria" panose="02040503050406030204" pitchFamily="18" charset="0"/>
                        <a:cs typeface="Arial" pitchFamily="34" charset="0"/>
                      </a:endParaRPr>
                    </a:p>
                  </a:txBody>
                  <a:tcPr marL="87185" marR="87185" anchor="ctr"/>
                </a:tc>
              </a:tr>
              <a:tr h="656058">
                <a:tc>
                  <a:txBody>
                    <a:bodyPr/>
                    <a:lstStyle/>
                    <a:p>
                      <a:pPr algn="ctr"/>
                      <a:r>
                        <a:rPr lang="en-US" sz="1800" b="1" smtClean="0">
                          <a:latin typeface="Cambria" panose="02040503050406030204" pitchFamily="18" charset="0"/>
                          <a:cs typeface="Arial" pitchFamily="34" charset="0"/>
                        </a:rPr>
                        <a:t>6</a:t>
                      </a:r>
                      <a:endParaRPr lang="en-US" sz="1800" b="1">
                        <a:latin typeface="Cambria" panose="02040503050406030204" pitchFamily="18" charset="0"/>
                        <a:cs typeface="Arial" pitchFamily="34" charset="0"/>
                      </a:endParaRPr>
                    </a:p>
                  </a:txBody>
                  <a:tcPr marL="87185" marR="87185" anchor="ctr"/>
                </a:tc>
                <a:tc>
                  <a:txBody>
                    <a:bodyPr/>
                    <a:lstStyle/>
                    <a:p>
                      <a:r>
                        <a:rPr lang="vi-VN" sz="1800" b="1" kern="1200" smtClean="0">
                          <a:solidFill>
                            <a:schemeClr val="dk1"/>
                          </a:solidFill>
                          <a:latin typeface="Cambria" panose="02040503050406030204" pitchFamily="18" charset="0"/>
                          <a:ea typeface="+mn-ea"/>
                          <a:cs typeface="Arial" pitchFamily="34" charset="0"/>
                        </a:rPr>
                        <a:t>Các công cụ hỗ trợ phát triển hệ thống thông tin quản lý</a:t>
                      </a:r>
                      <a:r>
                        <a:rPr lang="en-US" sz="1800" b="1" kern="1200" smtClean="0">
                          <a:solidFill>
                            <a:schemeClr val="dk1"/>
                          </a:solidFill>
                          <a:latin typeface="Cambria" panose="02040503050406030204" pitchFamily="18" charset="0"/>
                          <a:ea typeface="+mn-ea"/>
                          <a:cs typeface="Arial" pitchFamily="34" charset="0"/>
                        </a:rPr>
                        <a:t> (tt)</a:t>
                      </a:r>
                      <a:endParaRPr lang="en-US" sz="1800" b="1" kern="1200">
                        <a:solidFill>
                          <a:schemeClr val="dk1"/>
                        </a:solidFill>
                        <a:latin typeface="Cambria" panose="02040503050406030204" pitchFamily="18" charset="0"/>
                        <a:ea typeface="+mn-ea"/>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smtClean="0">
                          <a:solidFill>
                            <a:schemeClr val="dk1"/>
                          </a:solidFill>
                          <a:latin typeface="Cambria" panose="02040503050406030204" pitchFamily="18" charset="0"/>
                          <a:ea typeface="+mn-ea"/>
                          <a:cs typeface="Arial" pitchFamily="34" charset="0"/>
                        </a:rPr>
                        <a:t>Chương 4</a:t>
                      </a:r>
                    </a:p>
                  </a:txBody>
                  <a:tcPr marL="87185" marR="87185" anchor="ctr"/>
                </a:tc>
                <a:tc>
                  <a:txBody>
                    <a:bodyPr/>
                    <a:lstStyle/>
                    <a:p>
                      <a:pPr algn="ctr"/>
                      <a:r>
                        <a:rPr lang="en-US" sz="1800" smtClean="0">
                          <a:latin typeface="Cambria" panose="02040503050406030204" pitchFamily="18" charset="0"/>
                        </a:rPr>
                        <a:t>x</a:t>
                      </a:r>
                      <a:endParaRPr lang="en-US" sz="1800">
                        <a:latin typeface="Cambria" panose="02040503050406030204" pitchFamily="18" charset="0"/>
                      </a:endParaRPr>
                    </a:p>
                  </a:txBody>
                  <a:tcPr marL="87185" marR="87185" anchor="ctr"/>
                </a:tc>
              </a:tr>
            </a:tbl>
          </a:graphicData>
        </a:graphic>
      </p:graphicFrame>
      <p:sp>
        <p:nvSpPr>
          <p:cNvPr id="6" name="Date Placeholder 5"/>
          <p:cNvSpPr>
            <a:spLocks noGrp="1"/>
          </p:cNvSpPr>
          <p:nvPr>
            <p:ph type="dt" sz="half" idx="4294967295"/>
          </p:nvPr>
        </p:nvSpPr>
        <p:spPr>
          <a:xfrm>
            <a:off x="3962400" y="6400800"/>
            <a:ext cx="2133600" cy="365125"/>
          </a:xfrm>
          <a:prstGeom prst="rect">
            <a:avLst/>
          </a:prstGeom>
        </p:spPr>
        <p:txBody>
          <a:bodyPr/>
          <a:lstStyle/>
          <a:p>
            <a:fld id="{3B8FE125-CD4D-4873-8191-3A401142F94B}"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19</a:t>
            </a:fld>
            <a:endParaRPr lang="en-CA"/>
          </a:p>
        </p:txBody>
      </p:sp>
    </p:spTree>
    <p:extLst>
      <p:ext uri="{BB962C8B-B14F-4D97-AF65-F5344CB8AC3E}">
        <p14:creationId xmlns:p14="http://schemas.microsoft.com/office/powerpoint/2010/main" val="40522336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Lịch trình thực hiện (tt)</a:t>
            </a:r>
            <a:endParaRPr lang="en-US"/>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361466242"/>
              </p:ext>
            </p:extLst>
          </p:nvPr>
        </p:nvGraphicFramePr>
        <p:xfrm>
          <a:off x="457200" y="1904999"/>
          <a:ext cx="8325394" cy="4485701"/>
        </p:xfrm>
        <a:graphic>
          <a:graphicData uri="http://schemas.openxmlformats.org/drawingml/2006/table">
            <a:tbl>
              <a:tblPr firstRow="1" bandRow="1">
                <a:tableStyleId>{5C22544A-7EE6-4342-B048-85BDC9FD1C3A}</a:tableStyleId>
              </a:tblPr>
              <a:tblGrid>
                <a:gridCol w="841881"/>
                <a:gridCol w="4918663"/>
                <a:gridCol w="1379243"/>
                <a:gridCol w="1185607"/>
              </a:tblGrid>
              <a:tr h="630303">
                <a:tc>
                  <a:txBody>
                    <a:bodyPr/>
                    <a:lstStyle/>
                    <a:p>
                      <a:pPr algn="ctr"/>
                      <a:r>
                        <a:rPr lang="en-US" sz="2000" smtClean="0">
                          <a:latin typeface="Cambria" panose="02040503050406030204" pitchFamily="18" charset="0"/>
                          <a:cs typeface="Arial" pitchFamily="34" charset="0"/>
                        </a:rPr>
                        <a:t>Buổi</a:t>
                      </a:r>
                      <a:endParaRPr lang="en-US" sz="2000">
                        <a:latin typeface="Cambria" panose="02040503050406030204" pitchFamily="18" charset="0"/>
                        <a:cs typeface="Arial" pitchFamily="34" charset="0"/>
                      </a:endParaRPr>
                    </a:p>
                  </a:txBody>
                  <a:tcPr marL="87185" marR="87185" anchor="ctr"/>
                </a:tc>
                <a:tc>
                  <a:txBody>
                    <a:bodyPr/>
                    <a:lstStyle/>
                    <a:p>
                      <a:pPr algn="ctr"/>
                      <a:r>
                        <a:rPr lang="en-US" sz="2000" smtClean="0">
                          <a:latin typeface="Cambria" panose="02040503050406030204" pitchFamily="18" charset="0"/>
                          <a:cs typeface="Arial" pitchFamily="34" charset="0"/>
                        </a:rPr>
                        <a:t>Nội</a:t>
                      </a:r>
                      <a:r>
                        <a:rPr lang="en-US" sz="2000" baseline="0" smtClean="0">
                          <a:latin typeface="Cambria" panose="02040503050406030204" pitchFamily="18" charset="0"/>
                          <a:cs typeface="Arial" pitchFamily="34" charset="0"/>
                        </a:rPr>
                        <a:t> dung</a:t>
                      </a:r>
                      <a:endParaRPr lang="en-US" sz="2000">
                        <a:latin typeface="Cambria" panose="02040503050406030204" pitchFamily="18" charset="0"/>
                        <a:cs typeface="Arial" pitchFamily="34" charset="0"/>
                      </a:endParaRPr>
                    </a:p>
                  </a:txBody>
                  <a:tcPr marL="87185" marR="87185" anchor="ctr"/>
                </a:tc>
                <a:tc>
                  <a:txBody>
                    <a:bodyPr/>
                    <a:lstStyle/>
                    <a:p>
                      <a:pPr algn="ctr"/>
                      <a:r>
                        <a:rPr lang="en-US" sz="2000" smtClean="0">
                          <a:latin typeface="Cambria" panose="02040503050406030204" pitchFamily="18" charset="0"/>
                          <a:cs typeface="Arial" pitchFamily="34" charset="0"/>
                        </a:rPr>
                        <a:t>Tài</a:t>
                      </a:r>
                      <a:r>
                        <a:rPr lang="en-US" sz="2000" baseline="0" smtClean="0">
                          <a:latin typeface="Cambria" panose="02040503050406030204" pitchFamily="18" charset="0"/>
                          <a:cs typeface="Arial" pitchFamily="34" charset="0"/>
                        </a:rPr>
                        <a:t> liệu </a:t>
                      </a:r>
                      <a:endParaRPr lang="en-US" sz="2000" b="0" i="1">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i="0" smtClean="0">
                          <a:latin typeface="Cambria" panose="02040503050406030204" pitchFamily="18" charset="0"/>
                          <a:cs typeface="Arial" pitchFamily="34" charset="0"/>
                        </a:rPr>
                        <a:t>Bài</a:t>
                      </a:r>
                      <a:r>
                        <a:rPr lang="en-US" sz="2000" b="1" i="0" baseline="0" smtClean="0">
                          <a:latin typeface="Cambria" panose="02040503050406030204" pitchFamily="18" charset="0"/>
                          <a:cs typeface="Arial" pitchFamily="34" charset="0"/>
                        </a:rPr>
                        <a:t> tập</a:t>
                      </a:r>
                      <a:endParaRPr lang="en-US" sz="2000" b="1" i="0" smtClean="0">
                        <a:latin typeface="Cambria" panose="02040503050406030204" pitchFamily="18" charset="0"/>
                        <a:cs typeface="Arial" pitchFamily="34" charset="0"/>
                      </a:endParaRPr>
                    </a:p>
                  </a:txBody>
                  <a:tcPr marL="87185" marR="87185" anchor="ctr"/>
                </a:tc>
              </a:tr>
              <a:tr h="696851">
                <a:tc>
                  <a:txBody>
                    <a:bodyPr/>
                    <a:lstStyle/>
                    <a:p>
                      <a:pPr algn="ctr"/>
                      <a:r>
                        <a:rPr lang="en-US" sz="1800" b="1" smtClean="0">
                          <a:latin typeface="Cambria" panose="02040503050406030204" pitchFamily="18" charset="0"/>
                          <a:cs typeface="Arial" pitchFamily="34" charset="0"/>
                        </a:rPr>
                        <a:t>7</a:t>
                      </a:r>
                      <a:endParaRPr lang="en-US" sz="1800" b="1">
                        <a:latin typeface="Cambria" panose="02040503050406030204" pitchFamily="18" charset="0"/>
                        <a:cs typeface="Arial" pitchFamily="34" charset="0"/>
                      </a:endParaRPr>
                    </a:p>
                  </a:txBody>
                  <a:tcPr marL="87185" marR="8718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1800" b="1" smtClean="0">
                          <a:latin typeface="Cambria" panose="02040503050406030204" pitchFamily="18" charset="0"/>
                          <a:cs typeface="Arial" pitchFamily="34" charset="0"/>
                        </a:rPr>
                        <a:t>Các phương pháp luận phát triển hệ thống thông tin quản lý</a:t>
                      </a:r>
                      <a:r>
                        <a:rPr lang="en-US" sz="1800" b="1" smtClean="0">
                          <a:latin typeface="Cambria" panose="02040503050406030204" pitchFamily="18" charset="0"/>
                          <a:cs typeface="Arial" pitchFamily="34" charset="0"/>
                        </a:rPr>
                        <a:t> </a:t>
                      </a:r>
                      <a:r>
                        <a:rPr lang="en-US" sz="1800" b="1" smtClean="0">
                          <a:solidFill>
                            <a:srgbClr val="0070C0"/>
                          </a:solidFill>
                          <a:latin typeface="Cambria" panose="02040503050406030204" pitchFamily="18" charset="0"/>
                          <a:cs typeface="Arial" pitchFamily="34" charset="0"/>
                        </a:rPr>
                        <a:t>+ Thuyết</a:t>
                      </a:r>
                      <a:r>
                        <a:rPr lang="en-US" sz="1800" b="1" baseline="0" smtClean="0">
                          <a:solidFill>
                            <a:srgbClr val="0070C0"/>
                          </a:solidFill>
                          <a:latin typeface="Cambria" panose="02040503050406030204" pitchFamily="18" charset="0"/>
                          <a:cs typeface="Arial" pitchFamily="34" charset="0"/>
                        </a:rPr>
                        <a:t> trình nhóm</a:t>
                      </a:r>
                      <a:r>
                        <a:rPr lang="en-US" sz="1800" b="1" baseline="0" smtClean="0">
                          <a:latin typeface="Cambria" panose="02040503050406030204" pitchFamily="18" charset="0"/>
                          <a:cs typeface="Arial" pitchFamily="34" charset="0"/>
                        </a:rPr>
                        <a:t> </a:t>
                      </a:r>
                      <a:endParaRPr lang="en-US" sz="1800" b="1" smtClean="0">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Chương 5</a:t>
                      </a: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x</a:t>
                      </a:r>
                    </a:p>
                  </a:txBody>
                  <a:tcPr marL="87185" marR="87185" anchor="ctr"/>
                </a:tc>
              </a:tr>
              <a:tr h="696851">
                <a:tc>
                  <a:txBody>
                    <a:bodyPr/>
                    <a:lstStyle/>
                    <a:p>
                      <a:pPr algn="ctr"/>
                      <a:r>
                        <a:rPr lang="en-US" sz="1800" b="1" smtClean="0">
                          <a:latin typeface="Cambria" panose="02040503050406030204" pitchFamily="18" charset="0"/>
                          <a:cs typeface="Arial" pitchFamily="34" charset="0"/>
                        </a:rPr>
                        <a:t>8</a:t>
                      </a:r>
                      <a:endParaRPr lang="en-US" sz="1800" b="1">
                        <a:latin typeface="Cambria" panose="02040503050406030204" pitchFamily="18" charset="0"/>
                        <a:cs typeface="Arial" pitchFamily="34" charset="0"/>
                      </a:endParaRPr>
                    </a:p>
                  </a:txBody>
                  <a:tcPr marL="87185" marR="8718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1800" b="1" smtClean="0">
                          <a:latin typeface="Cambria" panose="02040503050406030204" pitchFamily="18" charset="0"/>
                          <a:cs typeface="Arial" pitchFamily="34" charset="0"/>
                        </a:rPr>
                        <a:t>Các phương pháp luận phát triển hệ thống thông tin quản lý</a:t>
                      </a:r>
                      <a:r>
                        <a:rPr lang="en-US" sz="1800" b="1" smtClean="0">
                          <a:latin typeface="Cambria" panose="02040503050406030204" pitchFamily="18" charset="0"/>
                          <a:cs typeface="Arial" pitchFamily="34" charset="0"/>
                        </a:rPr>
                        <a:t> (tt)</a:t>
                      </a:r>
                      <a:r>
                        <a:rPr lang="en-US" sz="1800" b="1" baseline="0" smtClean="0">
                          <a:latin typeface="Cambria" panose="02040503050406030204" pitchFamily="18" charset="0"/>
                          <a:cs typeface="Arial" pitchFamily="34" charset="0"/>
                        </a:rPr>
                        <a:t> </a:t>
                      </a:r>
                      <a:r>
                        <a:rPr lang="en-US" sz="1800" b="1" smtClean="0">
                          <a:solidFill>
                            <a:srgbClr val="0070C0"/>
                          </a:solidFill>
                          <a:latin typeface="Cambria" panose="02040503050406030204" pitchFamily="18" charset="0"/>
                          <a:cs typeface="Arial" pitchFamily="34" charset="0"/>
                        </a:rPr>
                        <a:t>+ Thuyết</a:t>
                      </a:r>
                      <a:r>
                        <a:rPr lang="en-US" sz="1800" b="1" baseline="0" smtClean="0">
                          <a:solidFill>
                            <a:srgbClr val="0070C0"/>
                          </a:solidFill>
                          <a:latin typeface="Cambria" panose="02040503050406030204" pitchFamily="18" charset="0"/>
                          <a:cs typeface="Arial" pitchFamily="34" charset="0"/>
                        </a:rPr>
                        <a:t> trình nhóm</a:t>
                      </a:r>
                      <a:r>
                        <a:rPr lang="en-US" sz="1800" b="1" baseline="0" smtClean="0">
                          <a:latin typeface="Cambria" panose="02040503050406030204" pitchFamily="18" charset="0"/>
                          <a:cs typeface="Arial" pitchFamily="34" charset="0"/>
                        </a:rPr>
                        <a:t> </a:t>
                      </a:r>
                      <a:endParaRPr lang="en-US" sz="1800" b="1" smtClean="0">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Chương 5</a:t>
                      </a:r>
                    </a:p>
                  </a:txBody>
                  <a:tcPr marL="87185" marR="87185" anchor="ctr"/>
                </a:tc>
                <a:tc>
                  <a:txBody>
                    <a:bodyPr/>
                    <a:lstStyle/>
                    <a:p>
                      <a:pPr algn="ctr"/>
                      <a:r>
                        <a:rPr lang="en-US" sz="1800" smtClean="0">
                          <a:latin typeface="Cambria" panose="02040503050406030204" pitchFamily="18" charset="0"/>
                          <a:cs typeface="Arial" pitchFamily="34" charset="0"/>
                        </a:rPr>
                        <a:t>x</a:t>
                      </a:r>
                      <a:endParaRPr lang="en-US" sz="1800">
                        <a:latin typeface="Cambria" panose="02040503050406030204" pitchFamily="18" charset="0"/>
                        <a:cs typeface="Arial" pitchFamily="34" charset="0"/>
                      </a:endParaRPr>
                    </a:p>
                  </a:txBody>
                  <a:tcPr marL="87185" marR="87185" anchor="ctr"/>
                </a:tc>
              </a:tr>
              <a:tr h="696851">
                <a:tc>
                  <a:txBody>
                    <a:bodyPr/>
                    <a:lstStyle/>
                    <a:p>
                      <a:pPr algn="ctr"/>
                      <a:r>
                        <a:rPr lang="en-US" sz="1800" b="1" smtClean="0">
                          <a:latin typeface="Cambria" panose="02040503050406030204" pitchFamily="18" charset="0"/>
                          <a:cs typeface="Arial" pitchFamily="34" charset="0"/>
                        </a:rPr>
                        <a:t>9</a:t>
                      </a:r>
                      <a:endParaRPr lang="en-US" sz="1800" b="1">
                        <a:latin typeface="Cambria" panose="02040503050406030204" pitchFamily="18" charset="0"/>
                        <a:cs typeface="Arial" pitchFamily="34" charset="0"/>
                      </a:endParaRPr>
                    </a:p>
                  </a:txBody>
                  <a:tcPr marL="87185" marR="87185" anchor="ctr"/>
                </a:tc>
                <a:tc>
                  <a:txBody>
                    <a:bodyPr/>
                    <a:lstStyle/>
                    <a:p>
                      <a:r>
                        <a:rPr lang="vi-VN" sz="1800" b="1" smtClean="0">
                          <a:latin typeface="Cambria" panose="02040503050406030204" pitchFamily="18" charset="0"/>
                          <a:cs typeface="Arial" pitchFamily="34" charset="0"/>
                        </a:rPr>
                        <a:t>Các phương pháp luận phát triển hệ thống thông tin quản lý</a:t>
                      </a:r>
                      <a:r>
                        <a:rPr lang="en-US" sz="1800" b="1" smtClean="0">
                          <a:latin typeface="Cambria" panose="02040503050406030204" pitchFamily="18" charset="0"/>
                          <a:cs typeface="Arial" pitchFamily="34" charset="0"/>
                        </a:rPr>
                        <a:t> (tt)</a:t>
                      </a:r>
                      <a:r>
                        <a:rPr lang="en-US" sz="1800" b="1" baseline="0" smtClean="0">
                          <a:latin typeface="Cambria" panose="02040503050406030204" pitchFamily="18" charset="0"/>
                          <a:cs typeface="Arial" pitchFamily="34" charset="0"/>
                        </a:rPr>
                        <a:t> </a:t>
                      </a:r>
                      <a:r>
                        <a:rPr lang="en-US" sz="1800" b="1" smtClean="0">
                          <a:solidFill>
                            <a:srgbClr val="0070C0"/>
                          </a:solidFill>
                          <a:latin typeface="Cambria" panose="02040503050406030204" pitchFamily="18" charset="0"/>
                          <a:cs typeface="Arial" pitchFamily="34" charset="0"/>
                        </a:rPr>
                        <a:t>+ Thuyết</a:t>
                      </a:r>
                      <a:r>
                        <a:rPr lang="en-US" sz="1800" b="1" baseline="0" smtClean="0">
                          <a:solidFill>
                            <a:srgbClr val="0070C0"/>
                          </a:solidFill>
                          <a:latin typeface="Cambria" panose="02040503050406030204" pitchFamily="18" charset="0"/>
                          <a:cs typeface="Arial" pitchFamily="34" charset="0"/>
                        </a:rPr>
                        <a:t> trình nhóm </a:t>
                      </a:r>
                      <a:endParaRPr lang="en-US" sz="1800" b="1">
                        <a:solidFill>
                          <a:srgbClr val="0070C0"/>
                        </a:solidFill>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Chương 5</a:t>
                      </a:r>
                      <a:endParaRPr lang="en-US" sz="1800" b="1" smtClean="0">
                        <a:solidFill>
                          <a:srgbClr val="FF0000"/>
                        </a:solidFill>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x</a:t>
                      </a:r>
                    </a:p>
                  </a:txBody>
                  <a:tcPr marL="87185" marR="87185" anchor="ctr"/>
                </a:tc>
              </a:tr>
              <a:tr h="696851">
                <a:tc>
                  <a:txBody>
                    <a:bodyPr/>
                    <a:lstStyle/>
                    <a:p>
                      <a:pPr algn="ctr"/>
                      <a:r>
                        <a:rPr lang="en-US" sz="1800" b="1" smtClean="0">
                          <a:latin typeface="Cambria" panose="02040503050406030204" pitchFamily="18" charset="0"/>
                          <a:cs typeface="Arial" pitchFamily="34" charset="0"/>
                        </a:rPr>
                        <a:t>10</a:t>
                      </a:r>
                      <a:endParaRPr lang="en-US" sz="1800" b="1">
                        <a:latin typeface="Cambria" panose="02040503050406030204" pitchFamily="18" charset="0"/>
                        <a:cs typeface="Arial" pitchFamily="34" charset="0"/>
                      </a:endParaRPr>
                    </a:p>
                  </a:txBody>
                  <a:tcPr marL="87185" marR="8718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1800" b="1" smtClean="0">
                          <a:latin typeface="Cambria" panose="02040503050406030204" pitchFamily="18" charset="0"/>
                          <a:cs typeface="Arial" pitchFamily="34" charset="0"/>
                        </a:rPr>
                        <a:t>Các phương pháp luận phát triển hệ thống thông tin quản lý</a:t>
                      </a:r>
                      <a:r>
                        <a:rPr lang="en-US" sz="1800" b="1" smtClean="0">
                          <a:latin typeface="Cambria" panose="02040503050406030204" pitchFamily="18" charset="0"/>
                          <a:cs typeface="Arial" pitchFamily="34" charset="0"/>
                        </a:rPr>
                        <a:t> (tt)</a:t>
                      </a:r>
                      <a:r>
                        <a:rPr lang="en-US" sz="1800" b="1" baseline="0" smtClean="0">
                          <a:latin typeface="Cambria" panose="02040503050406030204" pitchFamily="18" charset="0"/>
                          <a:cs typeface="Arial" pitchFamily="34" charset="0"/>
                        </a:rPr>
                        <a:t> </a:t>
                      </a:r>
                      <a:r>
                        <a:rPr lang="en-US" sz="1800" b="1" smtClean="0">
                          <a:solidFill>
                            <a:srgbClr val="0070C0"/>
                          </a:solidFill>
                          <a:latin typeface="Cambria" panose="02040503050406030204" pitchFamily="18" charset="0"/>
                          <a:cs typeface="Arial" pitchFamily="34" charset="0"/>
                        </a:rPr>
                        <a:t>+ Thuyết</a:t>
                      </a:r>
                      <a:r>
                        <a:rPr lang="en-US" sz="1800" b="1" baseline="0" smtClean="0">
                          <a:solidFill>
                            <a:srgbClr val="0070C0"/>
                          </a:solidFill>
                          <a:latin typeface="Cambria" panose="02040503050406030204" pitchFamily="18" charset="0"/>
                          <a:cs typeface="Arial" pitchFamily="34" charset="0"/>
                        </a:rPr>
                        <a:t> trình nhóm </a:t>
                      </a:r>
                      <a:endParaRPr lang="en-US" sz="1800" b="1" smtClean="0">
                        <a:solidFill>
                          <a:srgbClr val="0070C0"/>
                        </a:solidFill>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Chương 5</a:t>
                      </a:r>
                    </a:p>
                  </a:txBody>
                  <a:tcPr marL="87185" marR="87185" anchor="ctr"/>
                </a:tc>
                <a:tc>
                  <a:txBody>
                    <a:bodyPr/>
                    <a:lstStyle/>
                    <a:p>
                      <a:pPr algn="ctr"/>
                      <a:r>
                        <a:rPr lang="en-US" sz="1800" smtClean="0">
                          <a:latin typeface="Cambria" panose="02040503050406030204" pitchFamily="18" charset="0"/>
                          <a:cs typeface="Arial" pitchFamily="34" charset="0"/>
                        </a:rPr>
                        <a:t>x</a:t>
                      </a:r>
                      <a:endParaRPr lang="en-US" sz="1800">
                        <a:latin typeface="Cambria" panose="02040503050406030204" pitchFamily="18" charset="0"/>
                        <a:cs typeface="Arial" pitchFamily="34" charset="0"/>
                      </a:endParaRPr>
                    </a:p>
                  </a:txBody>
                  <a:tcPr marL="87185" marR="87185" anchor="ctr"/>
                </a:tc>
              </a:tr>
              <a:tr h="702234">
                <a:tc>
                  <a:txBody>
                    <a:bodyPr/>
                    <a:lstStyle/>
                    <a:p>
                      <a:pPr algn="ctr"/>
                      <a:r>
                        <a:rPr lang="en-US" sz="1800" b="1" smtClean="0">
                          <a:latin typeface="Cambria" panose="02040503050406030204" pitchFamily="18" charset="0"/>
                          <a:cs typeface="Arial" pitchFamily="34" charset="0"/>
                        </a:rPr>
                        <a:t>11</a:t>
                      </a:r>
                      <a:endParaRPr lang="en-US" sz="1800" b="1">
                        <a:latin typeface="Cambria" panose="02040503050406030204" pitchFamily="18" charset="0"/>
                        <a:cs typeface="Arial" pitchFamily="34" charset="0"/>
                      </a:endParaRPr>
                    </a:p>
                  </a:txBody>
                  <a:tcPr marL="87185" marR="87185" anchor="ctr"/>
                </a:tc>
                <a:tc>
                  <a:txBody>
                    <a:bodyPr/>
                    <a:lstStyle/>
                    <a:p>
                      <a:r>
                        <a:rPr lang="vi-VN" sz="1800" b="1" smtClean="0">
                          <a:latin typeface="Cambria" panose="02040503050406030204" pitchFamily="18" charset="0"/>
                          <a:cs typeface="Arial" pitchFamily="34" charset="0"/>
                        </a:rPr>
                        <a:t>Lựa chọn phương pháp luận phát triển hệ thống thông tin quản lý</a:t>
                      </a:r>
                      <a:r>
                        <a:rPr lang="en-US" sz="1800" b="1" baseline="0" smtClean="0">
                          <a:latin typeface="Cambria" panose="02040503050406030204" pitchFamily="18" charset="0"/>
                          <a:cs typeface="Arial" pitchFamily="34" charset="0"/>
                        </a:rPr>
                        <a:t> </a:t>
                      </a:r>
                      <a:r>
                        <a:rPr lang="en-US" sz="1800" b="1" smtClean="0">
                          <a:solidFill>
                            <a:srgbClr val="0070C0"/>
                          </a:solidFill>
                          <a:latin typeface="Cambria" panose="02040503050406030204" pitchFamily="18" charset="0"/>
                          <a:cs typeface="Arial" pitchFamily="34" charset="0"/>
                        </a:rPr>
                        <a:t>+ Kiểm</a:t>
                      </a:r>
                      <a:r>
                        <a:rPr lang="en-US" sz="1800" b="1" baseline="0" smtClean="0">
                          <a:solidFill>
                            <a:srgbClr val="0070C0"/>
                          </a:solidFill>
                          <a:latin typeface="Cambria" panose="02040503050406030204" pitchFamily="18" charset="0"/>
                          <a:cs typeface="Arial" pitchFamily="34" charset="0"/>
                        </a:rPr>
                        <a:t> tra</a:t>
                      </a:r>
                      <a:endParaRPr lang="vi-VN" sz="1800" b="1" smtClean="0">
                        <a:solidFill>
                          <a:srgbClr val="0070C0"/>
                        </a:solidFill>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latin typeface="Cambria" panose="02040503050406030204" pitchFamily="18" charset="0"/>
                          <a:cs typeface="Arial" pitchFamily="34" charset="0"/>
                        </a:rPr>
                        <a:t>Chương 6</a:t>
                      </a: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smtClean="0">
                        <a:latin typeface="Cambria" panose="02040503050406030204" pitchFamily="18" charset="0"/>
                        <a:cs typeface="Arial" pitchFamily="34" charset="0"/>
                      </a:endParaRPr>
                    </a:p>
                  </a:txBody>
                  <a:tcPr marL="87185" marR="87185" anchor="ctr"/>
                </a:tc>
              </a:tr>
              <a:tr h="326583">
                <a:tc>
                  <a:txBody>
                    <a:bodyPr/>
                    <a:lstStyle/>
                    <a:p>
                      <a:pPr algn="ctr"/>
                      <a:r>
                        <a:rPr lang="en-US" sz="1800" b="1" smtClean="0">
                          <a:latin typeface="Cambria" panose="02040503050406030204" pitchFamily="18" charset="0"/>
                          <a:cs typeface="Arial" pitchFamily="34" charset="0"/>
                        </a:rPr>
                        <a:t>12</a:t>
                      </a:r>
                      <a:endParaRPr lang="en-US" sz="1800" b="1">
                        <a:latin typeface="Cambria" panose="02040503050406030204" pitchFamily="18" charset="0"/>
                        <a:cs typeface="Arial" pitchFamily="34" charset="0"/>
                      </a:endParaRPr>
                    </a:p>
                  </a:txBody>
                  <a:tcPr marL="87185" marR="8718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smtClean="0">
                          <a:latin typeface="Cambria" panose="02040503050406030204" pitchFamily="18" charset="0"/>
                          <a:cs typeface="Arial" pitchFamily="34" charset="0"/>
                        </a:rPr>
                        <a:t>Ôn</a:t>
                      </a:r>
                      <a:r>
                        <a:rPr lang="en-US" sz="1800" b="1" baseline="0" smtClean="0">
                          <a:latin typeface="Cambria" panose="02040503050406030204" pitchFamily="18" charset="0"/>
                          <a:cs typeface="Arial" pitchFamily="34" charset="0"/>
                        </a:rPr>
                        <a:t> tập</a:t>
                      </a:r>
                      <a:endParaRPr lang="en-US" sz="1800" b="1" smtClean="0">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smtClean="0">
                        <a:latin typeface="Cambria" panose="02040503050406030204" pitchFamily="18" charset="0"/>
                        <a:cs typeface="Arial" pitchFamily="34" charset="0"/>
                      </a:endParaRPr>
                    </a:p>
                  </a:txBody>
                  <a:tcPr marL="87185" marR="87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smtClean="0">
                        <a:latin typeface="Cambria" panose="02040503050406030204" pitchFamily="18" charset="0"/>
                        <a:cs typeface="Arial" pitchFamily="34" charset="0"/>
                      </a:endParaRPr>
                    </a:p>
                  </a:txBody>
                  <a:tcPr marL="87185" marR="87185" anchor="ctr"/>
                </a:tc>
              </a:tr>
            </a:tbl>
          </a:graphicData>
        </a:graphic>
      </p:graphicFrame>
      <p:sp>
        <p:nvSpPr>
          <p:cNvPr id="6" name="Date Placeholder 5"/>
          <p:cNvSpPr>
            <a:spLocks noGrp="1"/>
          </p:cNvSpPr>
          <p:nvPr>
            <p:ph type="dt" sz="half" idx="4294967295"/>
          </p:nvPr>
        </p:nvSpPr>
        <p:spPr>
          <a:xfrm>
            <a:off x="3505200" y="6356350"/>
            <a:ext cx="2133600" cy="365125"/>
          </a:xfrm>
          <a:prstGeom prst="rect">
            <a:avLst/>
          </a:prstGeom>
        </p:spPr>
        <p:txBody>
          <a:bodyPr/>
          <a:lstStyle/>
          <a:p>
            <a:fld id="{D5D89333-DEC3-4C50-83FE-D8D766FFBC90}"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20</a:t>
            </a:fld>
            <a:endParaRPr lang="en-CA"/>
          </a:p>
        </p:txBody>
      </p:sp>
    </p:spTree>
    <p:extLst>
      <p:ext uri="{BB962C8B-B14F-4D97-AF65-F5344CB8AC3E}">
        <p14:creationId xmlns:p14="http://schemas.microsoft.com/office/powerpoint/2010/main" val="3864215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Đánh giá điểm quá trình</a:t>
            </a:r>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21</a:t>
            </a:fld>
            <a:endParaRPr lang="en-CA"/>
          </a:p>
        </p:txBody>
      </p:sp>
      <p:sp>
        <p:nvSpPr>
          <p:cNvPr id="6" name="Date Placeholder 5"/>
          <p:cNvSpPr>
            <a:spLocks noGrp="1"/>
          </p:cNvSpPr>
          <p:nvPr>
            <p:ph type="dt" sz="half" idx="2"/>
          </p:nvPr>
        </p:nvSpPr>
        <p:spPr/>
        <p:txBody>
          <a:bodyPr/>
          <a:lstStyle/>
          <a:p>
            <a:fld id="{00000719-E3C6-4A76-AB0E-6D94CB8CC087}" type="datetime1">
              <a:rPr lang="en-US" smtClean="0"/>
              <a:t>28/02/14</a:t>
            </a:fld>
            <a:endParaRPr lang="en-US"/>
          </a:p>
        </p:txBody>
      </p:sp>
    </p:spTree>
    <p:extLst>
      <p:ext uri="{BB962C8B-B14F-4D97-AF65-F5344CB8AC3E}">
        <p14:creationId xmlns:p14="http://schemas.microsoft.com/office/powerpoint/2010/main" val="555675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Kiểm tra trên lớp</a:t>
            </a:r>
            <a:endParaRPr lang="en-US"/>
          </a:p>
        </p:txBody>
      </p:sp>
      <p:sp>
        <p:nvSpPr>
          <p:cNvPr id="3" name="Content Placeholder 2"/>
          <p:cNvSpPr>
            <a:spLocks noGrp="1"/>
          </p:cNvSpPr>
          <p:nvPr>
            <p:ph idx="1"/>
          </p:nvPr>
        </p:nvSpPr>
        <p:spPr/>
        <p:txBody>
          <a:bodyPr>
            <a:noAutofit/>
          </a:bodyPr>
          <a:lstStyle/>
          <a:p>
            <a:r>
              <a:rPr lang="en-US" sz="3000" smtClean="0"/>
              <a:t>Kiểm </a:t>
            </a:r>
            <a:r>
              <a:rPr lang="en-US" sz="3000"/>
              <a:t>tra cá </a:t>
            </a:r>
            <a:r>
              <a:rPr lang="en-US" sz="3000" smtClean="0"/>
              <a:t>nhân </a:t>
            </a:r>
            <a:br>
              <a:rPr lang="en-US" sz="3000" smtClean="0"/>
            </a:br>
            <a:r>
              <a:rPr lang="vi-VN" sz="3000" smtClean="0"/>
              <a:t>(1</a:t>
            </a:r>
            <a:r>
              <a:rPr lang="en-US" sz="3000" smtClean="0"/>
              <a:t>0</a:t>
            </a:r>
            <a:r>
              <a:rPr lang="vi-VN" sz="3000" smtClean="0"/>
              <a:t>% </a:t>
            </a:r>
            <a:r>
              <a:rPr lang="vi-VN" sz="3000"/>
              <a:t>tổng điểm của môn học)</a:t>
            </a:r>
            <a:endParaRPr lang="en-US" sz="3000" smtClean="0"/>
          </a:p>
          <a:p>
            <a:pPr lvl="1"/>
            <a:r>
              <a:rPr lang="en-US" sz="2600" smtClean="0"/>
              <a:t>Thời điểm: buổi học thứ 11</a:t>
            </a:r>
          </a:p>
          <a:p>
            <a:pPr lvl="1"/>
            <a:r>
              <a:rPr lang="en-US" sz="2600" smtClean="0"/>
              <a:t>Hình thức: Tự luận</a:t>
            </a:r>
          </a:p>
          <a:p>
            <a:pPr lvl="1"/>
            <a:r>
              <a:rPr lang="en-US" sz="2600" smtClean="0"/>
              <a:t>Không sử dụng tài liệu</a:t>
            </a:r>
          </a:p>
          <a:p>
            <a:r>
              <a:rPr lang="en-US" sz="3000" smtClean="0"/>
              <a:t>Thảo luận các chủ đề trên lớp </a:t>
            </a:r>
            <a:br>
              <a:rPr lang="en-US" sz="3000" smtClean="0"/>
            </a:br>
            <a:r>
              <a:rPr lang="vi-VN" sz="3000" smtClean="0"/>
              <a:t>(</a:t>
            </a:r>
            <a:r>
              <a:rPr lang="vi-VN" sz="3000"/>
              <a:t>1</a:t>
            </a:r>
            <a:r>
              <a:rPr lang="en-US" sz="3000"/>
              <a:t>0</a:t>
            </a:r>
            <a:r>
              <a:rPr lang="vi-VN" sz="3000"/>
              <a:t>% tổng điểm của môn học)</a:t>
            </a:r>
            <a:endParaRPr lang="en-US" sz="3000" smtClean="0"/>
          </a:p>
        </p:txBody>
      </p:sp>
      <p:sp>
        <p:nvSpPr>
          <p:cNvPr id="6" name="Date Placeholder 5"/>
          <p:cNvSpPr>
            <a:spLocks noGrp="1"/>
          </p:cNvSpPr>
          <p:nvPr>
            <p:ph type="dt" sz="half" idx="4294967295"/>
          </p:nvPr>
        </p:nvSpPr>
        <p:spPr>
          <a:xfrm>
            <a:off x="3505200" y="6356350"/>
            <a:ext cx="2133600" cy="365125"/>
          </a:xfrm>
          <a:prstGeom prst="rect">
            <a:avLst/>
          </a:prstGeom>
        </p:spPr>
        <p:txBody>
          <a:bodyPr/>
          <a:lstStyle/>
          <a:p>
            <a:fld id="{484B6524-411D-4E8F-94AE-F7B94F287BF9}"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22</a:t>
            </a:fld>
            <a:endParaRPr lang="en-CA"/>
          </a:p>
        </p:txBody>
      </p:sp>
    </p:spTree>
    <p:extLst>
      <p:ext uri="{BB962C8B-B14F-4D97-AF65-F5344CB8AC3E}">
        <p14:creationId xmlns:p14="http://schemas.microsoft.com/office/powerpoint/2010/main" val="14860287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a:t>
            </a:r>
            <a:r>
              <a:rPr lang="en-US"/>
              <a:t>chủ </a:t>
            </a:r>
            <a:r>
              <a:rPr lang="en-US" smtClean="0"/>
              <a:t>đề trên lớp</a:t>
            </a:r>
            <a:endParaRPr lang="en-US"/>
          </a:p>
        </p:txBody>
      </p:sp>
      <p:sp>
        <p:nvSpPr>
          <p:cNvPr id="3" name="Content Placeholder 2"/>
          <p:cNvSpPr>
            <a:spLocks noGrp="1"/>
          </p:cNvSpPr>
          <p:nvPr>
            <p:ph idx="1"/>
          </p:nvPr>
        </p:nvSpPr>
        <p:spPr/>
        <p:txBody>
          <a:bodyPr>
            <a:normAutofit fontScale="92500" lnSpcReduction="10000"/>
          </a:bodyPr>
          <a:lstStyle/>
          <a:p>
            <a:r>
              <a:rPr lang="en-US" smtClean="0"/>
              <a:t>Mỗi nhóm trình bày 1 trong các CASE Tools:</a:t>
            </a:r>
          </a:p>
          <a:p>
            <a:pPr marL="752475" lvl="1" indent="-514350">
              <a:buFont typeface="+mj-lt"/>
              <a:buAutoNum type="arabicPeriod"/>
            </a:pPr>
            <a:r>
              <a:rPr lang="en-US" smtClean="0"/>
              <a:t>Oracle 11g (</a:t>
            </a:r>
            <a:r>
              <a:rPr lang="en-US"/>
              <a:t>Oracle</a:t>
            </a:r>
            <a:r>
              <a:rPr lang="en-US" smtClean="0"/>
              <a:t>)</a:t>
            </a:r>
          </a:p>
          <a:p>
            <a:pPr marL="752475" lvl="1" indent="-514350">
              <a:buFont typeface="+mj-lt"/>
              <a:buAutoNum type="arabicPeriod"/>
            </a:pPr>
            <a:r>
              <a:rPr lang="en-US" smtClean="0"/>
              <a:t>Visual Studio .NET Enterprise Architect (Microsoft)</a:t>
            </a:r>
          </a:p>
          <a:p>
            <a:pPr marL="752475" lvl="1" indent="-514350">
              <a:buFont typeface="+mj-lt"/>
              <a:buAutoNum type="arabicPeriod"/>
            </a:pPr>
            <a:r>
              <a:rPr lang="en-US" smtClean="0"/>
              <a:t>Rational Rose (IBM)</a:t>
            </a:r>
          </a:p>
          <a:p>
            <a:pPr marL="752475" lvl="1" indent="-514350">
              <a:buFont typeface="+mj-lt"/>
              <a:buAutoNum type="arabicPeriod"/>
            </a:pPr>
            <a:r>
              <a:rPr lang="en-US" smtClean="0"/>
              <a:t>PowerDesigner (Sybase)</a:t>
            </a:r>
          </a:p>
          <a:p>
            <a:pPr marL="752475" lvl="1" indent="-514350">
              <a:buFont typeface="+mj-lt"/>
              <a:buAutoNum type="arabicPeriod"/>
            </a:pPr>
            <a:r>
              <a:rPr lang="en-US" smtClean="0"/>
              <a:t>Dreamweaver CS6 (Adobe)</a:t>
            </a:r>
          </a:p>
          <a:p>
            <a:pPr marL="752475" lvl="1" indent="-514350">
              <a:buFont typeface="+mj-lt"/>
              <a:buAutoNum type="arabicPeriod"/>
            </a:pPr>
            <a:r>
              <a:rPr lang="en-US"/>
              <a:t>Eclipse IDE (Eclipse Foundation)</a:t>
            </a:r>
          </a:p>
          <a:p>
            <a:pPr marL="752475" lvl="1" indent="-514350">
              <a:buFont typeface="+mj-lt"/>
              <a:buAutoNum type="arabicPeriod"/>
            </a:pPr>
            <a:r>
              <a:rPr lang="en-US" smtClean="0"/>
              <a:t>NetBeans IDE (</a:t>
            </a:r>
            <a:r>
              <a:rPr lang="en-US"/>
              <a:t>NetBeans </a:t>
            </a:r>
            <a:r>
              <a:rPr lang="en-US" smtClean="0"/>
              <a:t>Community</a:t>
            </a:r>
            <a:r>
              <a:rPr lang="en-US" smtClean="0"/>
              <a:t>)</a:t>
            </a:r>
            <a:endParaRPr lang="en-US" smtClean="0"/>
          </a:p>
          <a:p>
            <a:pPr marL="752475" lvl="1" indent="-514350">
              <a:buFont typeface="+mj-lt"/>
              <a:buAutoNum type="arabicPeriod"/>
            </a:pPr>
            <a:r>
              <a:rPr lang="en-US"/>
              <a:t>Poseidon for UML (Gentleware</a:t>
            </a:r>
            <a:r>
              <a:rPr lang="en-US" smtClean="0"/>
              <a:t>)</a:t>
            </a:r>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23</a:t>
            </a:fld>
            <a:endParaRPr lang="en-CA"/>
          </a:p>
        </p:txBody>
      </p:sp>
      <p:sp>
        <p:nvSpPr>
          <p:cNvPr id="6" name="Date Placeholder 5"/>
          <p:cNvSpPr>
            <a:spLocks noGrp="1"/>
          </p:cNvSpPr>
          <p:nvPr>
            <p:ph type="dt" sz="half" idx="2"/>
          </p:nvPr>
        </p:nvSpPr>
        <p:spPr/>
        <p:txBody>
          <a:bodyPr/>
          <a:lstStyle/>
          <a:p>
            <a:fld id="{68E2609C-9580-42ED-A795-B480F1FA74C6}" type="datetime1">
              <a:rPr lang="en-US" smtClean="0"/>
              <a:t>28/02/14</a:t>
            </a:fld>
            <a:endParaRPr lang="en-US"/>
          </a:p>
        </p:txBody>
      </p:sp>
    </p:spTree>
    <p:extLst>
      <p:ext uri="{BB962C8B-B14F-4D97-AF65-F5344CB8AC3E}">
        <p14:creationId xmlns:p14="http://schemas.microsoft.com/office/powerpoint/2010/main" val="11907606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Thuyết trình nhóm</a:t>
            </a:r>
            <a:endParaRPr lang="en-US"/>
          </a:p>
        </p:txBody>
      </p:sp>
      <p:sp>
        <p:nvSpPr>
          <p:cNvPr id="3" name="Content Placeholder 2"/>
          <p:cNvSpPr>
            <a:spLocks noGrp="1"/>
          </p:cNvSpPr>
          <p:nvPr>
            <p:ph idx="1"/>
          </p:nvPr>
        </p:nvSpPr>
        <p:spPr/>
        <p:txBody>
          <a:bodyPr>
            <a:noAutofit/>
          </a:bodyPr>
          <a:lstStyle/>
          <a:p>
            <a:pPr>
              <a:spcBef>
                <a:spcPts val="600"/>
              </a:spcBef>
            </a:pPr>
            <a:r>
              <a:rPr lang="vi-VN" sz="2800" smtClean="0"/>
              <a:t>Chia lớp </a:t>
            </a:r>
            <a:r>
              <a:rPr lang="vi-VN" sz="2800"/>
              <a:t>làm 8 nhóm (có nhóm </a:t>
            </a:r>
            <a:r>
              <a:rPr lang="vi-VN" sz="2800" smtClean="0"/>
              <a:t>trưởng)</a:t>
            </a:r>
            <a:r>
              <a:rPr lang="en-US" sz="2800" smtClean="0"/>
              <a:t>. </a:t>
            </a:r>
            <a:r>
              <a:rPr lang="vi-VN" sz="2800" smtClean="0"/>
              <a:t> </a:t>
            </a:r>
            <a:endParaRPr lang="en-US" sz="2800" smtClean="0"/>
          </a:p>
          <a:p>
            <a:pPr lvl="1">
              <a:spcBef>
                <a:spcPts val="600"/>
              </a:spcBef>
            </a:pPr>
            <a:r>
              <a:rPr lang="vi-VN"/>
              <a:t>Nộp bài </a:t>
            </a:r>
            <a:r>
              <a:rPr lang="en-US" smtClean="0"/>
              <a:t>qua email </a:t>
            </a:r>
            <a:r>
              <a:rPr lang="vi-VN" smtClean="0"/>
              <a:t>2 </a:t>
            </a:r>
            <a:r>
              <a:rPr lang="vi-VN"/>
              <a:t>ngày trước khi thuyết trình</a:t>
            </a:r>
            <a:r>
              <a:rPr lang="vi-VN" smtClean="0"/>
              <a:t>.</a:t>
            </a:r>
            <a:endParaRPr lang="en-US" smtClean="0"/>
          </a:p>
          <a:p>
            <a:pPr lvl="1">
              <a:spcBef>
                <a:spcPts val="600"/>
              </a:spcBef>
            </a:pPr>
            <a:r>
              <a:rPr lang="vi-VN" smtClean="0"/>
              <a:t>Bài </a:t>
            </a:r>
            <a:r>
              <a:rPr lang="en-US" smtClean="0"/>
              <a:t>làm</a:t>
            </a:r>
            <a:r>
              <a:rPr lang="vi-VN" smtClean="0"/>
              <a:t> </a:t>
            </a:r>
            <a:r>
              <a:rPr lang="vi-VN"/>
              <a:t>bằng file </a:t>
            </a:r>
            <a:r>
              <a:rPr lang="vi-VN" smtClean="0"/>
              <a:t>Word</a:t>
            </a:r>
            <a:r>
              <a:rPr lang="en-US" smtClean="0"/>
              <a:t> tối đa 20 trang A4</a:t>
            </a:r>
            <a:r>
              <a:rPr lang="vi-VN" smtClean="0"/>
              <a:t>. </a:t>
            </a:r>
            <a:r>
              <a:rPr lang="vi-VN" i="1" smtClean="0"/>
              <a:t>(</a:t>
            </a:r>
            <a:r>
              <a:rPr lang="en-US" i="1"/>
              <a:t>1</a:t>
            </a:r>
            <a:r>
              <a:rPr lang="vi-VN" i="1"/>
              <a:t>0% tổng điểm của môn học)</a:t>
            </a:r>
            <a:endParaRPr lang="en-US" i="1" smtClean="0"/>
          </a:p>
          <a:p>
            <a:pPr lvl="1">
              <a:spcBef>
                <a:spcPts val="600"/>
              </a:spcBef>
            </a:pPr>
            <a:r>
              <a:rPr lang="vi-VN" smtClean="0"/>
              <a:t>Bài thuyết </a:t>
            </a:r>
            <a:r>
              <a:rPr lang="vi-VN"/>
              <a:t>trình bằng file PowerPoint </a:t>
            </a:r>
            <a:r>
              <a:rPr lang="vi-VN" smtClean="0"/>
              <a:t>tối </a:t>
            </a:r>
            <a:r>
              <a:rPr lang="vi-VN"/>
              <a:t>đa </a:t>
            </a:r>
            <a:r>
              <a:rPr lang="en-US" smtClean="0"/>
              <a:t>2</a:t>
            </a:r>
            <a:r>
              <a:rPr lang="vi-VN" smtClean="0"/>
              <a:t>0 slides</a:t>
            </a:r>
            <a:r>
              <a:rPr lang="en-US" smtClean="0"/>
              <a:t>, t</a:t>
            </a:r>
            <a:r>
              <a:rPr lang="vi-VN" smtClean="0"/>
              <a:t>huyết </a:t>
            </a:r>
            <a:r>
              <a:rPr lang="vi-VN"/>
              <a:t>trình trong </a:t>
            </a:r>
            <a:r>
              <a:rPr lang="en-US" smtClean="0"/>
              <a:t>1</a:t>
            </a:r>
            <a:r>
              <a:rPr lang="vi-VN" smtClean="0"/>
              <a:t>5 phút</a:t>
            </a:r>
            <a:r>
              <a:rPr lang="en-US" smtClean="0"/>
              <a:t>, trả lời các câu hỏi trong 15 phút</a:t>
            </a:r>
            <a:r>
              <a:rPr lang="en-US"/>
              <a:t> </a:t>
            </a:r>
            <a:r>
              <a:rPr lang="vi-VN" i="1" smtClean="0"/>
              <a:t>(</a:t>
            </a:r>
            <a:r>
              <a:rPr lang="en-US" i="1" smtClean="0"/>
              <a:t>1</a:t>
            </a:r>
            <a:r>
              <a:rPr lang="vi-VN" i="1" smtClean="0"/>
              <a:t>0</a:t>
            </a:r>
            <a:r>
              <a:rPr lang="vi-VN" i="1"/>
              <a:t>% tổng điểm của môn học</a:t>
            </a:r>
            <a:r>
              <a:rPr lang="vi-VN" i="1" smtClean="0"/>
              <a:t>)</a:t>
            </a:r>
            <a:endParaRPr lang="en-US" i="1" smtClean="0"/>
          </a:p>
        </p:txBody>
      </p:sp>
      <p:sp>
        <p:nvSpPr>
          <p:cNvPr id="6" name="Date Placeholder 5"/>
          <p:cNvSpPr>
            <a:spLocks noGrp="1"/>
          </p:cNvSpPr>
          <p:nvPr>
            <p:ph type="dt" sz="half" idx="4294967295"/>
          </p:nvPr>
        </p:nvSpPr>
        <p:spPr>
          <a:xfrm>
            <a:off x="3505200" y="6356350"/>
            <a:ext cx="2133600" cy="365125"/>
          </a:xfrm>
          <a:prstGeom prst="rect">
            <a:avLst/>
          </a:prstGeom>
        </p:spPr>
        <p:txBody>
          <a:bodyPr/>
          <a:lstStyle/>
          <a:p>
            <a:fld id="{2293E41D-D2F7-4744-A537-C0CCFF68777C}"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24</a:t>
            </a:fld>
            <a:endParaRPr lang="en-CA"/>
          </a:p>
        </p:txBody>
      </p:sp>
    </p:spTree>
    <p:extLst>
      <p:ext uri="{BB962C8B-B14F-4D97-AF65-F5344CB8AC3E}">
        <p14:creationId xmlns:p14="http://schemas.microsoft.com/office/powerpoint/2010/main" val="10672887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Thuyết </a:t>
            </a:r>
            <a:r>
              <a:rPr lang="en-US"/>
              <a:t>trình </a:t>
            </a:r>
            <a:r>
              <a:rPr lang="en-US" smtClean="0"/>
              <a:t>nhóm (tt)</a:t>
            </a:r>
            <a:endParaRPr lang="en-US"/>
          </a:p>
        </p:txBody>
      </p:sp>
      <p:sp>
        <p:nvSpPr>
          <p:cNvPr id="3" name="Content Placeholder 2"/>
          <p:cNvSpPr>
            <a:spLocks noGrp="1"/>
          </p:cNvSpPr>
          <p:nvPr>
            <p:ph idx="1"/>
          </p:nvPr>
        </p:nvSpPr>
        <p:spPr/>
        <p:txBody>
          <a:bodyPr>
            <a:noAutofit/>
          </a:bodyPr>
          <a:lstStyle/>
          <a:p>
            <a:pPr>
              <a:spcBef>
                <a:spcPts val="600"/>
              </a:spcBef>
            </a:pPr>
            <a:r>
              <a:rPr lang="en-US" sz="2800" smtClean="0"/>
              <a:t>Mỗi nhóm chọn một phương pháp luận trong phần 6 của quyển sách của </a:t>
            </a:r>
            <a:r>
              <a:rPr lang="en-US" sz="2400"/>
              <a:t>Avison, D.E. &amp; Fitzgerald, G. “</a:t>
            </a:r>
            <a:r>
              <a:rPr lang="en-US" sz="2400" i="1"/>
              <a:t>Information Systems Development: Methodologies, Techniques and Tools</a:t>
            </a:r>
            <a:r>
              <a:rPr lang="en-US" sz="2400"/>
              <a:t>”, 4</a:t>
            </a:r>
            <a:r>
              <a:rPr lang="en-US" sz="2400" baseline="30000"/>
              <a:t>th</a:t>
            </a:r>
            <a:r>
              <a:rPr lang="en-US" sz="2400"/>
              <a:t> Edition, McGraw-Hill, London, 2006</a:t>
            </a:r>
            <a:r>
              <a:rPr lang="en-US" sz="2400" smtClean="0"/>
              <a:t>.</a:t>
            </a:r>
          </a:p>
          <a:p>
            <a:pPr>
              <a:spcBef>
                <a:spcPts val="600"/>
              </a:spcBef>
            </a:pPr>
            <a:r>
              <a:rPr lang="en-US" sz="2400" smtClean="0"/>
              <a:t>Mỗi phương pháp luận cần trình bày các nội dung như sau:</a:t>
            </a:r>
          </a:p>
          <a:p>
            <a:pPr lvl="1">
              <a:spcBef>
                <a:spcPts val="600"/>
              </a:spcBef>
            </a:pPr>
            <a:r>
              <a:rPr lang="en-US" sz="2000"/>
              <a:t>T</a:t>
            </a:r>
            <a:r>
              <a:rPr lang="vi-VN" sz="2000" smtClean="0"/>
              <a:t>óm </a:t>
            </a:r>
            <a:r>
              <a:rPr lang="vi-VN" sz="2000"/>
              <a:t>tắt các tính năng hoặc các khía cạnh quan trọng </a:t>
            </a:r>
            <a:r>
              <a:rPr lang="en-US" sz="2000" smtClean="0"/>
              <a:t>của phương pháp luận</a:t>
            </a:r>
          </a:p>
          <a:p>
            <a:pPr lvl="1">
              <a:spcBef>
                <a:spcPts val="600"/>
              </a:spcBef>
            </a:pPr>
            <a:r>
              <a:rPr lang="vi-VN" sz="2000"/>
              <a:t>Mô tả các bước / quy trình được áp dụng </a:t>
            </a:r>
            <a:endParaRPr lang="en-US" sz="2000" smtClean="0"/>
          </a:p>
          <a:p>
            <a:pPr lvl="1">
              <a:spcBef>
                <a:spcPts val="600"/>
              </a:spcBef>
            </a:pPr>
            <a:r>
              <a:rPr lang="vi-VN" sz="2000"/>
              <a:t>Mô </a:t>
            </a:r>
            <a:r>
              <a:rPr lang="vi-VN" sz="2000" smtClean="0"/>
              <a:t>tả</a:t>
            </a:r>
            <a:r>
              <a:rPr lang="en-US" sz="2000" smtClean="0"/>
              <a:t> các chủ đề / yếu tố (themes) có liên quan</a:t>
            </a:r>
          </a:p>
          <a:p>
            <a:pPr lvl="1">
              <a:spcBef>
                <a:spcPts val="600"/>
              </a:spcBef>
            </a:pPr>
            <a:r>
              <a:rPr lang="vi-VN" sz="2000"/>
              <a:t>Mô tả các</a:t>
            </a:r>
            <a:r>
              <a:rPr lang="en-US" sz="2000" smtClean="0"/>
              <a:t> kỹ thuật (techniques) có liên quan</a:t>
            </a:r>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25</a:t>
            </a:fld>
            <a:endParaRPr lang="en-CA"/>
          </a:p>
        </p:txBody>
      </p:sp>
      <p:sp>
        <p:nvSpPr>
          <p:cNvPr id="6" name="Date Placeholder 5"/>
          <p:cNvSpPr>
            <a:spLocks noGrp="1"/>
          </p:cNvSpPr>
          <p:nvPr>
            <p:ph type="dt" sz="half" idx="2"/>
          </p:nvPr>
        </p:nvSpPr>
        <p:spPr>
          <a:prstGeom prst="rect">
            <a:avLst/>
          </a:prstGeom>
        </p:spPr>
        <p:txBody>
          <a:bodyPr/>
          <a:lstStyle/>
          <a:p>
            <a:fld id="{D92A352E-961A-43F2-A33B-9150388CD907}" type="datetime1">
              <a:rPr lang="en-US" smtClean="0"/>
              <a:t>28/02/14</a:t>
            </a:fld>
            <a:endParaRPr lang="en-US"/>
          </a:p>
        </p:txBody>
      </p:sp>
    </p:spTree>
    <p:extLst>
      <p:ext uri="{BB962C8B-B14F-4D97-AF65-F5344CB8AC3E}">
        <p14:creationId xmlns:p14="http://schemas.microsoft.com/office/powerpoint/2010/main" val="42555709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Thuyết trình nhóm (tt</a:t>
            </a:r>
            <a:r>
              <a:rPr lang="en-US" smtClean="0"/>
              <a:t>)</a:t>
            </a:r>
            <a:endParaRPr lang="en-US"/>
          </a:p>
        </p:txBody>
      </p:sp>
      <p:sp>
        <p:nvSpPr>
          <p:cNvPr id="3" name="Content Placeholder 2"/>
          <p:cNvSpPr>
            <a:spLocks noGrp="1"/>
          </p:cNvSpPr>
          <p:nvPr>
            <p:ph idx="1"/>
          </p:nvPr>
        </p:nvSpPr>
        <p:spPr/>
        <p:txBody>
          <a:bodyPr>
            <a:normAutofit fontScale="92500" lnSpcReduction="20000"/>
          </a:bodyPr>
          <a:lstStyle/>
          <a:p>
            <a:pPr>
              <a:lnSpc>
                <a:spcPct val="120000"/>
              </a:lnSpc>
              <a:spcBef>
                <a:spcPts val="0"/>
              </a:spcBef>
            </a:pPr>
            <a:r>
              <a:rPr lang="en-US" sz="2800"/>
              <a:t>Danh sách các phương pháp luận được chọn làm bài tập </a:t>
            </a:r>
            <a:r>
              <a:rPr lang="en-US" sz="2800" smtClean="0"/>
              <a:t>nhóm:</a:t>
            </a:r>
          </a:p>
          <a:p>
            <a:pPr marL="695325" lvl="1" indent="-457200">
              <a:lnSpc>
                <a:spcPct val="120000"/>
              </a:lnSpc>
              <a:spcBef>
                <a:spcPts val="0"/>
              </a:spcBef>
              <a:buFont typeface="+mj-lt"/>
              <a:buAutoNum type="arabicPeriod"/>
            </a:pPr>
            <a:r>
              <a:rPr lang="en-US" sz="2400"/>
              <a:t>Phân tích thiết kế và thực hiện hệ thống thông tin </a:t>
            </a:r>
            <a:r>
              <a:rPr lang="en-US" sz="2400" smtClean="0"/>
              <a:t/>
            </a:r>
            <a:br>
              <a:rPr lang="en-US" sz="2400" smtClean="0"/>
            </a:br>
            <a:r>
              <a:rPr lang="en-US" sz="2400" smtClean="0"/>
              <a:t>có </a:t>
            </a:r>
            <a:r>
              <a:rPr lang="en-US" sz="2400"/>
              <a:t>cấu trúc (STRADIS) </a:t>
            </a:r>
          </a:p>
          <a:p>
            <a:pPr marL="695325" lvl="1" indent="-457200">
              <a:lnSpc>
                <a:spcPct val="120000"/>
              </a:lnSpc>
              <a:spcBef>
                <a:spcPts val="0"/>
              </a:spcBef>
              <a:buFont typeface="+mj-lt"/>
              <a:buAutoNum type="arabicPeriod"/>
            </a:pPr>
            <a:r>
              <a:rPr lang="en-US" sz="2400"/>
              <a:t>Yourdon Systems Method (YSM)</a:t>
            </a:r>
          </a:p>
          <a:p>
            <a:pPr marL="695325" lvl="1" indent="-457200">
              <a:lnSpc>
                <a:spcPct val="120000"/>
              </a:lnSpc>
              <a:spcBef>
                <a:spcPts val="0"/>
              </a:spcBef>
              <a:buFont typeface="+mj-lt"/>
              <a:buAutoNum type="arabicPeriod"/>
            </a:pPr>
            <a:r>
              <a:rPr lang="vi-VN" sz="2400"/>
              <a:t>Phương pháp phân tích và thiết kế hệ thống </a:t>
            </a:r>
            <a:r>
              <a:rPr lang="en-US" sz="2400" smtClean="0"/>
              <a:t/>
            </a:r>
            <a:br>
              <a:rPr lang="en-US" sz="2400" smtClean="0"/>
            </a:br>
            <a:r>
              <a:rPr lang="vi-VN" sz="2400" smtClean="0"/>
              <a:t>theo </a:t>
            </a:r>
            <a:r>
              <a:rPr lang="vi-VN" sz="2400"/>
              <a:t>cấu trúc (SSADM) </a:t>
            </a:r>
          </a:p>
          <a:p>
            <a:pPr marL="695325" lvl="1" indent="-457200">
              <a:lnSpc>
                <a:spcPct val="120000"/>
              </a:lnSpc>
              <a:spcBef>
                <a:spcPts val="0"/>
              </a:spcBef>
              <a:buFont typeface="+mj-lt"/>
              <a:buAutoNum type="arabicPeriod"/>
            </a:pPr>
            <a:r>
              <a:rPr lang="vi-VN" sz="2400"/>
              <a:t>Information Engineering (IE</a:t>
            </a:r>
            <a:r>
              <a:rPr lang="vi-VN" sz="2400" smtClean="0"/>
              <a:t>)</a:t>
            </a:r>
            <a:endParaRPr lang="en-US" sz="2400" smtClean="0"/>
          </a:p>
          <a:p>
            <a:pPr marL="695325" lvl="1" indent="-457200">
              <a:lnSpc>
                <a:spcPct val="120000"/>
              </a:lnSpc>
              <a:spcBef>
                <a:spcPts val="0"/>
              </a:spcBef>
              <a:buFont typeface="+mj-lt"/>
              <a:buAutoNum type="arabicPeriod"/>
            </a:pPr>
            <a:r>
              <a:rPr lang="vi-VN" sz="2400"/>
              <a:t>Phân tích hướng đối tượng (OOA) </a:t>
            </a:r>
          </a:p>
          <a:p>
            <a:pPr marL="695325" lvl="1" indent="-457200">
              <a:lnSpc>
                <a:spcPct val="120000"/>
              </a:lnSpc>
              <a:spcBef>
                <a:spcPts val="0"/>
              </a:spcBef>
              <a:buFont typeface="+mj-lt"/>
              <a:buAutoNum type="arabicPeriod"/>
            </a:pPr>
            <a:r>
              <a:rPr lang="vi-VN" sz="2400"/>
              <a:t>Rational Unified Process (RUP)</a:t>
            </a:r>
          </a:p>
          <a:p>
            <a:pPr marL="695325" lvl="1" indent="-457200">
              <a:lnSpc>
                <a:spcPct val="120000"/>
              </a:lnSpc>
              <a:spcBef>
                <a:spcPts val="0"/>
              </a:spcBef>
              <a:buFont typeface="+mj-lt"/>
              <a:buAutoNum type="arabicPeriod"/>
            </a:pPr>
            <a:r>
              <a:rPr lang="vi-VN" sz="2400"/>
              <a:t>James Martin's RAD (JMRAD) </a:t>
            </a:r>
          </a:p>
          <a:p>
            <a:pPr marL="695325" lvl="1" indent="-457200">
              <a:lnSpc>
                <a:spcPct val="120000"/>
              </a:lnSpc>
              <a:spcBef>
                <a:spcPts val="0"/>
              </a:spcBef>
              <a:buFont typeface="+mj-lt"/>
              <a:buAutoNum type="arabicPeriod"/>
            </a:pPr>
            <a:r>
              <a:rPr lang="vi-VN" sz="2400"/>
              <a:t>Phương pháp phát triển hệ thống năng động (DSDM)</a:t>
            </a:r>
            <a:endParaRPr lang="en-US" sz="2400"/>
          </a:p>
        </p:txBody>
      </p:sp>
      <p:sp>
        <p:nvSpPr>
          <p:cNvPr id="5" name="Footer Placeholder 4"/>
          <p:cNvSpPr>
            <a:spLocks noGrp="1"/>
          </p:cNvSpPr>
          <p:nvPr>
            <p:ph type="ftr" sz="quarter" idx="11"/>
          </p:nvPr>
        </p:nvSpPr>
        <p:spPr/>
        <p:txBody>
          <a:bodyPr/>
          <a:lstStyle/>
          <a:p>
            <a:r>
              <a:rPr lang="en-US" smtClean="0"/>
              <a:t>Giới thiệu môn học</a:t>
            </a:r>
            <a:endParaRPr lang="en-US"/>
          </a:p>
        </p:txBody>
      </p:sp>
      <p:sp>
        <p:nvSpPr>
          <p:cNvPr id="6" name="Slide Number Placeholder 5"/>
          <p:cNvSpPr>
            <a:spLocks noGrp="1"/>
          </p:cNvSpPr>
          <p:nvPr>
            <p:ph type="sldNum" sz="quarter" idx="12"/>
          </p:nvPr>
        </p:nvSpPr>
        <p:spPr/>
        <p:txBody>
          <a:bodyPr/>
          <a:lstStyle/>
          <a:p>
            <a:fld id="{F208094E-1428-4F94-831A-B05C9A4FE1BF}" type="slidenum">
              <a:rPr lang="en-US" smtClean="0"/>
              <a:t>26</a:t>
            </a:fld>
            <a:endParaRPr lang="en-US"/>
          </a:p>
        </p:txBody>
      </p:sp>
      <p:sp>
        <p:nvSpPr>
          <p:cNvPr id="7" name="Date Placeholder 6"/>
          <p:cNvSpPr>
            <a:spLocks noGrp="1"/>
          </p:cNvSpPr>
          <p:nvPr>
            <p:ph type="dt" sz="half" idx="2"/>
          </p:nvPr>
        </p:nvSpPr>
        <p:spPr/>
        <p:txBody>
          <a:bodyPr/>
          <a:lstStyle/>
          <a:p>
            <a:fld id="{F51F2D01-1098-4EBB-851F-C11B5BC1381C}" type="datetime1">
              <a:rPr lang="en-US" smtClean="0"/>
              <a:t>28/02/14</a:t>
            </a:fld>
            <a:endParaRPr lang="en-US"/>
          </a:p>
        </p:txBody>
      </p:sp>
    </p:spTree>
    <p:extLst>
      <p:ext uri="{BB962C8B-B14F-4D97-AF65-F5344CB8AC3E}">
        <p14:creationId xmlns:p14="http://schemas.microsoft.com/office/powerpoint/2010/main" val="34080572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Thuyết </a:t>
            </a:r>
            <a:r>
              <a:rPr lang="en-US"/>
              <a:t>trình nhóm (tt)</a:t>
            </a:r>
          </a:p>
        </p:txBody>
      </p:sp>
      <p:sp>
        <p:nvSpPr>
          <p:cNvPr id="3" name="Content Placeholder 2"/>
          <p:cNvSpPr>
            <a:spLocks noGrp="1"/>
          </p:cNvSpPr>
          <p:nvPr>
            <p:ph idx="1"/>
          </p:nvPr>
        </p:nvSpPr>
        <p:spPr/>
        <p:txBody>
          <a:bodyPr>
            <a:noAutofit/>
          </a:bodyPr>
          <a:lstStyle/>
          <a:p>
            <a:pPr>
              <a:spcBef>
                <a:spcPts val="600"/>
              </a:spcBef>
            </a:pPr>
            <a:r>
              <a:rPr lang="vi-VN" sz="2100"/>
              <a:t>Nộp bài báo cáo nhóm theo định dạng file là *.</a:t>
            </a:r>
            <a:r>
              <a:rPr lang="vi-VN" sz="2100" smtClean="0"/>
              <a:t>doc</a:t>
            </a:r>
            <a:r>
              <a:rPr lang="en-US" sz="2100" smtClean="0"/>
              <a:t>x</a:t>
            </a:r>
            <a:r>
              <a:rPr lang="vi-VN" sz="2100" smtClean="0"/>
              <a:t> </a:t>
            </a:r>
            <a:r>
              <a:rPr lang="vi-VN" sz="2100"/>
              <a:t>(dạng file Word) và *.</a:t>
            </a:r>
            <a:r>
              <a:rPr lang="vi-VN" sz="2100" smtClean="0"/>
              <a:t>ppt</a:t>
            </a:r>
            <a:r>
              <a:rPr lang="en-US" sz="2100" smtClean="0"/>
              <a:t>x</a:t>
            </a:r>
            <a:r>
              <a:rPr lang="vi-VN" sz="2100" smtClean="0"/>
              <a:t> </a:t>
            </a:r>
            <a:r>
              <a:rPr lang="vi-VN" sz="2100"/>
              <a:t>(dạng file PowerPoint). </a:t>
            </a:r>
          </a:p>
          <a:p>
            <a:pPr>
              <a:spcBef>
                <a:spcPts val="600"/>
              </a:spcBef>
            </a:pPr>
            <a:r>
              <a:rPr lang="en-US" sz="2100" b="1" i="1" smtClean="0"/>
              <a:t>Cách đặt tên file và tiêu đề email</a:t>
            </a:r>
            <a:r>
              <a:rPr lang="vi-VN" sz="2100" smtClean="0"/>
              <a:t>:</a:t>
            </a:r>
            <a:r>
              <a:rPr lang="en-US" sz="2100"/>
              <a:t/>
            </a:r>
            <a:br>
              <a:rPr lang="en-US" sz="2100"/>
            </a:br>
            <a:r>
              <a:rPr lang="en-US" sz="2100" smtClean="0"/>
              <a:t>		</a:t>
            </a:r>
            <a:r>
              <a:rPr lang="en-US" sz="2100" b="1" smtClean="0"/>
              <a:t>ISD_</a:t>
            </a:r>
            <a:r>
              <a:rPr lang="vi-VN" sz="2100" b="1" smtClean="0"/>
              <a:t>&lt;Class_name&gt;_Group_&lt;xx&gt;</a:t>
            </a:r>
            <a:endParaRPr lang="en-US" sz="2100" smtClean="0"/>
          </a:p>
          <a:p>
            <a:pPr lvl="1">
              <a:spcBef>
                <a:spcPts val="600"/>
              </a:spcBef>
            </a:pPr>
            <a:r>
              <a:rPr lang="vi-VN" sz="2100" smtClean="0">
                <a:solidFill>
                  <a:schemeClr val="tx2"/>
                </a:solidFill>
              </a:rPr>
              <a:t>Ví </a:t>
            </a:r>
            <a:r>
              <a:rPr lang="vi-VN" sz="2100">
                <a:solidFill>
                  <a:schemeClr val="tx2"/>
                </a:solidFill>
              </a:rPr>
              <a:t>dụ </a:t>
            </a:r>
            <a:r>
              <a:rPr lang="vi-VN" sz="2100" smtClean="0">
                <a:solidFill>
                  <a:schemeClr val="tx2"/>
                </a:solidFill>
              </a:rPr>
              <a:t>b</a:t>
            </a:r>
            <a:r>
              <a:rPr lang="en-US" sz="2100" smtClean="0">
                <a:solidFill>
                  <a:schemeClr val="tx2"/>
                </a:solidFill>
              </a:rPr>
              <a:t>ài</a:t>
            </a:r>
            <a:r>
              <a:rPr lang="vi-VN" sz="2100" smtClean="0">
                <a:solidFill>
                  <a:schemeClr val="tx2"/>
                </a:solidFill>
              </a:rPr>
              <a:t> </a:t>
            </a:r>
            <a:r>
              <a:rPr lang="en-US" sz="2100" smtClean="0">
                <a:solidFill>
                  <a:schemeClr val="tx2"/>
                </a:solidFill>
              </a:rPr>
              <a:t>làm </a:t>
            </a:r>
            <a:r>
              <a:rPr lang="vi-VN" sz="2100" smtClean="0">
                <a:solidFill>
                  <a:schemeClr val="tx2"/>
                </a:solidFill>
              </a:rPr>
              <a:t>của </a:t>
            </a:r>
            <a:r>
              <a:rPr lang="vi-VN" sz="2100">
                <a:solidFill>
                  <a:schemeClr val="tx2"/>
                </a:solidFill>
              </a:rPr>
              <a:t>nhóm 1, lớp </a:t>
            </a:r>
            <a:r>
              <a:rPr lang="en-US" sz="2100" smtClean="0">
                <a:solidFill>
                  <a:schemeClr val="tx2"/>
                </a:solidFill>
              </a:rPr>
              <a:t>27H</a:t>
            </a:r>
            <a:r>
              <a:rPr lang="vi-VN" sz="2100" smtClean="0">
                <a:solidFill>
                  <a:schemeClr val="tx2"/>
                </a:solidFill>
              </a:rPr>
              <a:t>T</a:t>
            </a:r>
            <a:r>
              <a:rPr lang="en-US" sz="2100" smtClean="0">
                <a:solidFill>
                  <a:schemeClr val="tx2"/>
                </a:solidFill>
              </a:rPr>
              <a:t>01</a:t>
            </a:r>
            <a:r>
              <a:rPr lang="vi-VN" sz="2100" smtClean="0">
                <a:solidFill>
                  <a:schemeClr val="tx2"/>
                </a:solidFill>
              </a:rPr>
              <a:t> thì:</a:t>
            </a:r>
            <a:endParaRPr lang="en-US" sz="2100" smtClean="0">
              <a:solidFill>
                <a:schemeClr val="tx2"/>
              </a:solidFill>
            </a:endParaRPr>
          </a:p>
          <a:p>
            <a:pPr lvl="2">
              <a:spcBef>
                <a:spcPts val="600"/>
              </a:spcBef>
            </a:pPr>
            <a:r>
              <a:rPr lang="vi-VN" sz="2100">
                <a:solidFill>
                  <a:schemeClr val="tx2"/>
                </a:solidFill>
              </a:rPr>
              <a:t> </a:t>
            </a:r>
            <a:r>
              <a:rPr lang="vi-VN" sz="2100" smtClean="0">
                <a:solidFill>
                  <a:schemeClr val="tx2"/>
                </a:solidFill>
              </a:rPr>
              <a:t>Tên file là</a:t>
            </a:r>
            <a:r>
              <a:rPr lang="en-US" sz="2100" smtClean="0">
                <a:solidFill>
                  <a:schemeClr val="tx2"/>
                </a:solidFill>
              </a:rPr>
              <a:t> : ISD_</a:t>
            </a:r>
            <a:r>
              <a:rPr lang="vi-VN" sz="2100" smtClean="0">
                <a:solidFill>
                  <a:schemeClr val="tx2"/>
                </a:solidFill>
              </a:rPr>
              <a:t>2</a:t>
            </a:r>
            <a:r>
              <a:rPr lang="en-US" sz="2100" smtClean="0">
                <a:solidFill>
                  <a:schemeClr val="tx2"/>
                </a:solidFill>
              </a:rPr>
              <a:t>7</a:t>
            </a:r>
            <a:r>
              <a:rPr lang="vi-VN" sz="2100" smtClean="0">
                <a:solidFill>
                  <a:schemeClr val="tx2"/>
                </a:solidFill>
              </a:rPr>
              <a:t>HT01_Group_01.</a:t>
            </a:r>
            <a:r>
              <a:rPr lang="en-US" sz="2100" smtClean="0">
                <a:solidFill>
                  <a:schemeClr val="tx2"/>
                </a:solidFill>
              </a:rPr>
              <a:t>docx / pptx</a:t>
            </a:r>
            <a:endParaRPr lang="en-US" sz="2100">
              <a:solidFill>
                <a:schemeClr val="tx2"/>
              </a:solidFill>
            </a:endParaRPr>
          </a:p>
          <a:p>
            <a:pPr lvl="2">
              <a:spcBef>
                <a:spcPts val="600"/>
              </a:spcBef>
            </a:pPr>
            <a:r>
              <a:rPr lang="vi-VN" sz="2100" smtClean="0">
                <a:solidFill>
                  <a:schemeClr val="tx2"/>
                </a:solidFill>
              </a:rPr>
              <a:t>Tiêu </a:t>
            </a:r>
            <a:r>
              <a:rPr lang="vi-VN" sz="2100">
                <a:solidFill>
                  <a:schemeClr val="tx2"/>
                </a:solidFill>
              </a:rPr>
              <a:t>đề email (subject) là: </a:t>
            </a:r>
            <a:r>
              <a:rPr lang="en-US" sz="2100" smtClean="0">
                <a:solidFill>
                  <a:schemeClr val="tx2"/>
                </a:solidFill>
              </a:rPr>
              <a:t>ISD</a:t>
            </a:r>
            <a:r>
              <a:rPr lang="vi-VN" sz="2100" smtClean="0">
                <a:solidFill>
                  <a:schemeClr val="tx2"/>
                </a:solidFill>
              </a:rPr>
              <a:t>_2</a:t>
            </a:r>
            <a:r>
              <a:rPr lang="en-US" sz="2100" smtClean="0">
                <a:solidFill>
                  <a:schemeClr val="tx2"/>
                </a:solidFill>
              </a:rPr>
              <a:t>7</a:t>
            </a:r>
            <a:r>
              <a:rPr lang="vi-VN" sz="2100" smtClean="0">
                <a:solidFill>
                  <a:schemeClr val="tx2"/>
                </a:solidFill>
              </a:rPr>
              <a:t>HT01_Group_01</a:t>
            </a:r>
            <a:endParaRPr lang="vi-VN" sz="2100">
              <a:solidFill>
                <a:schemeClr val="tx2"/>
              </a:solidFill>
            </a:endParaRPr>
          </a:p>
          <a:p>
            <a:pPr>
              <a:spcBef>
                <a:spcPts val="600"/>
              </a:spcBef>
            </a:pPr>
            <a:r>
              <a:rPr lang="vi-VN" sz="2100"/>
              <a:t>Thời gian cuối cùng nhận email là 20h (8 giờ đêm) của ngày hết hạn cuối cùng. Những bài nộp sau thời gian này nếu không có lý do chính đáng sẽ bị trừ ½ số điểm.</a:t>
            </a:r>
          </a:p>
          <a:p>
            <a:pPr>
              <a:spcBef>
                <a:spcPts val="600"/>
              </a:spcBef>
            </a:pPr>
            <a:r>
              <a:rPr lang="vi-VN" sz="2100"/>
              <a:t>Những email và file không theo đúng định dạng được xem như là không nộp bài</a:t>
            </a:r>
            <a:r>
              <a:rPr lang="vi-VN" sz="2100" smtClean="0"/>
              <a:t>.</a:t>
            </a:r>
            <a:endParaRPr lang="vi-VN" sz="2100"/>
          </a:p>
        </p:txBody>
      </p:sp>
      <p:sp>
        <p:nvSpPr>
          <p:cNvPr id="6" name="Date Placeholder 5"/>
          <p:cNvSpPr>
            <a:spLocks noGrp="1"/>
          </p:cNvSpPr>
          <p:nvPr>
            <p:ph type="dt" sz="half" idx="4294967295"/>
          </p:nvPr>
        </p:nvSpPr>
        <p:spPr>
          <a:xfrm>
            <a:off x="3733800" y="6356350"/>
            <a:ext cx="2133600" cy="365125"/>
          </a:xfrm>
          <a:prstGeom prst="rect">
            <a:avLst/>
          </a:prstGeom>
        </p:spPr>
        <p:txBody>
          <a:bodyPr/>
          <a:lstStyle/>
          <a:p>
            <a:fld id="{F6EB373D-0B14-440F-BE34-6D993F46EA13}" type="datetime1">
              <a:rPr lang="en-US" smtClean="0"/>
              <a:t>28/02/14</a:t>
            </a:fld>
            <a:endParaRPr lang="en-US"/>
          </a:p>
        </p:txBody>
      </p:sp>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27</a:t>
            </a:fld>
            <a:endParaRPr lang="en-CA"/>
          </a:p>
        </p:txBody>
      </p:sp>
    </p:spTree>
    <p:extLst>
      <p:ext uri="{BB962C8B-B14F-4D97-AF65-F5344CB8AC3E}">
        <p14:creationId xmlns:p14="http://schemas.microsoft.com/office/powerpoint/2010/main" val="13984409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CA" smtClean="0"/>
              <a:t>Giới thiệu môn học</a:t>
            </a:r>
            <a:endParaRPr lang="en-CA" dirty="0"/>
          </a:p>
        </p:txBody>
      </p:sp>
      <p:sp>
        <p:nvSpPr>
          <p:cNvPr id="8" name="Content Placeholder 7"/>
          <p:cNvSpPr>
            <a:spLocks noGrp="1"/>
          </p:cNvSpPr>
          <p:nvPr>
            <p:ph sz="quarter" idx="1"/>
          </p:nvPr>
        </p:nvSpPr>
        <p:spPr/>
        <p:txBody>
          <a:bodyPr/>
          <a:lstStyle/>
          <a:p>
            <a:r>
              <a:rPr lang="vi-VN"/>
              <a:t>Nguyễn Huỳnh Anh </a:t>
            </a:r>
            <a:r>
              <a:rPr lang="vi-VN" smtClean="0"/>
              <a:t>Vũ  </a:t>
            </a:r>
            <a:endParaRPr lang="vi-VN"/>
          </a:p>
          <a:p>
            <a:pPr lvl="1"/>
            <a:r>
              <a:rPr lang="vi-VN"/>
              <a:t>email: vu.mbis@gmail.com</a:t>
            </a:r>
          </a:p>
          <a:p>
            <a:pPr lvl="1"/>
            <a:r>
              <a:rPr lang="vi-VN"/>
              <a:t>cellphone: 0919 699 </a:t>
            </a:r>
            <a:r>
              <a:rPr lang="vi-VN" smtClean="0"/>
              <a:t>707</a:t>
            </a:r>
            <a:endParaRPr lang="en-US" smtClean="0"/>
          </a:p>
          <a:p>
            <a:r>
              <a:rPr lang="en-US" smtClean="0"/>
              <a:t>Nguyễn Hoàng Minh</a:t>
            </a:r>
          </a:p>
          <a:p>
            <a:pPr lvl="1"/>
            <a:endParaRPr lang="vi-VN"/>
          </a:p>
          <a:p>
            <a:endParaRPr lang="en-US"/>
          </a:p>
        </p:txBody>
      </p:sp>
      <p:sp>
        <p:nvSpPr>
          <p:cNvPr id="5" name="Slide Number Placeholder 4"/>
          <p:cNvSpPr>
            <a:spLocks noGrp="1"/>
          </p:cNvSpPr>
          <p:nvPr>
            <p:ph type="sldNum" sz="quarter" idx="12"/>
          </p:nvPr>
        </p:nvSpPr>
        <p:spPr/>
        <p:txBody>
          <a:bodyPr/>
          <a:lstStyle/>
          <a:p>
            <a:fld id="{98D45953-A463-486C-8E83-12469C611990}" type="slidenum">
              <a:rPr lang="en-CA" smtClean="0"/>
              <a:pPr/>
              <a:t>28</a:t>
            </a:fld>
            <a:endParaRPr lang="en-CA"/>
          </a:p>
        </p:txBody>
      </p:sp>
      <p:sp>
        <p:nvSpPr>
          <p:cNvPr id="7" name="Title 6"/>
          <p:cNvSpPr>
            <a:spLocks noGrp="1"/>
          </p:cNvSpPr>
          <p:nvPr>
            <p:ph type="title"/>
          </p:nvPr>
        </p:nvSpPr>
        <p:spPr/>
        <p:txBody>
          <a:bodyPr/>
          <a:lstStyle/>
          <a:p>
            <a:r>
              <a:rPr lang="en-US" smtClean="0"/>
              <a:t>Thông tin giảng viên</a:t>
            </a:r>
            <a:endParaRPr lang="en-US"/>
          </a:p>
        </p:txBody>
      </p:sp>
      <p:sp>
        <p:nvSpPr>
          <p:cNvPr id="6" name="Date Placeholder 5"/>
          <p:cNvSpPr>
            <a:spLocks noGrp="1"/>
          </p:cNvSpPr>
          <p:nvPr>
            <p:ph type="dt" sz="half" idx="4294967295"/>
          </p:nvPr>
        </p:nvSpPr>
        <p:spPr>
          <a:xfrm>
            <a:off x="7010400" y="6356350"/>
            <a:ext cx="2133600" cy="365125"/>
          </a:xfrm>
        </p:spPr>
        <p:txBody>
          <a:bodyPr/>
          <a:lstStyle/>
          <a:p>
            <a:fld id="{1CF38EDC-385C-432C-AC0F-873FBAA8E574}" type="datetime1">
              <a:rPr lang="en-US" smtClean="0"/>
              <a:t>28/02/14</a:t>
            </a:fld>
            <a:endParaRPr lang="en-US"/>
          </a:p>
        </p:txBody>
      </p:sp>
    </p:spTree>
    <p:extLst>
      <p:ext uri="{BB962C8B-B14F-4D97-AF65-F5344CB8AC3E}">
        <p14:creationId xmlns:p14="http://schemas.microsoft.com/office/powerpoint/2010/main" val="2293009535"/>
      </p:ext>
    </p:extLst>
  </p:cSld>
  <p:clrMapOvr>
    <a:masterClrMapping/>
  </p:clrMapOvr>
  <p:timing>
    <p:tnLst>
      <p:par>
        <p:cTn id="1" dur="indefinite" restart="never" nodeType="tmRoot"/>
      </p:par>
    </p:tnLst>
  </p:timing>
</p:sld>
</file>

<file path=ppt/theme/theme1.xml><?xml version="1.0" encoding="utf-8"?>
<a:theme xmlns:a="http://schemas.openxmlformats.org/drawingml/2006/main" name="ERP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dirty="0" err="1" smtClean="0">
            <a:solidFill>
              <a:srgbClr val="717171"/>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ERP_Template</Template>
  <TotalTime>799</TotalTime>
  <Words>1414</Words>
  <Application>Microsoft Office PowerPoint</Application>
  <PresentationFormat>On-screen Show (4:3)</PresentationFormat>
  <Paragraphs>283</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ERP_Template</vt:lpstr>
      <vt:lpstr>Phát triển hệ thống thông tin (IS Development)</vt:lpstr>
      <vt:lpstr>Mô tả môn học</vt:lpstr>
      <vt:lpstr>Mô tả môn học</vt:lpstr>
      <vt:lpstr>Chuẩn đầu ra</vt:lpstr>
      <vt:lpstr>Chuẩn đầu ra</vt:lpstr>
      <vt:lpstr>Chuẩn đầu ra</vt:lpstr>
      <vt:lpstr>Chuẩn đầu ra</vt:lpstr>
      <vt:lpstr>Tài liệu học tập</vt:lpstr>
      <vt:lpstr>Công cụ hỗ trợ</vt:lpstr>
      <vt:lpstr>Nhiệm vụ của người học</vt:lpstr>
      <vt:lpstr>Thang điểm đánh giá </vt:lpstr>
      <vt:lpstr>Nội dung chi tiết môn học</vt:lpstr>
      <vt:lpstr>Chương 1 - Tổng quan về  phát triển hệ thống thông tin quản lý</vt:lpstr>
      <vt:lpstr>Chương 2 - Các yếu tố trong  phát triển hệ thống thông tin quản lý </vt:lpstr>
      <vt:lpstr>Chương 3 - Các kỹ thuật phát triển  hệ thống thông tin quản lý</vt:lpstr>
      <vt:lpstr>Chương 4 - Các công cụ hỗ trợ  phát triển hệ thống thông tin quản lý </vt:lpstr>
      <vt:lpstr>Chương 5 - Các phương pháp luận  phát triển hệ thống thông tin quản lý</vt:lpstr>
      <vt:lpstr>Chương 6 - Lựa chọn phương pháp luận  phát triển hệ thống thông tin quản lý</vt:lpstr>
      <vt:lpstr>Lịch trình thực hiện</vt:lpstr>
      <vt:lpstr>Lịch trình thực hiện (tt)</vt:lpstr>
      <vt:lpstr>Đánh giá điểm quá trình</vt:lpstr>
      <vt:lpstr>Kiểm tra trên lớp</vt:lpstr>
      <vt:lpstr>Các chủ đề trên lớp</vt:lpstr>
      <vt:lpstr>Thuyết trình nhóm</vt:lpstr>
      <vt:lpstr>Thuyết trình nhóm (tt)</vt:lpstr>
      <vt:lpstr>Thuyết trình nhóm (tt)</vt:lpstr>
      <vt:lpstr>Thuyết trình nhóm (tt)</vt:lpstr>
      <vt:lpstr>Thông tin giảng viên</vt:lpstr>
    </vt:vector>
  </TitlesOfParts>
  <Company>Intel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Hệ thống hoạch định  nguồn lực doanh nghiệp</dc:title>
  <dc:creator>Anh Vu</dc:creator>
  <cp:lastModifiedBy>Nguyen Huynh Anh Vu</cp:lastModifiedBy>
  <cp:revision>86</cp:revision>
  <dcterms:created xsi:type="dcterms:W3CDTF">2012-09-01T02:53:44Z</dcterms:created>
  <dcterms:modified xsi:type="dcterms:W3CDTF">2014-02-28T06:23:39Z</dcterms:modified>
</cp:coreProperties>
</file>