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1"/>
  </p:sldMasterIdLst>
  <p:notesMasterIdLst>
    <p:notesMasterId r:id="rId38"/>
  </p:notesMasterIdLst>
  <p:sldIdLst>
    <p:sldId id="256" r:id="rId2"/>
    <p:sldId id="258" r:id="rId3"/>
    <p:sldId id="288" r:id="rId4"/>
    <p:sldId id="259" r:id="rId5"/>
    <p:sldId id="260" r:id="rId6"/>
    <p:sldId id="261" r:id="rId7"/>
    <p:sldId id="292" r:id="rId8"/>
    <p:sldId id="262" r:id="rId9"/>
    <p:sldId id="263" r:id="rId10"/>
    <p:sldId id="264" r:id="rId11"/>
    <p:sldId id="265" r:id="rId12"/>
    <p:sldId id="266" r:id="rId13"/>
    <p:sldId id="267" r:id="rId14"/>
    <p:sldId id="268" r:id="rId15"/>
    <p:sldId id="269" r:id="rId16"/>
    <p:sldId id="289" r:id="rId17"/>
    <p:sldId id="270" r:id="rId18"/>
    <p:sldId id="271" r:id="rId19"/>
    <p:sldId id="272" r:id="rId20"/>
    <p:sldId id="273" r:id="rId21"/>
    <p:sldId id="274" r:id="rId22"/>
    <p:sldId id="290" r:id="rId23"/>
    <p:sldId id="275" r:id="rId24"/>
    <p:sldId id="291"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4" autoAdjust="0"/>
    <p:restoredTop sz="94348" autoAdjust="0"/>
  </p:normalViewPr>
  <p:slideViewPr>
    <p:cSldViewPr>
      <p:cViewPr varScale="1">
        <p:scale>
          <a:sx n="87" d="100"/>
          <a:sy n="87" d="100"/>
        </p:scale>
        <p:origin x="1062"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C2C665-2139-4C71-9611-EC56FD1BD8DE}" type="doc">
      <dgm:prSet loTypeId="urn:microsoft.com/office/officeart/2008/layout/VerticalCircleList" loCatId="list" qsTypeId="urn:microsoft.com/office/officeart/2005/8/quickstyle/simple1" qsCatId="simple" csTypeId="urn:microsoft.com/office/officeart/2005/8/colors/colorful1" csCatId="colorful" phldr="1"/>
      <dgm:spPr/>
      <dgm:t>
        <a:bodyPr/>
        <a:lstStyle/>
        <a:p>
          <a:endParaRPr lang="en-US"/>
        </a:p>
      </dgm:t>
    </dgm:pt>
    <dgm:pt modelId="{190029E3-00B1-4C1B-B7D1-DCF0FB973E33}">
      <dgm:prSet/>
      <dgm:spPr/>
      <dgm:t>
        <a:bodyPr/>
        <a:lstStyle/>
        <a:p>
          <a:pPr rtl="0"/>
          <a:r>
            <a:rPr lang="en-US" b="1" smtClean="0"/>
            <a:t>Dữ liệu (Data) </a:t>
          </a:r>
          <a:endParaRPr lang="en-US"/>
        </a:p>
      </dgm:t>
    </dgm:pt>
    <dgm:pt modelId="{22623869-C053-417E-A017-C67DC9849A06}" type="parTrans" cxnId="{85C91DF7-B0DF-4CEC-8FAA-883C8CA85C93}">
      <dgm:prSet/>
      <dgm:spPr/>
      <dgm:t>
        <a:bodyPr/>
        <a:lstStyle/>
        <a:p>
          <a:endParaRPr lang="en-US"/>
        </a:p>
      </dgm:t>
    </dgm:pt>
    <dgm:pt modelId="{552DB35A-A55A-4113-9D9C-0A8F5D03AF2D}" type="sibTrans" cxnId="{85C91DF7-B0DF-4CEC-8FAA-883C8CA85C93}">
      <dgm:prSet/>
      <dgm:spPr/>
      <dgm:t>
        <a:bodyPr/>
        <a:lstStyle/>
        <a:p>
          <a:endParaRPr lang="en-US"/>
        </a:p>
      </dgm:t>
    </dgm:pt>
    <dgm:pt modelId="{F7A9ED66-78E6-4ABB-A531-00F4E25ECF2A}">
      <dgm:prSet/>
      <dgm:spPr/>
      <dgm:t>
        <a:bodyPr/>
        <a:lstStyle/>
        <a:p>
          <a:pPr rtl="0"/>
          <a:r>
            <a:rPr lang="en-US" b="1" smtClean="0"/>
            <a:t>Thông tin (Information) </a:t>
          </a:r>
          <a:endParaRPr lang="en-US"/>
        </a:p>
      </dgm:t>
    </dgm:pt>
    <dgm:pt modelId="{4048912E-AB3C-4F94-9A41-799DD00C4DE0}" type="parTrans" cxnId="{75D2D547-3A5F-4291-84F9-5B808253FF70}">
      <dgm:prSet/>
      <dgm:spPr/>
      <dgm:t>
        <a:bodyPr/>
        <a:lstStyle/>
        <a:p>
          <a:endParaRPr lang="en-US"/>
        </a:p>
      </dgm:t>
    </dgm:pt>
    <dgm:pt modelId="{4BDFB7F3-3EC2-4FE0-902B-A875450A195E}" type="sibTrans" cxnId="{75D2D547-3A5F-4291-84F9-5B808253FF70}">
      <dgm:prSet/>
      <dgm:spPr/>
      <dgm:t>
        <a:bodyPr/>
        <a:lstStyle/>
        <a:p>
          <a:endParaRPr lang="en-US"/>
        </a:p>
      </dgm:t>
    </dgm:pt>
    <dgm:pt modelId="{65F63C31-2789-41B5-B9D0-C23D77BE9BEE}">
      <dgm:prSet/>
      <dgm:spPr/>
      <dgm:t>
        <a:bodyPr/>
        <a:lstStyle/>
        <a:p>
          <a:pPr rtl="0"/>
          <a:r>
            <a:rPr lang="en-US" b="1" smtClean="0"/>
            <a:t>Tri thức (Knowledge) </a:t>
          </a:r>
          <a:endParaRPr lang="en-US"/>
        </a:p>
      </dgm:t>
    </dgm:pt>
    <dgm:pt modelId="{39A250D4-2AEA-4098-AD2B-6FC7F62D4F58}" type="parTrans" cxnId="{026D8E33-BCD8-4A0B-BCF1-8B1F9BD969A3}">
      <dgm:prSet/>
      <dgm:spPr/>
      <dgm:t>
        <a:bodyPr/>
        <a:lstStyle/>
        <a:p>
          <a:endParaRPr lang="en-US"/>
        </a:p>
      </dgm:t>
    </dgm:pt>
    <dgm:pt modelId="{A4E0ABF9-1454-4696-A7B0-332E7AE37842}" type="sibTrans" cxnId="{026D8E33-BCD8-4A0B-BCF1-8B1F9BD969A3}">
      <dgm:prSet/>
      <dgm:spPr/>
      <dgm:t>
        <a:bodyPr/>
        <a:lstStyle/>
        <a:p>
          <a:endParaRPr lang="en-US"/>
        </a:p>
      </dgm:t>
    </dgm:pt>
    <dgm:pt modelId="{DB94459A-3FD9-4A29-BF66-F6E35DBD918B}">
      <dgm:prSet/>
      <dgm:spPr/>
      <dgm:t>
        <a:bodyPr/>
        <a:lstStyle/>
        <a:p>
          <a:pPr rtl="0"/>
          <a:r>
            <a:rPr lang="en-US" b="1" smtClean="0"/>
            <a:t>Hệ thống (System) </a:t>
          </a:r>
          <a:endParaRPr lang="en-US"/>
        </a:p>
      </dgm:t>
    </dgm:pt>
    <dgm:pt modelId="{6DDCD338-B8DF-4A1F-BF3A-2AA8313B1B61}" type="parTrans" cxnId="{A728ED11-2ADA-42BE-990C-6FA46CCFEDD8}">
      <dgm:prSet/>
      <dgm:spPr/>
      <dgm:t>
        <a:bodyPr/>
        <a:lstStyle/>
        <a:p>
          <a:endParaRPr lang="en-US"/>
        </a:p>
      </dgm:t>
    </dgm:pt>
    <dgm:pt modelId="{3B69F8D6-4E69-421C-A69D-016AFB876054}" type="sibTrans" cxnId="{A728ED11-2ADA-42BE-990C-6FA46CCFEDD8}">
      <dgm:prSet/>
      <dgm:spPr/>
      <dgm:t>
        <a:bodyPr/>
        <a:lstStyle/>
        <a:p>
          <a:endParaRPr lang="en-US"/>
        </a:p>
      </dgm:t>
    </dgm:pt>
    <dgm:pt modelId="{4951455A-B611-4A1E-BF09-D8B26C83E7F2}">
      <dgm:prSet/>
      <dgm:spPr/>
      <dgm:t>
        <a:bodyPr/>
        <a:lstStyle/>
        <a:p>
          <a:pPr rtl="0"/>
          <a:r>
            <a:rPr lang="en-US" b="1" smtClean="0"/>
            <a:t>Các hệ thống con (Subsystems) </a:t>
          </a:r>
          <a:endParaRPr lang="en-US"/>
        </a:p>
      </dgm:t>
    </dgm:pt>
    <dgm:pt modelId="{3903C50D-4207-41BF-B6DD-EF40D32D081B}" type="parTrans" cxnId="{6A9DA807-E302-49C0-BAF3-B4566DC092D2}">
      <dgm:prSet/>
      <dgm:spPr/>
      <dgm:t>
        <a:bodyPr/>
        <a:lstStyle/>
        <a:p>
          <a:endParaRPr lang="en-US"/>
        </a:p>
      </dgm:t>
    </dgm:pt>
    <dgm:pt modelId="{CA9EB148-A53F-405D-B9F9-F9765930DC0D}" type="sibTrans" cxnId="{6A9DA807-E302-49C0-BAF3-B4566DC092D2}">
      <dgm:prSet/>
      <dgm:spPr/>
      <dgm:t>
        <a:bodyPr/>
        <a:lstStyle/>
        <a:p>
          <a:endParaRPr lang="en-US"/>
        </a:p>
      </dgm:t>
    </dgm:pt>
    <dgm:pt modelId="{C9DC5A9E-3613-4A5B-A364-39333018BAB3}">
      <dgm:prSet/>
      <dgm:spPr/>
      <dgm:t>
        <a:bodyPr/>
        <a:lstStyle/>
        <a:p>
          <a:pPr rtl="0"/>
          <a:r>
            <a:rPr lang="en-US" b="1" smtClean="0"/>
            <a:t>Hệ thống thông tin (Information systems)</a:t>
          </a:r>
          <a:endParaRPr lang="en-US"/>
        </a:p>
      </dgm:t>
    </dgm:pt>
    <dgm:pt modelId="{270DF916-D092-4A22-8956-AB6E448F208F}" type="parTrans" cxnId="{F9DC84F2-D0CD-41D9-97DA-44976770E50A}">
      <dgm:prSet/>
      <dgm:spPr/>
      <dgm:t>
        <a:bodyPr/>
        <a:lstStyle/>
        <a:p>
          <a:endParaRPr lang="en-US"/>
        </a:p>
      </dgm:t>
    </dgm:pt>
    <dgm:pt modelId="{9DCA4453-A207-4EE9-8BA5-11EDC81EBB8F}" type="sibTrans" cxnId="{F9DC84F2-D0CD-41D9-97DA-44976770E50A}">
      <dgm:prSet/>
      <dgm:spPr/>
      <dgm:t>
        <a:bodyPr/>
        <a:lstStyle/>
        <a:p>
          <a:endParaRPr lang="en-US"/>
        </a:p>
      </dgm:t>
    </dgm:pt>
    <dgm:pt modelId="{36BE2C3D-52B6-45A0-89EB-1C650B28921B}" type="pres">
      <dgm:prSet presAssocID="{84C2C665-2139-4C71-9611-EC56FD1BD8DE}" presName="Name0" presStyleCnt="0">
        <dgm:presLayoutVars>
          <dgm:dir/>
        </dgm:presLayoutVars>
      </dgm:prSet>
      <dgm:spPr/>
      <dgm:t>
        <a:bodyPr/>
        <a:lstStyle/>
        <a:p>
          <a:endParaRPr lang="en-US"/>
        </a:p>
      </dgm:t>
    </dgm:pt>
    <dgm:pt modelId="{C7D43E28-8E35-4373-9E5E-166BA8FA8AE6}" type="pres">
      <dgm:prSet presAssocID="{190029E3-00B1-4C1B-B7D1-DCF0FB973E33}" presName="noChildren" presStyleCnt="0"/>
      <dgm:spPr/>
    </dgm:pt>
    <dgm:pt modelId="{5DC6153D-0F6A-45DB-95EE-F061900D1F64}" type="pres">
      <dgm:prSet presAssocID="{190029E3-00B1-4C1B-B7D1-DCF0FB973E33}" presName="gap" presStyleCnt="0"/>
      <dgm:spPr/>
    </dgm:pt>
    <dgm:pt modelId="{2856D44A-BE4C-449E-BACA-98DD008EBF24}" type="pres">
      <dgm:prSet presAssocID="{190029E3-00B1-4C1B-B7D1-DCF0FB973E33}" presName="medCircle2" presStyleLbl="vennNode1" presStyleIdx="0" presStyleCnt="6" custLinFactX="-100000" custLinFactNeighborX="-130436"/>
      <dgm:spPr/>
    </dgm:pt>
    <dgm:pt modelId="{136486B4-C82E-4A47-B62F-C78B2D81A67A}" type="pres">
      <dgm:prSet presAssocID="{190029E3-00B1-4C1B-B7D1-DCF0FB973E33}" presName="txLvlOnly1" presStyleLbl="revTx" presStyleIdx="0" presStyleCnt="6" custScaleX="177071"/>
      <dgm:spPr/>
      <dgm:t>
        <a:bodyPr/>
        <a:lstStyle/>
        <a:p>
          <a:endParaRPr lang="en-US"/>
        </a:p>
      </dgm:t>
    </dgm:pt>
    <dgm:pt modelId="{0C238582-795E-46C9-8F99-B1C0051D3766}" type="pres">
      <dgm:prSet presAssocID="{F7A9ED66-78E6-4ABB-A531-00F4E25ECF2A}" presName="noChildren" presStyleCnt="0"/>
      <dgm:spPr/>
    </dgm:pt>
    <dgm:pt modelId="{FCA2AAAA-B75C-4CEA-9884-83F97504B09E}" type="pres">
      <dgm:prSet presAssocID="{F7A9ED66-78E6-4ABB-A531-00F4E25ECF2A}" presName="gap" presStyleCnt="0"/>
      <dgm:spPr/>
    </dgm:pt>
    <dgm:pt modelId="{ED4CB75B-14D9-4706-8157-00C0FE88DBC2}" type="pres">
      <dgm:prSet presAssocID="{F7A9ED66-78E6-4ABB-A531-00F4E25ECF2A}" presName="medCircle2" presStyleLbl="vennNode1" presStyleIdx="1" presStyleCnt="6" custLinFactX="-100000" custLinFactNeighborX="-130436"/>
      <dgm:spPr/>
    </dgm:pt>
    <dgm:pt modelId="{A98C3708-FAEB-47F5-9BF1-5B88A2A7F503}" type="pres">
      <dgm:prSet presAssocID="{F7A9ED66-78E6-4ABB-A531-00F4E25ECF2A}" presName="txLvlOnly1" presStyleLbl="revTx" presStyleIdx="1" presStyleCnt="6" custScaleX="177071"/>
      <dgm:spPr/>
      <dgm:t>
        <a:bodyPr/>
        <a:lstStyle/>
        <a:p>
          <a:endParaRPr lang="en-US"/>
        </a:p>
      </dgm:t>
    </dgm:pt>
    <dgm:pt modelId="{24ADE544-12C3-4EC5-806D-F22FDAAB0E12}" type="pres">
      <dgm:prSet presAssocID="{65F63C31-2789-41B5-B9D0-C23D77BE9BEE}" presName="noChildren" presStyleCnt="0"/>
      <dgm:spPr/>
    </dgm:pt>
    <dgm:pt modelId="{0AC2C954-0BAD-4453-8A89-4ECDF91E4041}" type="pres">
      <dgm:prSet presAssocID="{65F63C31-2789-41B5-B9D0-C23D77BE9BEE}" presName="gap" presStyleCnt="0"/>
      <dgm:spPr/>
    </dgm:pt>
    <dgm:pt modelId="{2E0FD13C-B4FF-49CD-ADA2-2FAC07E1E385}" type="pres">
      <dgm:prSet presAssocID="{65F63C31-2789-41B5-B9D0-C23D77BE9BEE}" presName="medCircle2" presStyleLbl="vennNode1" presStyleIdx="2" presStyleCnt="6" custLinFactX="-100000" custLinFactNeighborX="-130436"/>
      <dgm:spPr/>
    </dgm:pt>
    <dgm:pt modelId="{43531DD3-64E4-4C36-AE03-FD08DAC9B08B}" type="pres">
      <dgm:prSet presAssocID="{65F63C31-2789-41B5-B9D0-C23D77BE9BEE}" presName="txLvlOnly1" presStyleLbl="revTx" presStyleIdx="2" presStyleCnt="6" custScaleX="177071"/>
      <dgm:spPr/>
      <dgm:t>
        <a:bodyPr/>
        <a:lstStyle/>
        <a:p>
          <a:endParaRPr lang="en-US"/>
        </a:p>
      </dgm:t>
    </dgm:pt>
    <dgm:pt modelId="{03D5AB37-962D-47C3-9841-4CB15A05BACA}" type="pres">
      <dgm:prSet presAssocID="{DB94459A-3FD9-4A29-BF66-F6E35DBD918B}" presName="noChildren" presStyleCnt="0"/>
      <dgm:spPr/>
    </dgm:pt>
    <dgm:pt modelId="{47EAB501-9015-41BD-9E99-B968A530F72B}" type="pres">
      <dgm:prSet presAssocID="{DB94459A-3FD9-4A29-BF66-F6E35DBD918B}" presName="gap" presStyleCnt="0"/>
      <dgm:spPr/>
    </dgm:pt>
    <dgm:pt modelId="{E4688410-7F9E-48D1-8B47-C7663FA7D7CD}" type="pres">
      <dgm:prSet presAssocID="{DB94459A-3FD9-4A29-BF66-F6E35DBD918B}" presName="medCircle2" presStyleLbl="vennNode1" presStyleIdx="3" presStyleCnt="6" custLinFactX="-100000" custLinFactNeighborX="-130436"/>
      <dgm:spPr/>
    </dgm:pt>
    <dgm:pt modelId="{284CF8BF-266A-4AF4-AC23-6BDBC6098390}" type="pres">
      <dgm:prSet presAssocID="{DB94459A-3FD9-4A29-BF66-F6E35DBD918B}" presName="txLvlOnly1" presStyleLbl="revTx" presStyleIdx="3" presStyleCnt="6" custScaleX="177071"/>
      <dgm:spPr/>
      <dgm:t>
        <a:bodyPr/>
        <a:lstStyle/>
        <a:p>
          <a:endParaRPr lang="en-US"/>
        </a:p>
      </dgm:t>
    </dgm:pt>
    <dgm:pt modelId="{79551FE8-134B-489D-9526-7F1C7E04138E}" type="pres">
      <dgm:prSet presAssocID="{4951455A-B611-4A1E-BF09-D8B26C83E7F2}" presName="noChildren" presStyleCnt="0"/>
      <dgm:spPr/>
    </dgm:pt>
    <dgm:pt modelId="{CAC6E6D6-B227-49E4-BD97-4958D7A83259}" type="pres">
      <dgm:prSet presAssocID="{4951455A-B611-4A1E-BF09-D8B26C83E7F2}" presName="gap" presStyleCnt="0"/>
      <dgm:spPr/>
    </dgm:pt>
    <dgm:pt modelId="{4A70334D-C2D6-4EE4-AD02-F884DD3BEE90}" type="pres">
      <dgm:prSet presAssocID="{4951455A-B611-4A1E-BF09-D8B26C83E7F2}" presName="medCircle2" presStyleLbl="vennNode1" presStyleIdx="4" presStyleCnt="6" custLinFactX="-100000" custLinFactNeighborX="-130436"/>
      <dgm:spPr/>
    </dgm:pt>
    <dgm:pt modelId="{7E9ABCBB-279E-402D-A18B-FCBECB2FC7FF}" type="pres">
      <dgm:prSet presAssocID="{4951455A-B611-4A1E-BF09-D8B26C83E7F2}" presName="txLvlOnly1" presStyleLbl="revTx" presStyleIdx="4" presStyleCnt="6" custScaleX="177071"/>
      <dgm:spPr/>
      <dgm:t>
        <a:bodyPr/>
        <a:lstStyle/>
        <a:p>
          <a:endParaRPr lang="en-US"/>
        </a:p>
      </dgm:t>
    </dgm:pt>
    <dgm:pt modelId="{2E875F4D-444F-46A7-B50C-69333BA94E96}" type="pres">
      <dgm:prSet presAssocID="{C9DC5A9E-3613-4A5B-A364-39333018BAB3}" presName="noChildren" presStyleCnt="0"/>
      <dgm:spPr/>
    </dgm:pt>
    <dgm:pt modelId="{41DB18BF-9052-4695-A2C1-951F406CED79}" type="pres">
      <dgm:prSet presAssocID="{C9DC5A9E-3613-4A5B-A364-39333018BAB3}" presName="gap" presStyleCnt="0"/>
      <dgm:spPr/>
    </dgm:pt>
    <dgm:pt modelId="{3701628F-1EE6-4482-BB4C-DB96CC3B181C}" type="pres">
      <dgm:prSet presAssocID="{C9DC5A9E-3613-4A5B-A364-39333018BAB3}" presName="medCircle2" presStyleLbl="vennNode1" presStyleIdx="5" presStyleCnt="6" custLinFactX="-100000" custLinFactNeighborX="-130436"/>
      <dgm:spPr/>
    </dgm:pt>
    <dgm:pt modelId="{C94B1E9B-F504-4F23-925E-0C08AFD29AF2}" type="pres">
      <dgm:prSet presAssocID="{C9DC5A9E-3613-4A5B-A364-39333018BAB3}" presName="txLvlOnly1" presStyleLbl="revTx" presStyleIdx="5" presStyleCnt="6" custScaleX="177071"/>
      <dgm:spPr/>
      <dgm:t>
        <a:bodyPr/>
        <a:lstStyle/>
        <a:p>
          <a:endParaRPr lang="en-US"/>
        </a:p>
      </dgm:t>
    </dgm:pt>
  </dgm:ptLst>
  <dgm:cxnLst>
    <dgm:cxn modelId="{A728ED11-2ADA-42BE-990C-6FA46CCFEDD8}" srcId="{84C2C665-2139-4C71-9611-EC56FD1BD8DE}" destId="{DB94459A-3FD9-4A29-BF66-F6E35DBD918B}" srcOrd="3" destOrd="0" parTransId="{6DDCD338-B8DF-4A1F-BF3A-2AA8313B1B61}" sibTransId="{3B69F8D6-4E69-421C-A69D-016AFB876054}"/>
    <dgm:cxn modelId="{930FF2EA-8F9A-4768-84F5-99E335F2BF48}" type="presOf" srcId="{65F63C31-2789-41B5-B9D0-C23D77BE9BEE}" destId="{43531DD3-64E4-4C36-AE03-FD08DAC9B08B}" srcOrd="0" destOrd="0" presId="urn:microsoft.com/office/officeart/2008/layout/VerticalCircleList"/>
    <dgm:cxn modelId="{6A9DA807-E302-49C0-BAF3-B4566DC092D2}" srcId="{84C2C665-2139-4C71-9611-EC56FD1BD8DE}" destId="{4951455A-B611-4A1E-BF09-D8B26C83E7F2}" srcOrd="4" destOrd="0" parTransId="{3903C50D-4207-41BF-B6DD-EF40D32D081B}" sibTransId="{CA9EB148-A53F-405D-B9F9-F9765930DC0D}"/>
    <dgm:cxn modelId="{D3BB2F10-85F5-4FA3-989B-716F974E3A3D}" type="presOf" srcId="{C9DC5A9E-3613-4A5B-A364-39333018BAB3}" destId="{C94B1E9B-F504-4F23-925E-0C08AFD29AF2}" srcOrd="0" destOrd="0" presId="urn:microsoft.com/office/officeart/2008/layout/VerticalCircleList"/>
    <dgm:cxn modelId="{026D8E33-BCD8-4A0B-BCF1-8B1F9BD969A3}" srcId="{84C2C665-2139-4C71-9611-EC56FD1BD8DE}" destId="{65F63C31-2789-41B5-B9D0-C23D77BE9BEE}" srcOrd="2" destOrd="0" parTransId="{39A250D4-2AEA-4098-AD2B-6FC7F62D4F58}" sibTransId="{A4E0ABF9-1454-4696-A7B0-332E7AE37842}"/>
    <dgm:cxn modelId="{85C91DF7-B0DF-4CEC-8FAA-883C8CA85C93}" srcId="{84C2C665-2139-4C71-9611-EC56FD1BD8DE}" destId="{190029E3-00B1-4C1B-B7D1-DCF0FB973E33}" srcOrd="0" destOrd="0" parTransId="{22623869-C053-417E-A017-C67DC9849A06}" sibTransId="{552DB35A-A55A-4113-9D9C-0A8F5D03AF2D}"/>
    <dgm:cxn modelId="{74F65CBF-08FD-42A0-9693-DF3737919779}" type="presOf" srcId="{4951455A-B611-4A1E-BF09-D8B26C83E7F2}" destId="{7E9ABCBB-279E-402D-A18B-FCBECB2FC7FF}" srcOrd="0" destOrd="0" presId="urn:microsoft.com/office/officeart/2008/layout/VerticalCircleList"/>
    <dgm:cxn modelId="{75D2D547-3A5F-4291-84F9-5B808253FF70}" srcId="{84C2C665-2139-4C71-9611-EC56FD1BD8DE}" destId="{F7A9ED66-78E6-4ABB-A531-00F4E25ECF2A}" srcOrd="1" destOrd="0" parTransId="{4048912E-AB3C-4F94-9A41-799DD00C4DE0}" sibTransId="{4BDFB7F3-3EC2-4FE0-902B-A875450A195E}"/>
    <dgm:cxn modelId="{7DED7662-A0ED-4AE0-9B1A-E29087A82D05}" type="presOf" srcId="{190029E3-00B1-4C1B-B7D1-DCF0FB973E33}" destId="{136486B4-C82E-4A47-B62F-C78B2D81A67A}" srcOrd="0" destOrd="0" presId="urn:microsoft.com/office/officeart/2008/layout/VerticalCircleList"/>
    <dgm:cxn modelId="{F9DC84F2-D0CD-41D9-97DA-44976770E50A}" srcId="{84C2C665-2139-4C71-9611-EC56FD1BD8DE}" destId="{C9DC5A9E-3613-4A5B-A364-39333018BAB3}" srcOrd="5" destOrd="0" parTransId="{270DF916-D092-4A22-8956-AB6E448F208F}" sibTransId="{9DCA4453-A207-4EE9-8BA5-11EDC81EBB8F}"/>
    <dgm:cxn modelId="{F45B9549-87CF-48F6-87A5-54968B91E1E0}" type="presOf" srcId="{84C2C665-2139-4C71-9611-EC56FD1BD8DE}" destId="{36BE2C3D-52B6-45A0-89EB-1C650B28921B}" srcOrd="0" destOrd="0" presId="urn:microsoft.com/office/officeart/2008/layout/VerticalCircleList"/>
    <dgm:cxn modelId="{5C23B028-EA40-42AC-88FC-CD81A780BA33}" type="presOf" srcId="{DB94459A-3FD9-4A29-BF66-F6E35DBD918B}" destId="{284CF8BF-266A-4AF4-AC23-6BDBC6098390}" srcOrd="0" destOrd="0" presId="urn:microsoft.com/office/officeart/2008/layout/VerticalCircleList"/>
    <dgm:cxn modelId="{F3851E09-7B29-46E6-B367-B2031E18B364}" type="presOf" srcId="{F7A9ED66-78E6-4ABB-A531-00F4E25ECF2A}" destId="{A98C3708-FAEB-47F5-9BF1-5B88A2A7F503}" srcOrd="0" destOrd="0" presId="urn:microsoft.com/office/officeart/2008/layout/VerticalCircleList"/>
    <dgm:cxn modelId="{23BDFFC8-81F9-4DA6-A7A6-40F7F3184C81}" type="presParOf" srcId="{36BE2C3D-52B6-45A0-89EB-1C650B28921B}" destId="{C7D43E28-8E35-4373-9E5E-166BA8FA8AE6}" srcOrd="0" destOrd="0" presId="urn:microsoft.com/office/officeart/2008/layout/VerticalCircleList"/>
    <dgm:cxn modelId="{A30937C0-C2E1-4EED-95CE-4101E81D835C}" type="presParOf" srcId="{C7D43E28-8E35-4373-9E5E-166BA8FA8AE6}" destId="{5DC6153D-0F6A-45DB-95EE-F061900D1F64}" srcOrd="0" destOrd="0" presId="urn:microsoft.com/office/officeart/2008/layout/VerticalCircleList"/>
    <dgm:cxn modelId="{B1E93853-719E-41EF-8D94-D5E66FBACFE4}" type="presParOf" srcId="{C7D43E28-8E35-4373-9E5E-166BA8FA8AE6}" destId="{2856D44A-BE4C-449E-BACA-98DD008EBF24}" srcOrd="1" destOrd="0" presId="urn:microsoft.com/office/officeart/2008/layout/VerticalCircleList"/>
    <dgm:cxn modelId="{AB44B2B4-D77D-4E04-87AC-D08695D8D9DB}" type="presParOf" srcId="{C7D43E28-8E35-4373-9E5E-166BA8FA8AE6}" destId="{136486B4-C82E-4A47-B62F-C78B2D81A67A}" srcOrd="2" destOrd="0" presId="urn:microsoft.com/office/officeart/2008/layout/VerticalCircleList"/>
    <dgm:cxn modelId="{59F82D53-D168-43EA-9045-D5F7BE8A2E49}" type="presParOf" srcId="{36BE2C3D-52B6-45A0-89EB-1C650B28921B}" destId="{0C238582-795E-46C9-8F99-B1C0051D3766}" srcOrd="1" destOrd="0" presId="urn:microsoft.com/office/officeart/2008/layout/VerticalCircleList"/>
    <dgm:cxn modelId="{EBE0C72C-B7F9-45EF-88A1-757D43894092}" type="presParOf" srcId="{0C238582-795E-46C9-8F99-B1C0051D3766}" destId="{FCA2AAAA-B75C-4CEA-9884-83F97504B09E}" srcOrd="0" destOrd="0" presId="urn:microsoft.com/office/officeart/2008/layout/VerticalCircleList"/>
    <dgm:cxn modelId="{EA60497D-B958-4A8F-BACE-D0294879D8EF}" type="presParOf" srcId="{0C238582-795E-46C9-8F99-B1C0051D3766}" destId="{ED4CB75B-14D9-4706-8157-00C0FE88DBC2}" srcOrd="1" destOrd="0" presId="urn:microsoft.com/office/officeart/2008/layout/VerticalCircleList"/>
    <dgm:cxn modelId="{35876C93-5A1B-48A6-B208-DAE7052AA66A}" type="presParOf" srcId="{0C238582-795E-46C9-8F99-B1C0051D3766}" destId="{A98C3708-FAEB-47F5-9BF1-5B88A2A7F503}" srcOrd="2" destOrd="0" presId="urn:microsoft.com/office/officeart/2008/layout/VerticalCircleList"/>
    <dgm:cxn modelId="{BBDECE2C-11EB-4BEA-B973-8E4D5D735282}" type="presParOf" srcId="{36BE2C3D-52B6-45A0-89EB-1C650B28921B}" destId="{24ADE544-12C3-4EC5-806D-F22FDAAB0E12}" srcOrd="2" destOrd="0" presId="urn:microsoft.com/office/officeart/2008/layout/VerticalCircleList"/>
    <dgm:cxn modelId="{0594024B-B36E-4666-A876-F19A1DCD61DC}" type="presParOf" srcId="{24ADE544-12C3-4EC5-806D-F22FDAAB0E12}" destId="{0AC2C954-0BAD-4453-8A89-4ECDF91E4041}" srcOrd="0" destOrd="0" presId="urn:microsoft.com/office/officeart/2008/layout/VerticalCircleList"/>
    <dgm:cxn modelId="{4A20ED21-DC9D-4155-B470-06EC8DC9250D}" type="presParOf" srcId="{24ADE544-12C3-4EC5-806D-F22FDAAB0E12}" destId="{2E0FD13C-B4FF-49CD-ADA2-2FAC07E1E385}" srcOrd="1" destOrd="0" presId="urn:microsoft.com/office/officeart/2008/layout/VerticalCircleList"/>
    <dgm:cxn modelId="{61FA1C5A-A0FF-4E98-AC38-AF36C6D1C92A}" type="presParOf" srcId="{24ADE544-12C3-4EC5-806D-F22FDAAB0E12}" destId="{43531DD3-64E4-4C36-AE03-FD08DAC9B08B}" srcOrd="2" destOrd="0" presId="urn:microsoft.com/office/officeart/2008/layout/VerticalCircleList"/>
    <dgm:cxn modelId="{D6145763-630E-4F1F-B0B5-ECD12B46E991}" type="presParOf" srcId="{36BE2C3D-52B6-45A0-89EB-1C650B28921B}" destId="{03D5AB37-962D-47C3-9841-4CB15A05BACA}" srcOrd="3" destOrd="0" presId="urn:microsoft.com/office/officeart/2008/layout/VerticalCircleList"/>
    <dgm:cxn modelId="{44563073-2173-485D-A932-121733D83DD0}" type="presParOf" srcId="{03D5AB37-962D-47C3-9841-4CB15A05BACA}" destId="{47EAB501-9015-41BD-9E99-B968A530F72B}" srcOrd="0" destOrd="0" presId="urn:microsoft.com/office/officeart/2008/layout/VerticalCircleList"/>
    <dgm:cxn modelId="{0FE32E53-885A-4AF9-8A73-CE2ACE042EBE}" type="presParOf" srcId="{03D5AB37-962D-47C3-9841-4CB15A05BACA}" destId="{E4688410-7F9E-48D1-8B47-C7663FA7D7CD}" srcOrd="1" destOrd="0" presId="urn:microsoft.com/office/officeart/2008/layout/VerticalCircleList"/>
    <dgm:cxn modelId="{A4C5DCF0-C600-4A46-9386-801CDFB55FA5}" type="presParOf" srcId="{03D5AB37-962D-47C3-9841-4CB15A05BACA}" destId="{284CF8BF-266A-4AF4-AC23-6BDBC6098390}" srcOrd="2" destOrd="0" presId="urn:microsoft.com/office/officeart/2008/layout/VerticalCircleList"/>
    <dgm:cxn modelId="{A60353CE-D7B9-4899-8A76-28E5D3A76BCB}" type="presParOf" srcId="{36BE2C3D-52B6-45A0-89EB-1C650B28921B}" destId="{79551FE8-134B-489D-9526-7F1C7E04138E}" srcOrd="4" destOrd="0" presId="urn:microsoft.com/office/officeart/2008/layout/VerticalCircleList"/>
    <dgm:cxn modelId="{52499CF8-D172-4795-A94B-B6E08A22D19C}" type="presParOf" srcId="{79551FE8-134B-489D-9526-7F1C7E04138E}" destId="{CAC6E6D6-B227-49E4-BD97-4958D7A83259}" srcOrd="0" destOrd="0" presId="urn:microsoft.com/office/officeart/2008/layout/VerticalCircleList"/>
    <dgm:cxn modelId="{00351477-B86D-4FBB-9E65-649367B025BD}" type="presParOf" srcId="{79551FE8-134B-489D-9526-7F1C7E04138E}" destId="{4A70334D-C2D6-4EE4-AD02-F884DD3BEE90}" srcOrd="1" destOrd="0" presId="urn:microsoft.com/office/officeart/2008/layout/VerticalCircleList"/>
    <dgm:cxn modelId="{C3B0BB97-0BA0-4F92-91FE-A6613BB3EF9F}" type="presParOf" srcId="{79551FE8-134B-489D-9526-7F1C7E04138E}" destId="{7E9ABCBB-279E-402D-A18B-FCBECB2FC7FF}" srcOrd="2" destOrd="0" presId="urn:microsoft.com/office/officeart/2008/layout/VerticalCircleList"/>
    <dgm:cxn modelId="{BEEFC668-8357-446A-BB04-56A25EC3CC70}" type="presParOf" srcId="{36BE2C3D-52B6-45A0-89EB-1C650B28921B}" destId="{2E875F4D-444F-46A7-B50C-69333BA94E96}" srcOrd="5" destOrd="0" presId="urn:microsoft.com/office/officeart/2008/layout/VerticalCircleList"/>
    <dgm:cxn modelId="{0641F660-D23F-4C3C-B2DB-892B7F403A43}" type="presParOf" srcId="{2E875F4D-444F-46A7-B50C-69333BA94E96}" destId="{41DB18BF-9052-4695-A2C1-951F406CED79}" srcOrd="0" destOrd="0" presId="urn:microsoft.com/office/officeart/2008/layout/VerticalCircleList"/>
    <dgm:cxn modelId="{B91273A6-F7C0-4463-8D67-C22AB572E3AE}" type="presParOf" srcId="{2E875F4D-444F-46A7-B50C-69333BA94E96}" destId="{3701628F-1EE6-4482-BB4C-DB96CC3B181C}" srcOrd="1" destOrd="0" presId="urn:microsoft.com/office/officeart/2008/layout/VerticalCircleList"/>
    <dgm:cxn modelId="{3E570AB2-7BB6-4E77-B905-7F4F57438817}" type="presParOf" srcId="{2E875F4D-444F-46A7-B50C-69333BA94E96}" destId="{C94B1E9B-F504-4F23-925E-0C08AFD29AF2}" srcOrd="2" destOrd="0" presId="urn:microsoft.com/office/officeart/2008/layout/Vertical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56D44A-BE4C-449E-BACA-98DD008EBF24}">
      <dsp:nvSpPr>
        <dsp:cNvPr id="0" name=""/>
        <dsp:cNvSpPr/>
      </dsp:nvSpPr>
      <dsp:spPr>
        <a:xfrm>
          <a:off x="318471" y="3963"/>
          <a:ext cx="722578" cy="722578"/>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136486B4-C82E-4A47-B62F-C78B2D81A67A}">
      <dsp:nvSpPr>
        <dsp:cNvPr id="0" name=""/>
        <dsp:cNvSpPr/>
      </dsp:nvSpPr>
      <dsp:spPr>
        <a:xfrm>
          <a:off x="859213" y="3963"/>
          <a:ext cx="6826482" cy="722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9370" rIns="0" bIns="39370" numCol="1" spcCol="1270" anchor="ctr" anchorCtr="0">
          <a:noAutofit/>
        </a:bodyPr>
        <a:lstStyle/>
        <a:p>
          <a:pPr lvl="0" algn="l" defTabSz="1377950" rtl="0">
            <a:lnSpc>
              <a:spcPct val="90000"/>
            </a:lnSpc>
            <a:spcBef>
              <a:spcPct val="0"/>
            </a:spcBef>
            <a:spcAft>
              <a:spcPct val="35000"/>
            </a:spcAft>
          </a:pPr>
          <a:r>
            <a:rPr lang="en-US" sz="3100" b="1" kern="1200" smtClean="0"/>
            <a:t>Dữ liệu (Data) </a:t>
          </a:r>
          <a:endParaRPr lang="en-US" sz="3100" kern="1200"/>
        </a:p>
      </dsp:txBody>
      <dsp:txXfrm>
        <a:off x="859213" y="3963"/>
        <a:ext cx="6826482" cy="722578"/>
      </dsp:txXfrm>
    </dsp:sp>
    <dsp:sp modelId="{ED4CB75B-14D9-4706-8157-00C0FE88DBC2}">
      <dsp:nvSpPr>
        <dsp:cNvPr id="0" name=""/>
        <dsp:cNvSpPr/>
      </dsp:nvSpPr>
      <dsp:spPr>
        <a:xfrm>
          <a:off x="318471" y="726542"/>
          <a:ext cx="722578" cy="722578"/>
        </a:xfrm>
        <a:prstGeom prst="ellipse">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A98C3708-FAEB-47F5-9BF1-5B88A2A7F503}">
      <dsp:nvSpPr>
        <dsp:cNvPr id="0" name=""/>
        <dsp:cNvSpPr/>
      </dsp:nvSpPr>
      <dsp:spPr>
        <a:xfrm>
          <a:off x="859213" y="726542"/>
          <a:ext cx="6826482" cy="722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9370" rIns="0" bIns="39370" numCol="1" spcCol="1270" anchor="ctr" anchorCtr="0">
          <a:noAutofit/>
        </a:bodyPr>
        <a:lstStyle/>
        <a:p>
          <a:pPr lvl="0" algn="l" defTabSz="1377950" rtl="0">
            <a:lnSpc>
              <a:spcPct val="90000"/>
            </a:lnSpc>
            <a:spcBef>
              <a:spcPct val="0"/>
            </a:spcBef>
            <a:spcAft>
              <a:spcPct val="35000"/>
            </a:spcAft>
          </a:pPr>
          <a:r>
            <a:rPr lang="en-US" sz="3100" b="1" kern="1200" smtClean="0"/>
            <a:t>Thông tin (Information) </a:t>
          </a:r>
          <a:endParaRPr lang="en-US" sz="3100" kern="1200"/>
        </a:p>
      </dsp:txBody>
      <dsp:txXfrm>
        <a:off x="859213" y="726542"/>
        <a:ext cx="6826482" cy="722578"/>
      </dsp:txXfrm>
    </dsp:sp>
    <dsp:sp modelId="{2E0FD13C-B4FF-49CD-ADA2-2FAC07E1E385}">
      <dsp:nvSpPr>
        <dsp:cNvPr id="0" name=""/>
        <dsp:cNvSpPr/>
      </dsp:nvSpPr>
      <dsp:spPr>
        <a:xfrm>
          <a:off x="318471" y="1449121"/>
          <a:ext cx="722578" cy="722578"/>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43531DD3-64E4-4C36-AE03-FD08DAC9B08B}">
      <dsp:nvSpPr>
        <dsp:cNvPr id="0" name=""/>
        <dsp:cNvSpPr/>
      </dsp:nvSpPr>
      <dsp:spPr>
        <a:xfrm>
          <a:off x="859213" y="1449121"/>
          <a:ext cx="6826482" cy="722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9370" rIns="0" bIns="39370" numCol="1" spcCol="1270" anchor="ctr" anchorCtr="0">
          <a:noAutofit/>
        </a:bodyPr>
        <a:lstStyle/>
        <a:p>
          <a:pPr lvl="0" algn="l" defTabSz="1377950" rtl="0">
            <a:lnSpc>
              <a:spcPct val="90000"/>
            </a:lnSpc>
            <a:spcBef>
              <a:spcPct val="0"/>
            </a:spcBef>
            <a:spcAft>
              <a:spcPct val="35000"/>
            </a:spcAft>
          </a:pPr>
          <a:r>
            <a:rPr lang="en-US" sz="3100" b="1" kern="1200" smtClean="0"/>
            <a:t>Tri thức (Knowledge) </a:t>
          </a:r>
          <a:endParaRPr lang="en-US" sz="3100" kern="1200"/>
        </a:p>
      </dsp:txBody>
      <dsp:txXfrm>
        <a:off x="859213" y="1449121"/>
        <a:ext cx="6826482" cy="722578"/>
      </dsp:txXfrm>
    </dsp:sp>
    <dsp:sp modelId="{E4688410-7F9E-48D1-8B47-C7663FA7D7CD}">
      <dsp:nvSpPr>
        <dsp:cNvPr id="0" name=""/>
        <dsp:cNvSpPr/>
      </dsp:nvSpPr>
      <dsp:spPr>
        <a:xfrm>
          <a:off x="318471" y="2171700"/>
          <a:ext cx="722578" cy="722578"/>
        </a:xfrm>
        <a:prstGeom prst="ellipse">
          <a:avLst/>
        </a:prstGeom>
        <a:solidFill>
          <a:schemeClr val="accent5">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284CF8BF-266A-4AF4-AC23-6BDBC6098390}">
      <dsp:nvSpPr>
        <dsp:cNvPr id="0" name=""/>
        <dsp:cNvSpPr/>
      </dsp:nvSpPr>
      <dsp:spPr>
        <a:xfrm>
          <a:off x="859213" y="2171700"/>
          <a:ext cx="6826482" cy="722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9370" rIns="0" bIns="39370" numCol="1" spcCol="1270" anchor="ctr" anchorCtr="0">
          <a:noAutofit/>
        </a:bodyPr>
        <a:lstStyle/>
        <a:p>
          <a:pPr lvl="0" algn="l" defTabSz="1377950" rtl="0">
            <a:lnSpc>
              <a:spcPct val="90000"/>
            </a:lnSpc>
            <a:spcBef>
              <a:spcPct val="0"/>
            </a:spcBef>
            <a:spcAft>
              <a:spcPct val="35000"/>
            </a:spcAft>
          </a:pPr>
          <a:r>
            <a:rPr lang="en-US" sz="3100" b="1" kern="1200" smtClean="0"/>
            <a:t>Hệ thống (System) </a:t>
          </a:r>
          <a:endParaRPr lang="en-US" sz="3100" kern="1200"/>
        </a:p>
      </dsp:txBody>
      <dsp:txXfrm>
        <a:off x="859213" y="2171700"/>
        <a:ext cx="6826482" cy="722578"/>
      </dsp:txXfrm>
    </dsp:sp>
    <dsp:sp modelId="{4A70334D-C2D6-4EE4-AD02-F884DD3BEE90}">
      <dsp:nvSpPr>
        <dsp:cNvPr id="0" name=""/>
        <dsp:cNvSpPr/>
      </dsp:nvSpPr>
      <dsp:spPr>
        <a:xfrm>
          <a:off x="318471" y="2894278"/>
          <a:ext cx="722578" cy="722578"/>
        </a:xfrm>
        <a:prstGeom prst="ellipse">
          <a:avLst/>
        </a:prstGeom>
        <a:solidFill>
          <a:schemeClr val="accent6">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7E9ABCBB-279E-402D-A18B-FCBECB2FC7FF}">
      <dsp:nvSpPr>
        <dsp:cNvPr id="0" name=""/>
        <dsp:cNvSpPr/>
      </dsp:nvSpPr>
      <dsp:spPr>
        <a:xfrm>
          <a:off x="859213" y="2894278"/>
          <a:ext cx="6826482" cy="722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9370" rIns="0" bIns="39370" numCol="1" spcCol="1270" anchor="ctr" anchorCtr="0">
          <a:noAutofit/>
        </a:bodyPr>
        <a:lstStyle/>
        <a:p>
          <a:pPr lvl="0" algn="l" defTabSz="1377950" rtl="0">
            <a:lnSpc>
              <a:spcPct val="90000"/>
            </a:lnSpc>
            <a:spcBef>
              <a:spcPct val="0"/>
            </a:spcBef>
            <a:spcAft>
              <a:spcPct val="35000"/>
            </a:spcAft>
          </a:pPr>
          <a:r>
            <a:rPr lang="en-US" sz="3100" b="1" kern="1200" smtClean="0"/>
            <a:t>Các hệ thống con (Subsystems) </a:t>
          </a:r>
          <a:endParaRPr lang="en-US" sz="3100" kern="1200"/>
        </a:p>
      </dsp:txBody>
      <dsp:txXfrm>
        <a:off x="859213" y="2894278"/>
        <a:ext cx="6826482" cy="722578"/>
      </dsp:txXfrm>
    </dsp:sp>
    <dsp:sp modelId="{3701628F-1EE6-4482-BB4C-DB96CC3B181C}">
      <dsp:nvSpPr>
        <dsp:cNvPr id="0" name=""/>
        <dsp:cNvSpPr/>
      </dsp:nvSpPr>
      <dsp:spPr>
        <a:xfrm>
          <a:off x="318471" y="3616857"/>
          <a:ext cx="722578" cy="722578"/>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C94B1E9B-F504-4F23-925E-0C08AFD29AF2}">
      <dsp:nvSpPr>
        <dsp:cNvPr id="0" name=""/>
        <dsp:cNvSpPr/>
      </dsp:nvSpPr>
      <dsp:spPr>
        <a:xfrm>
          <a:off x="859213" y="3616857"/>
          <a:ext cx="6826482" cy="722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9370" rIns="0" bIns="39370" numCol="1" spcCol="1270" anchor="ctr" anchorCtr="0">
          <a:noAutofit/>
        </a:bodyPr>
        <a:lstStyle/>
        <a:p>
          <a:pPr lvl="0" algn="l" defTabSz="1377950" rtl="0">
            <a:lnSpc>
              <a:spcPct val="90000"/>
            </a:lnSpc>
            <a:spcBef>
              <a:spcPct val="0"/>
            </a:spcBef>
            <a:spcAft>
              <a:spcPct val="35000"/>
            </a:spcAft>
          </a:pPr>
          <a:r>
            <a:rPr lang="en-US" sz="3100" b="1" kern="1200" smtClean="0"/>
            <a:t>Hệ thống thông tin (Information systems)</a:t>
          </a:r>
          <a:endParaRPr lang="en-US" sz="3100" kern="1200"/>
        </a:p>
      </dsp:txBody>
      <dsp:txXfrm>
        <a:off x="859213" y="3616857"/>
        <a:ext cx="6826482" cy="722578"/>
      </dsp:txXfrm>
    </dsp:sp>
  </dsp:spTree>
</dsp:drawing>
</file>

<file path=ppt/diagrams/layout1.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E7CCF0-C92C-4324-9508-FD96D453CAEF}" type="datetimeFigureOut">
              <a:rPr lang="en-US" smtClean="0"/>
              <a:pPr/>
              <a:t>5/8/2015</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FCD4C7-86BA-4103-9D75-10DC98547DF9}" type="slidenum">
              <a:rPr lang="en-CA" smtClean="0"/>
              <a:pPr/>
              <a:t>‹#›</a:t>
            </a:fld>
            <a:endParaRPr lang="en-CA"/>
          </a:p>
        </p:txBody>
      </p:sp>
    </p:spTree>
    <p:extLst>
      <p:ext uri="{BB962C8B-B14F-4D97-AF65-F5344CB8AC3E}">
        <p14:creationId xmlns:p14="http://schemas.microsoft.com/office/powerpoint/2010/main" val="2749042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2DCE59AA-0138-493C-9A53-E2BA09B814D6}" type="slidenum">
              <a:rPr lang="en-US" smtClean="0">
                <a:latin typeface="Arial" charset="0"/>
              </a:rPr>
              <a:pPr/>
              <a:t>3</a:t>
            </a:fld>
            <a:endParaRPr lang="en-US" smtClean="0">
              <a:latin typeface="Arial"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28677" name="Header Placeholder 4"/>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smtClean="0">
              <a:latin typeface="Arial" charset="0"/>
            </a:endParaRPr>
          </a:p>
        </p:txBody>
      </p:sp>
    </p:spTree>
    <p:extLst>
      <p:ext uri="{BB962C8B-B14F-4D97-AF65-F5344CB8AC3E}">
        <p14:creationId xmlns:p14="http://schemas.microsoft.com/office/powerpoint/2010/main" val="3471405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a:t>
            </a:r>
            <a:r>
              <a:rPr lang="en-US" baseline="0" dirty="0" smtClean="0"/>
              <a:t> opportunity for q</a:t>
            </a:r>
            <a:r>
              <a:rPr lang="en-US" dirty="0" smtClean="0"/>
              <a:t>uestions and discussions.</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36</a:t>
            </a:fld>
            <a:endParaRPr lang="en-US"/>
          </a:p>
        </p:txBody>
      </p:sp>
    </p:spTree>
    <p:extLst>
      <p:ext uri="{BB962C8B-B14F-4D97-AF65-F5344CB8AC3E}">
        <p14:creationId xmlns:p14="http://schemas.microsoft.com/office/powerpoint/2010/main" val="3949343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6" name="Rectangle 25"/>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6"/>
          <p:cNvGrpSpPr/>
          <p:nvPr/>
        </p:nvGrpSpPr>
        <p:grpSpPr>
          <a:xfrm>
            <a:off x="351776" y="306434"/>
            <a:ext cx="8524873" cy="6235293"/>
            <a:chOff x="169863" y="84931"/>
            <a:chExt cx="9144000" cy="6688138"/>
          </a:xfrm>
          <a:solidFill>
            <a:schemeClr val="accent5">
              <a:lumMod val="75000"/>
            </a:schemeClr>
          </a:solidFill>
        </p:grpSpPr>
        <p:sp>
          <p:nvSpPr>
            <p:cNvPr id="18" name="Freeform 11"/>
            <p:cNvSpPr>
              <a:spLocks/>
            </p:cNvSpPr>
            <p:nvPr userDrawn="1"/>
          </p:nvSpPr>
          <p:spPr bwMode="auto">
            <a:xfrm>
              <a:off x="169863" y="84931"/>
              <a:ext cx="9144000" cy="6688138"/>
            </a:xfrm>
            <a:custGeom>
              <a:avLst/>
              <a:gdLst/>
              <a:ahLst/>
              <a:cxnLst>
                <a:cxn ang="0">
                  <a:pos x="97" y="0"/>
                </a:cxn>
                <a:cxn ang="0">
                  <a:pos x="97" y="0"/>
                </a:cxn>
                <a:cxn ang="0">
                  <a:pos x="87" y="0"/>
                </a:cxn>
                <a:cxn ang="0">
                  <a:pos x="77" y="2"/>
                </a:cxn>
                <a:cxn ang="0">
                  <a:pos x="58" y="8"/>
                </a:cxn>
                <a:cxn ang="0">
                  <a:pos x="42" y="16"/>
                </a:cxn>
                <a:cxn ang="0">
                  <a:pos x="27" y="29"/>
                </a:cxn>
                <a:cxn ang="0">
                  <a:pos x="16" y="44"/>
                </a:cxn>
                <a:cxn ang="0">
                  <a:pos x="6" y="60"/>
                </a:cxn>
                <a:cxn ang="0">
                  <a:pos x="2" y="77"/>
                </a:cxn>
                <a:cxn ang="0">
                  <a:pos x="0" y="87"/>
                </a:cxn>
                <a:cxn ang="0">
                  <a:pos x="0" y="97"/>
                </a:cxn>
                <a:cxn ang="0">
                  <a:pos x="0" y="4213"/>
                </a:cxn>
                <a:cxn ang="0">
                  <a:pos x="4903" y="4213"/>
                </a:cxn>
                <a:cxn ang="0">
                  <a:pos x="4903" y="3502"/>
                </a:cxn>
                <a:cxn ang="0">
                  <a:pos x="4903" y="3486"/>
                </a:cxn>
                <a:cxn ang="0">
                  <a:pos x="4906" y="3472"/>
                </a:cxn>
                <a:cxn ang="0">
                  <a:pos x="4909" y="3459"/>
                </a:cxn>
                <a:cxn ang="0">
                  <a:pos x="4914" y="3446"/>
                </a:cxn>
                <a:cxn ang="0">
                  <a:pos x="4920" y="3433"/>
                </a:cxn>
                <a:cxn ang="0">
                  <a:pos x="4927" y="3420"/>
                </a:cxn>
                <a:cxn ang="0">
                  <a:pos x="4935" y="3410"/>
                </a:cxn>
                <a:cxn ang="0">
                  <a:pos x="4946" y="3399"/>
                </a:cxn>
                <a:cxn ang="0">
                  <a:pos x="4956" y="3388"/>
                </a:cxn>
                <a:cxn ang="0">
                  <a:pos x="4967" y="3381"/>
                </a:cxn>
                <a:cxn ang="0">
                  <a:pos x="4978" y="3373"/>
                </a:cxn>
                <a:cxn ang="0">
                  <a:pos x="4991" y="3367"/>
                </a:cxn>
                <a:cxn ang="0">
                  <a:pos x="5006" y="3362"/>
                </a:cxn>
                <a:cxn ang="0">
                  <a:pos x="5019" y="3359"/>
                </a:cxn>
                <a:cxn ang="0">
                  <a:pos x="5033" y="3356"/>
                </a:cxn>
                <a:cxn ang="0">
                  <a:pos x="5048" y="3356"/>
                </a:cxn>
                <a:cxn ang="0">
                  <a:pos x="5760" y="3356"/>
                </a:cxn>
                <a:cxn ang="0">
                  <a:pos x="5760" y="0"/>
                </a:cxn>
                <a:cxn ang="0">
                  <a:pos x="97" y="0"/>
                </a:cxn>
              </a:cxnLst>
              <a:rect l="0" t="0" r="r" b="b"/>
              <a:pathLst>
                <a:path w="5760" h="4213">
                  <a:moveTo>
                    <a:pt x="97" y="0"/>
                  </a:moveTo>
                  <a:lnTo>
                    <a:pt x="97" y="0"/>
                  </a:lnTo>
                  <a:lnTo>
                    <a:pt x="87" y="0"/>
                  </a:lnTo>
                  <a:lnTo>
                    <a:pt x="77" y="2"/>
                  </a:lnTo>
                  <a:lnTo>
                    <a:pt x="58" y="8"/>
                  </a:lnTo>
                  <a:lnTo>
                    <a:pt x="42" y="16"/>
                  </a:lnTo>
                  <a:lnTo>
                    <a:pt x="27" y="29"/>
                  </a:lnTo>
                  <a:lnTo>
                    <a:pt x="16" y="44"/>
                  </a:lnTo>
                  <a:lnTo>
                    <a:pt x="6" y="60"/>
                  </a:lnTo>
                  <a:lnTo>
                    <a:pt x="2" y="77"/>
                  </a:lnTo>
                  <a:lnTo>
                    <a:pt x="0" y="87"/>
                  </a:lnTo>
                  <a:lnTo>
                    <a:pt x="0" y="97"/>
                  </a:lnTo>
                  <a:lnTo>
                    <a:pt x="0" y="4213"/>
                  </a:lnTo>
                  <a:lnTo>
                    <a:pt x="4903" y="4213"/>
                  </a:lnTo>
                  <a:lnTo>
                    <a:pt x="4903" y="3502"/>
                  </a:lnTo>
                  <a:lnTo>
                    <a:pt x="4903" y="3486"/>
                  </a:lnTo>
                  <a:lnTo>
                    <a:pt x="4906" y="3472"/>
                  </a:lnTo>
                  <a:lnTo>
                    <a:pt x="4909" y="3459"/>
                  </a:lnTo>
                  <a:lnTo>
                    <a:pt x="4914" y="3446"/>
                  </a:lnTo>
                  <a:lnTo>
                    <a:pt x="4920" y="3433"/>
                  </a:lnTo>
                  <a:lnTo>
                    <a:pt x="4927" y="3420"/>
                  </a:lnTo>
                  <a:lnTo>
                    <a:pt x="4935" y="3410"/>
                  </a:lnTo>
                  <a:lnTo>
                    <a:pt x="4946" y="3399"/>
                  </a:lnTo>
                  <a:lnTo>
                    <a:pt x="4956" y="3388"/>
                  </a:lnTo>
                  <a:lnTo>
                    <a:pt x="4967" y="3381"/>
                  </a:lnTo>
                  <a:lnTo>
                    <a:pt x="4978" y="3373"/>
                  </a:lnTo>
                  <a:lnTo>
                    <a:pt x="4991" y="3367"/>
                  </a:lnTo>
                  <a:lnTo>
                    <a:pt x="5006" y="3362"/>
                  </a:lnTo>
                  <a:lnTo>
                    <a:pt x="5019" y="3359"/>
                  </a:lnTo>
                  <a:lnTo>
                    <a:pt x="5033" y="3356"/>
                  </a:lnTo>
                  <a:lnTo>
                    <a:pt x="5048" y="3356"/>
                  </a:lnTo>
                  <a:lnTo>
                    <a:pt x="5760" y="3356"/>
                  </a:lnTo>
                  <a:lnTo>
                    <a:pt x="5760" y="0"/>
                  </a:lnTo>
                  <a:lnTo>
                    <a:pt x="97" y="0"/>
                  </a:lnTo>
                  <a:close/>
                </a:path>
              </a:pathLst>
            </a:custGeom>
            <a:grp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9" name="Freeform 13"/>
            <p:cNvSpPr>
              <a:spLocks/>
            </p:cNvSpPr>
            <p:nvPr userDrawn="1"/>
          </p:nvSpPr>
          <p:spPr bwMode="auto">
            <a:xfrm>
              <a:off x="7944294" y="5403499"/>
              <a:ext cx="1360488" cy="1360488"/>
            </a:xfrm>
            <a:custGeom>
              <a:avLst/>
              <a:gdLst/>
              <a:ahLst/>
              <a:cxnLst>
                <a:cxn ang="0">
                  <a:pos x="130" y="0"/>
                </a:cxn>
                <a:cxn ang="0">
                  <a:pos x="116" y="3"/>
                </a:cxn>
                <a:cxn ang="0">
                  <a:pos x="103" y="6"/>
                </a:cxn>
                <a:cxn ang="0">
                  <a:pos x="88" y="11"/>
                </a:cxn>
                <a:cxn ang="0">
                  <a:pos x="75" y="17"/>
                </a:cxn>
                <a:cxn ang="0">
                  <a:pos x="64" y="25"/>
                </a:cxn>
                <a:cxn ang="0">
                  <a:pos x="53" y="32"/>
                </a:cxn>
                <a:cxn ang="0">
                  <a:pos x="43" y="43"/>
                </a:cxn>
                <a:cxn ang="0">
                  <a:pos x="32" y="54"/>
                </a:cxn>
                <a:cxn ang="0">
                  <a:pos x="24" y="64"/>
                </a:cxn>
                <a:cxn ang="0">
                  <a:pos x="17" y="77"/>
                </a:cxn>
                <a:cxn ang="0">
                  <a:pos x="11" y="90"/>
                </a:cxn>
                <a:cxn ang="0">
                  <a:pos x="6" y="103"/>
                </a:cxn>
                <a:cxn ang="0">
                  <a:pos x="3" y="116"/>
                </a:cxn>
                <a:cxn ang="0">
                  <a:pos x="0" y="130"/>
                </a:cxn>
                <a:cxn ang="0">
                  <a:pos x="0" y="146"/>
                </a:cxn>
                <a:cxn ang="0">
                  <a:pos x="0" y="857"/>
                </a:cxn>
                <a:cxn ang="0">
                  <a:pos x="0" y="857"/>
                </a:cxn>
                <a:cxn ang="0">
                  <a:pos x="857" y="0"/>
                </a:cxn>
                <a:cxn ang="0">
                  <a:pos x="145" y="0"/>
                </a:cxn>
                <a:cxn ang="0">
                  <a:pos x="130" y="0"/>
                </a:cxn>
              </a:cxnLst>
              <a:rect l="0" t="0" r="r" b="b"/>
              <a:pathLst>
                <a:path w="857" h="857">
                  <a:moveTo>
                    <a:pt x="130" y="0"/>
                  </a:moveTo>
                  <a:lnTo>
                    <a:pt x="116" y="3"/>
                  </a:lnTo>
                  <a:lnTo>
                    <a:pt x="103" y="6"/>
                  </a:lnTo>
                  <a:lnTo>
                    <a:pt x="88" y="11"/>
                  </a:lnTo>
                  <a:lnTo>
                    <a:pt x="75" y="17"/>
                  </a:lnTo>
                  <a:lnTo>
                    <a:pt x="64" y="25"/>
                  </a:lnTo>
                  <a:lnTo>
                    <a:pt x="53" y="32"/>
                  </a:lnTo>
                  <a:lnTo>
                    <a:pt x="43" y="43"/>
                  </a:lnTo>
                  <a:lnTo>
                    <a:pt x="32" y="54"/>
                  </a:lnTo>
                  <a:lnTo>
                    <a:pt x="24" y="64"/>
                  </a:lnTo>
                  <a:lnTo>
                    <a:pt x="17" y="77"/>
                  </a:lnTo>
                  <a:lnTo>
                    <a:pt x="11" y="90"/>
                  </a:lnTo>
                  <a:lnTo>
                    <a:pt x="6" y="103"/>
                  </a:lnTo>
                  <a:lnTo>
                    <a:pt x="3" y="116"/>
                  </a:lnTo>
                  <a:lnTo>
                    <a:pt x="0" y="130"/>
                  </a:lnTo>
                  <a:lnTo>
                    <a:pt x="0" y="146"/>
                  </a:lnTo>
                  <a:lnTo>
                    <a:pt x="0" y="857"/>
                  </a:lnTo>
                  <a:lnTo>
                    <a:pt x="0" y="857"/>
                  </a:lnTo>
                  <a:lnTo>
                    <a:pt x="857" y="0"/>
                  </a:lnTo>
                  <a:lnTo>
                    <a:pt x="145" y="0"/>
                  </a:lnTo>
                  <a:lnTo>
                    <a:pt x="130" y="0"/>
                  </a:lnTo>
                  <a:close/>
                </a:path>
              </a:pathLst>
            </a:custGeom>
            <a:solidFill>
              <a:schemeClr val="accent5">
                <a:lumMod val="60000"/>
                <a:lumOff val="40000"/>
              </a:schemeClr>
            </a:solid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grpSp>
      <p:sp>
        <p:nvSpPr>
          <p:cNvPr id="5" name="Footer Placeholder 4"/>
          <p:cNvSpPr>
            <a:spLocks noGrp="1"/>
          </p:cNvSpPr>
          <p:nvPr>
            <p:ph type="ftr" sz="quarter" idx="11"/>
          </p:nvPr>
        </p:nvSpPr>
        <p:spPr>
          <a:xfrm>
            <a:off x="381000" y="6248400"/>
            <a:ext cx="2895600" cy="234617"/>
          </a:xfrm>
        </p:spPr>
        <p:txBody>
          <a:bodyPr/>
          <a:lstStyle>
            <a:lvl1pPr>
              <a:defRPr sz="1200" b="1">
                <a:solidFill>
                  <a:srgbClr val="002060"/>
                </a:solidFill>
                <a:latin typeface="Cambria" panose="02040503050406030204" pitchFamily="18" charset="0"/>
              </a:defRPr>
            </a:lvl1pPr>
          </a:lstStyle>
          <a:p>
            <a:r>
              <a:rPr lang="vi-VN" smtClean="0"/>
              <a:t>Chương 1: Tổng quan</a:t>
            </a:r>
            <a:endParaRPr lang="en-CA" dirty="0"/>
          </a:p>
        </p:txBody>
      </p:sp>
      <p:sp>
        <p:nvSpPr>
          <p:cNvPr id="3" name="Subtitle 2"/>
          <p:cNvSpPr>
            <a:spLocks noGrp="1"/>
          </p:cNvSpPr>
          <p:nvPr>
            <p:ph type="subTitle" idx="1"/>
          </p:nvPr>
        </p:nvSpPr>
        <p:spPr>
          <a:xfrm>
            <a:off x="599738" y="3962400"/>
            <a:ext cx="8087061" cy="722555"/>
          </a:xfrm>
        </p:spPr>
        <p:txBody>
          <a:bodyPr>
            <a:normAutofit/>
          </a:bodyPr>
          <a:lstStyle>
            <a:lvl1pPr marL="0" indent="0" algn="ctr">
              <a:buNone/>
              <a:defRPr sz="4000" b="0">
                <a:solidFill>
                  <a:schemeClr val="bg1"/>
                </a:solidFill>
                <a:latin typeface="Cambria" panose="02040503050406030204" pitchFamily="18"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2"/>
          </p:nvPr>
        </p:nvSpPr>
        <p:spPr/>
        <p:txBody>
          <a:bodyPr/>
          <a:lstStyle>
            <a:lvl1pPr>
              <a:defRPr>
                <a:latin typeface="Cambria" panose="02040503050406030204" pitchFamily="18" charset="0"/>
              </a:defRPr>
            </a:lvl1pPr>
          </a:lstStyle>
          <a:p>
            <a:fld id="{98D45953-A463-486C-8E83-12469C611990}" type="slidenum">
              <a:rPr lang="en-CA" smtClean="0"/>
              <a:pPr/>
              <a:t>‹#›</a:t>
            </a:fld>
            <a:endParaRPr lang="en-CA"/>
          </a:p>
        </p:txBody>
      </p:sp>
      <p:sp>
        <p:nvSpPr>
          <p:cNvPr id="2" name="Title 1"/>
          <p:cNvSpPr>
            <a:spLocks noGrp="1"/>
          </p:cNvSpPr>
          <p:nvPr>
            <p:ph type="ctrTitle"/>
          </p:nvPr>
        </p:nvSpPr>
        <p:spPr>
          <a:xfrm>
            <a:off x="613187" y="2365342"/>
            <a:ext cx="4568413" cy="1074415"/>
          </a:xfrm>
        </p:spPr>
        <p:txBody>
          <a:bodyPr anchor="b" anchorCtr="0">
            <a:noAutofit/>
          </a:bodyPr>
          <a:lstStyle>
            <a:lvl1pPr algn="l">
              <a:defRPr lang="en-US" sz="2400" b="1" kern="1200" baseline="0" smtClean="0">
                <a:solidFill>
                  <a:schemeClr val="bg1"/>
                </a:solidFill>
                <a:latin typeface="Cambria" panose="02040503050406030204" pitchFamily="18" charset="0"/>
                <a:cs typeface="Segoe UI" pitchFamily="34" charset="0"/>
              </a:defRPr>
            </a:lvl1pPr>
          </a:lstStyle>
          <a:p>
            <a:r>
              <a:rPr lang="en-US" smtClean="0"/>
              <a:t>Click to edit Master title style</a:t>
            </a:r>
            <a:endParaRPr lang="en-US" dirty="0"/>
          </a:p>
        </p:txBody>
      </p:sp>
      <p:pic>
        <p:nvPicPr>
          <p:cNvPr id="30" name="Picture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1" y="1504891"/>
            <a:ext cx="1083733" cy="64781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4" name="Picture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13449" y="1314312"/>
            <a:ext cx="1889353" cy="210206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r>
              <a:rPr lang="vi-VN" smtClean="0"/>
              <a:t>Chương 1: Tổng quan</a:t>
            </a:r>
            <a:endParaRPr lang="en-CA" dirty="0"/>
          </a:p>
        </p:txBody>
      </p:sp>
      <p:sp>
        <p:nvSpPr>
          <p:cNvPr id="6" name="Slide Number Placeholder 5"/>
          <p:cNvSpPr>
            <a:spLocks noGrp="1"/>
          </p:cNvSpPr>
          <p:nvPr>
            <p:ph type="sldNum" sz="quarter" idx="12"/>
          </p:nvPr>
        </p:nvSpPr>
        <p:spPr/>
        <p:txBody>
          <a:bodyPr/>
          <a:lstStyle/>
          <a:p>
            <a:fld id="{98D45953-A463-486C-8E83-12469C611990}" type="slidenum">
              <a:rPr lang="en-CA" smtClean="0"/>
              <a:pPr/>
              <a:t>‹#›</a:t>
            </a:fld>
            <a:endParaRPr lang="en-CA"/>
          </a:p>
        </p:txBody>
      </p:sp>
      <p:sp>
        <p:nvSpPr>
          <p:cNvPr id="7"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B245B1CC-8042-49EE-BCEB-36EFAFDBE8D4}" type="datetime1">
              <a:rPr lang="en-US" smtClean="0"/>
              <a:t>5/8/2015</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68015" y="2821417"/>
            <a:ext cx="8560676" cy="759983"/>
          </a:xfrm>
        </p:spPr>
        <p:style>
          <a:lnRef idx="3">
            <a:schemeClr val="lt1"/>
          </a:lnRef>
          <a:fillRef idx="1">
            <a:schemeClr val="accent5"/>
          </a:fillRef>
          <a:effectRef idx="1">
            <a:schemeClr val="accent5"/>
          </a:effectRef>
          <a:fontRef idx="none"/>
        </p:style>
        <p:txBody>
          <a:bodyPr>
            <a:noAutofit/>
          </a:bodyPr>
          <a:lstStyle>
            <a:lvl1pPr algn="ctr">
              <a:defRPr sz="4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defRPr>
            </a:lvl1p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defRPr sz="1200"/>
            </a:lvl1pPr>
          </a:lstStyle>
          <a:p>
            <a:r>
              <a:rPr lang="vi-VN" smtClean="0"/>
              <a:t>Chương 1: Tổng quan</a:t>
            </a:r>
            <a:endParaRPr lang="en-CA" dirty="0"/>
          </a:p>
        </p:txBody>
      </p:sp>
      <p:sp>
        <p:nvSpPr>
          <p:cNvPr id="6" name="Slide Number Placeholder 5"/>
          <p:cNvSpPr>
            <a:spLocks noGrp="1"/>
          </p:cNvSpPr>
          <p:nvPr>
            <p:ph type="sldNum" sz="quarter" idx="12"/>
          </p:nvPr>
        </p:nvSpPr>
        <p:spPr/>
        <p:txBody>
          <a:bodyPr/>
          <a:lstStyle/>
          <a:p>
            <a:fld id="{98D45953-A463-486C-8E83-12469C611990}" type="slidenum">
              <a:rPr lang="en-CA" smtClean="0"/>
              <a:pPr/>
              <a:t>‹#›</a:t>
            </a:fld>
            <a:endParaRPr lang="en-CA"/>
          </a:p>
        </p:txBody>
      </p:sp>
      <p:sp>
        <p:nvSpPr>
          <p:cNvPr id="7"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3A0438F2-6ED5-4B77-8AAD-AF8BF82DFDB8}" type="datetime1">
              <a:rPr lang="en-US" smtClean="0"/>
              <a:t>5/8/2015</a:t>
            </a:fld>
            <a:endParaRPr lang="en-US"/>
          </a:p>
        </p:txBody>
      </p:sp>
    </p:spTree>
    <p:extLst>
      <p:ext uri="{BB962C8B-B14F-4D97-AF65-F5344CB8AC3E}">
        <p14:creationId xmlns:p14="http://schemas.microsoft.com/office/powerpoint/2010/main" val="224873983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99620" y="1981200"/>
            <a:ext cx="4098959" cy="4343400"/>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13890" y="1981200"/>
            <a:ext cx="4106482" cy="4343400"/>
          </a:xfrm>
        </p:spPr>
        <p:txBody>
          <a:bodyPr>
            <a:normAutofit/>
          </a:bodyPr>
          <a:lstStyle>
            <a:lvl1pPr>
              <a:defRPr lang="en-US" smtClean="0"/>
            </a:lvl1pPr>
            <a:lvl2pPr>
              <a:defRPr lang="en-US" smtClean="0"/>
            </a:lvl2pPr>
            <a:lvl3pPr>
              <a:defRPr lang="en-US" smtClean="0"/>
            </a:lvl3pPr>
            <a:lvl4pPr>
              <a:defRPr lang="en-US" smtClean="0"/>
            </a:lvl4pPr>
            <a:lvl5pPr>
              <a:defRPr lang="en-US"/>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r>
              <a:rPr lang="vi-VN" smtClean="0"/>
              <a:t>Chương 1: Tổng quan</a:t>
            </a:r>
            <a:endParaRPr lang="en-CA" dirty="0"/>
          </a:p>
        </p:txBody>
      </p:sp>
      <p:sp>
        <p:nvSpPr>
          <p:cNvPr id="7" name="Slide Number Placeholder 6"/>
          <p:cNvSpPr>
            <a:spLocks noGrp="1"/>
          </p:cNvSpPr>
          <p:nvPr>
            <p:ph type="sldNum" sz="quarter" idx="12"/>
          </p:nvPr>
        </p:nvSpPr>
        <p:spPr/>
        <p:txBody>
          <a:bodyPr/>
          <a:lstStyle/>
          <a:p>
            <a:fld id="{98D45953-A463-486C-8E83-12469C611990}" type="slidenum">
              <a:rPr lang="en-CA" smtClean="0"/>
              <a:pPr/>
              <a:t>‹#›</a:t>
            </a:fld>
            <a:endParaRPr lang="en-CA"/>
          </a:p>
        </p:txBody>
      </p:sp>
      <p:sp>
        <p:nvSpPr>
          <p:cNvPr id="8" name="Date Placeholder 7"/>
          <p:cNvSpPr>
            <a:spLocks noGrp="1"/>
          </p:cNvSpPr>
          <p:nvPr>
            <p:ph type="dt" sz="half" idx="13"/>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6456BEF4-7CE4-4CDA-9C1A-404ABF1CE11E}" type="datetime1">
              <a:rPr lang="en-US" smtClean="0"/>
              <a:t>5/8/2015</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r>
              <a:rPr lang="vi-VN" smtClean="0"/>
              <a:t>Chương 1: Tổng quan</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a:t>
            </a:fld>
            <a:endParaRPr lang="en-CA"/>
          </a:p>
        </p:txBody>
      </p:sp>
      <p:sp>
        <p:nvSpPr>
          <p:cNvPr id="6"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F8F0CC32-D56F-4343-B650-A833D9AC401E}" type="datetime1">
              <a:rPr lang="en-US" smtClean="0"/>
              <a:t>5/8/2015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2900C1-C084-4919-8E0D-0F4CD1530ABE}" type="datetime1">
              <a:rPr lang="en-US" smtClean="0"/>
              <a:t>5/8/2015</a:t>
            </a:fld>
            <a:endParaRPr lang="en-US"/>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a:t>
            </a:fld>
            <a:endParaRPr lang="en-US"/>
          </a:p>
        </p:txBody>
      </p:sp>
    </p:spTree>
    <p:extLst>
      <p:ext uri="{BB962C8B-B14F-4D97-AF65-F5344CB8AC3E}">
        <p14:creationId xmlns:p14="http://schemas.microsoft.com/office/powerpoint/2010/main" val="4263822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371600"/>
            <a:ext cx="8686800" cy="609600"/>
          </a:xfrm>
        </p:spPr>
        <p:txBody>
          <a:bodyPr anchor="ctr">
            <a:normAutofit/>
          </a:bodyPr>
          <a:lstStyle>
            <a:lvl1pPr algn="l">
              <a:buNone/>
              <a:defRPr sz="3600" b="1">
                <a:latin typeface="Verdana" pitchFamily="34" charset="0"/>
                <a:ea typeface="Verdana" pitchFamily="34" charset="0"/>
                <a:cs typeface="Verdana" pitchFamily="34" charset="0"/>
              </a:defRPr>
            </a:lvl1pPr>
          </a:lstStyle>
          <a:p>
            <a:r>
              <a:rPr lang="en-US" dirty="0" smtClean="0"/>
              <a:t>Click to edit Master title style</a:t>
            </a:r>
            <a:endParaRPr lang="en-US" dirty="0"/>
          </a:p>
        </p:txBody>
      </p:sp>
      <p:sp>
        <p:nvSpPr>
          <p:cNvPr id="5" name="Date Placeholder 4"/>
          <p:cNvSpPr>
            <a:spLocks noGrp="1"/>
          </p:cNvSpPr>
          <p:nvPr>
            <p:ph type="dt" sz="half" idx="10"/>
          </p:nvPr>
        </p:nvSpPr>
        <p:spPr/>
        <p:txBody>
          <a:bodyPr/>
          <a:lstStyle/>
          <a:p>
            <a:fld id="{325CDEBE-39BC-436E-9B91-31223E09F42A}" type="datetime1">
              <a:rPr lang="en-US" smtClean="0"/>
              <a:t>5/8/2015</a:t>
            </a:fld>
            <a:endParaRPr lang="en-US"/>
          </a:p>
        </p:txBody>
      </p:sp>
      <p:sp>
        <p:nvSpPr>
          <p:cNvPr id="6" name="Footer Placeholder 5"/>
          <p:cNvSpPr>
            <a:spLocks noGrp="1"/>
          </p:cNvSpPr>
          <p:nvPr>
            <p:ph type="ftr" sz="quarter" idx="11"/>
          </p:nvPr>
        </p:nvSpPr>
        <p:spPr/>
        <p:txBody>
          <a:bodyPr/>
          <a:lstStyle/>
          <a:p>
            <a:r>
              <a:rPr lang="vi-VN" smtClean="0"/>
              <a:t>Chương 1: Tổng quan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1600200" y="2087172"/>
            <a:ext cx="7315200" cy="416122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0" y="2133600"/>
            <a:ext cx="1025402" cy="1025402"/>
          </a:xfrm>
          <a:prstGeom prst="rect">
            <a:avLst/>
          </a:prstGeom>
          <a:ln w="50800" cap="sq" cmpd="dbl">
            <a:solidFill>
              <a:schemeClr val="accent2"/>
            </a:solidFill>
            <a:miter lim="800000"/>
          </a:ln>
        </p:spPr>
      </p:pic>
    </p:spTree>
    <p:extLst>
      <p:ext uri="{BB962C8B-B14F-4D97-AF65-F5344CB8AC3E}">
        <p14:creationId xmlns:p14="http://schemas.microsoft.com/office/powerpoint/2010/main" val="2841408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 name="Group 24"/>
          <p:cNvGrpSpPr/>
          <p:nvPr/>
        </p:nvGrpSpPr>
        <p:grpSpPr>
          <a:xfrm>
            <a:off x="220662" y="322562"/>
            <a:ext cx="8683625" cy="898525"/>
            <a:chOff x="230188" y="900113"/>
            <a:chExt cx="8683625" cy="898525"/>
          </a:xfrm>
          <a:solidFill>
            <a:schemeClr val="accent5">
              <a:lumMod val="75000"/>
            </a:schemeClr>
          </a:solidFill>
        </p:grpSpPr>
        <p:sp>
          <p:nvSpPr>
            <p:cNvPr id="1033" name="Freeform 9"/>
            <p:cNvSpPr>
              <a:spLocks/>
            </p:cNvSpPr>
            <p:nvPr userDrawn="1"/>
          </p:nvSpPr>
          <p:spPr bwMode="auto">
            <a:xfrm>
              <a:off x="230188" y="900113"/>
              <a:ext cx="8683625" cy="898525"/>
            </a:xfrm>
            <a:custGeom>
              <a:avLst/>
              <a:gdLst/>
              <a:ahLst/>
              <a:cxnLst>
                <a:cxn ang="0">
                  <a:pos x="5186" y="326"/>
                </a:cxn>
                <a:cxn ang="0">
                  <a:pos x="5188" y="322"/>
                </a:cxn>
                <a:cxn ang="0">
                  <a:pos x="5188" y="318"/>
                </a:cxn>
                <a:cxn ang="0">
                  <a:pos x="5190" y="314"/>
                </a:cxn>
                <a:cxn ang="0">
                  <a:pos x="5192" y="310"/>
                </a:cxn>
                <a:cxn ang="0">
                  <a:pos x="5194" y="306"/>
                </a:cxn>
                <a:cxn ang="0">
                  <a:pos x="5198" y="302"/>
                </a:cxn>
                <a:cxn ang="0">
                  <a:pos x="5200" y="298"/>
                </a:cxn>
                <a:cxn ang="0">
                  <a:pos x="5204" y="294"/>
                </a:cxn>
                <a:cxn ang="0">
                  <a:pos x="5208" y="292"/>
                </a:cxn>
                <a:cxn ang="0">
                  <a:pos x="5212" y="290"/>
                </a:cxn>
                <a:cxn ang="0">
                  <a:pos x="5216" y="288"/>
                </a:cxn>
                <a:cxn ang="0">
                  <a:pos x="5220" y="286"/>
                </a:cxn>
                <a:cxn ang="0">
                  <a:pos x="5224" y="284"/>
                </a:cxn>
                <a:cxn ang="0">
                  <a:pos x="5230" y="284"/>
                </a:cxn>
                <a:cxn ang="0">
                  <a:pos x="5234" y="284"/>
                </a:cxn>
                <a:cxn ang="0">
                  <a:pos x="5470" y="284"/>
                </a:cxn>
                <a:cxn ang="0">
                  <a:pos x="5470" y="0"/>
                </a:cxn>
                <a:cxn ang="0">
                  <a:pos x="92" y="0"/>
                </a:cxn>
                <a:cxn ang="0">
                  <a:pos x="92" y="0"/>
                </a:cxn>
                <a:cxn ang="0">
                  <a:pos x="74" y="2"/>
                </a:cxn>
                <a:cxn ang="0">
                  <a:pos x="56" y="8"/>
                </a:cxn>
                <a:cxn ang="0">
                  <a:pos x="40" y="16"/>
                </a:cxn>
                <a:cxn ang="0">
                  <a:pos x="26" y="28"/>
                </a:cxn>
                <a:cxn ang="0">
                  <a:pos x="16" y="40"/>
                </a:cxn>
                <a:cxn ang="0">
                  <a:pos x="8" y="56"/>
                </a:cxn>
                <a:cxn ang="0">
                  <a:pos x="2" y="74"/>
                </a:cxn>
                <a:cxn ang="0">
                  <a:pos x="0" y="92"/>
                </a:cxn>
                <a:cxn ang="0">
                  <a:pos x="0" y="566"/>
                </a:cxn>
                <a:cxn ang="0">
                  <a:pos x="5186" y="566"/>
                </a:cxn>
                <a:cxn ang="0">
                  <a:pos x="5186" y="332"/>
                </a:cxn>
                <a:cxn ang="0">
                  <a:pos x="5186" y="326"/>
                </a:cxn>
              </a:cxnLst>
              <a:rect l="0" t="0" r="r" b="b"/>
              <a:pathLst>
                <a:path w="5470" h="566">
                  <a:moveTo>
                    <a:pt x="5186" y="326"/>
                  </a:moveTo>
                  <a:lnTo>
                    <a:pt x="5188" y="322"/>
                  </a:lnTo>
                  <a:lnTo>
                    <a:pt x="5188" y="318"/>
                  </a:lnTo>
                  <a:lnTo>
                    <a:pt x="5190" y="314"/>
                  </a:lnTo>
                  <a:lnTo>
                    <a:pt x="5192" y="310"/>
                  </a:lnTo>
                  <a:lnTo>
                    <a:pt x="5194" y="306"/>
                  </a:lnTo>
                  <a:lnTo>
                    <a:pt x="5198" y="302"/>
                  </a:lnTo>
                  <a:lnTo>
                    <a:pt x="5200" y="298"/>
                  </a:lnTo>
                  <a:lnTo>
                    <a:pt x="5204" y="294"/>
                  </a:lnTo>
                  <a:lnTo>
                    <a:pt x="5208" y="292"/>
                  </a:lnTo>
                  <a:lnTo>
                    <a:pt x="5212" y="290"/>
                  </a:lnTo>
                  <a:lnTo>
                    <a:pt x="5216" y="288"/>
                  </a:lnTo>
                  <a:lnTo>
                    <a:pt x="5220" y="286"/>
                  </a:lnTo>
                  <a:lnTo>
                    <a:pt x="5224" y="284"/>
                  </a:lnTo>
                  <a:lnTo>
                    <a:pt x="5230" y="284"/>
                  </a:lnTo>
                  <a:lnTo>
                    <a:pt x="5234" y="284"/>
                  </a:lnTo>
                  <a:lnTo>
                    <a:pt x="5470" y="284"/>
                  </a:lnTo>
                  <a:lnTo>
                    <a:pt x="5470" y="0"/>
                  </a:lnTo>
                  <a:lnTo>
                    <a:pt x="92" y="0"/>
                  </a:lnTo>
                  <a:lnTo>
                    <a:pt x="92" y="0"/>
                  </a:lnTo>
                  <a:lnTo>
                    <a:pt x="74" y="2"/>
                  </a:lnTo>
                  <a:lnTo>
                    <a:pt x="56" y="8"/>
                  </a:lnTo>
                  <a:lnTo>
                    <a:pt x="40" y="16"/>
                  </a:lnTo>
                  <a:lnTo>
                    <a:pt x="26" y="28"/>
                  </a:lnTo>
                  <a:lnTo>
                    <a:pt x="16" y="40"/>
                  </a:lnTo>
                  <a:lnTo>
                    <a:pt x="8" y="56"/>
                  </a:lnTo>
                  <a:lnTo>
                    <a:pt x="2" y="74"/>
                  </a:lnTo>
                  <a:lnTo>
                    <a:pt x="0" y="92"/>
                  </a:lnTo>
                  <a:lnTo>
                    <a:pt x="0" y="566"/>
                  </a:lnTo>
                  <a:lnTo>
                    <a:pt x="5186" y="566"/>
                  </a:lnTo>
                  <a:lnTo>
                    <a:pt x="5186" y="332"/>
                  </a:lnTo>
                  <a:lnTo>
                    <a:pt x="5186" y="326"/>
                  </a:lnTo>
                  <a:close/>
                </a:path>
              </a:pathLst>
            </a:custGeom>
            <a:grp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1036" name="Freeform 12"/>
            <p:cNvSpPr>
              <a:spLocks/>
            </p:cNvSpPr>
            <p:nvPr userDrawn="1"/>
          </p:nvSpPr>
          <p:spPr bwMode="auto">
            <a:xfrm>
              <a:off x="8454676" y="1348165"/>
              <a:ext cx="444500" cy="447675"/>
            </a:xfrm>
            <a:custGeom>
              <a:avLst/>
              <a:gdLst/>
              <a:ahLst/>
              <a:cxnLst>
                <a:cxn ang="0">
                  <a:pos x="280" y="0"/>
                </a:cxn>
                <a:cxn ang="0">
                  <a:pos x="48" y="0"/>
                </a:cxn>
                <a:cxn ang="0">
                  <a:pos x="44" y="0"/>
                </a:cxn>
                <a:cxn ang="0">
                  <a:pos x="38" y="0"/>
                </a:cxn>
                <a:cxn ang="0">
                  <a:pos x="34" y="2"/>
                </a:cxn>
                <a:cxn ang="0">
                  <a:pos x="30" y="4"/>
                </a:cxn>
                <a:cxn ang="0">
                  <a:pos x="26" y="6"/>
                </a:cxn>
                <a:cxn ang="0">
                  <a:pos x="22" y="8"/>
                </a:cxn>
                <a:cxn ang="0">
                  <a:pos x="18" y="10"/>
                </a:cxn>
                <a:cxn ang="0">
                  <a:pos x="14" y="14"/>
                </a:cxn>
                <a:cxn ang="0">
                  <a:pos x="12" y="18"/>
                </a:cxn>
                <a:cxn ang="0">
                  <a:pos x="8" y="22"/>
                </a:cxn>
                <a:cxn ang="0">
                  <a:pos x="6" y="26"/>
                </a:cxn>
                <a:cxn ang="0">
                  <a:pos x="4" y="30"/>
                </a:cxn>
                <a:cxn ang="0">
                  <a:pos x="2" y="34"/>
                </a:cxn>
                <a:cxn ang="0">
                  <a:pos x="2" y="38"/>
                </a:cxn>
                <a:cxn ang="0">
                  <a:pos x="0" y="42"/>
                </a:cxn>
                <a:cxn ang="0">
                  <a:pos x="0" y="48"/>
                </a:cxn>
                <a:cxn ang="0">
                  <a:pos x="0" y="282"/>
                </a:cxn>
                <a:cxn ang="0">
                  <a:pos x="2" y="282"/>
                </a:cxn>
                <a:cxn ang="0">
                  <a:pos x="280" y="2"/>
                </a:cxn>
                <a:cxn ang="0">
                  <a:pos x="280" y="0"/>
                </a:cxn>
              </a:cxnLst>
              <a:rect l="0" t="0" r="r" b="b"/>
              <a:pathLst>
                <a:path w="280" h="282">
                  <a:moveTo>
                    <a:pt x="280" y="0"/>
                  </a:moveTo>
                  <a:lnTo>
                    <a:pt x="48" y="0"/>
                  </a:lnTo>
                  <a:lnTo>
                    <a:pt x="44" y="0"/>
                  </a:lnTo>
                  <a:lnTo>
                    <a:pt x="38" y="0"/>
                  </a:lnTo>
                  <a:lnTo>
                    <a:pt x="34" y="2"/>
                  </a:lnTo>
                  <a:lnTo>
                    <a:pt x="30" y="4"/>
                  </a:lnTo>
                  <a:lnTo>
                    <a:pt x="26" y="6"/>
                  </a:lnTo>
                  <a:lnTo>
                    <a:pt x="22" y="8"/>
                  </a:lnTo>
                  <a:lnTo>
                    <a:pt x="18" y="10"/>
                  </a:lnTo>
                  <a:lnTo>
                    <a:pt x="14" y="14"/>
                  </a:lnTo>
                  <a:lnTo>
                    <a:pt x="12" y="18"/>
                  </a:lnTo>
                  <a:lnTo>
                    <a:pt x="8" y="22"/>
                  </a:lnTo>
                  <a:lnTo>
                    <a:pt x="6" y="26"/>
                  </a:lnTo>
                  <a:lnTo>
                    <a:pt x="4" y="30"/>
                  </a:lnTo>
                  <a:lnTo>
                    <a:pt x="2" y="34"/>
                  </a:lnTo>
                  <a:lnTo>
                    <a:pt x="2" y="38"/>
                  </a:lnTo>
                  <a:lnTo>
                    <a:pt x="0" y="42"/>
                  </a:lnTo>
                  <a:lnTo>
                    <a:pt x="0" y="48"/>
                  </a:lnTo>
                  <a:lnTo>
                    <a:pt x="0" y="282"/>
                  </a:lnTo>
                  <a:lnTo>
                    <a:pt x="2" y="282"/>
                  </a:lnTo>
                  <a:lnTo>
                    <a:pt x="280" y="2"/>
                  </a:lnTo>
                  <a:lnTo>
                    <a:pt x="280" y="0"/>
                  </a:lnTo>
                  <a:close/>
                </a:path>
              </a:pathLst>
            </a:custGeom>
            <a:solidFill>
              <a:schemeClr val="accent5">
                <a:lumMod val="60000"/>
                <a:lumOff val="40000"/>
              </a:schemeClr>
            </a:solid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grpSp>
      <p:sp>
        <p:nvSpPr>
          <p:cNvPr id="2" name="Title Placeholder 1"/>
          <p:cNvSpPr>
            <a:spLocks noGrp="1"/>
          </p:cNvSpPr>
          <p:nvPr>
            <p:ph type="title"/>
          </p:nvPr>
        </p:nvSpPr>
        <p:spPr>
          <a:xfrm>
            <a:off x="268015" y="1297417"/>
            <a:ext cx="8560676" cy="607583"/>
          </a:xfrm>
          <a:prstGeom prst="rect">
            <a:avLst/>
          </a:prstGeom>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83780" y="1981200"/>
            <a:ext cx="854491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130191" y="6368527"/>
            <a:ext cx="2895600" cy="234617"/>
          </a:xfrm>
          <a:prstGeom prst="rect">
            <a:avLst/>
          </a:prstGeom>
        </p:spPr>
        <p:txBody>
          <a:bodyPr vert="horz" lIns="91440" tIns="45720" rIns="91440" bIns="45720" rtlCol="0" anchor="t" anchorCtr="0"/>
          <a:lstStyle>
            <a:lvl1pPr algn="l">
              <a:defRPr sz="1200">
                <a:solidFill>
                  <a:srgbClr val="626262"/>
                </a:solidFill>
                <a:latin typeface="Cambria" panose="02040503050406030204" pitchFamily="18" charset="0"/>
                <a:cs typeface="Arial" pitchFamily="34" charset="0"/>
              </a:defRPr>
            </a:lvl1pPr>
          </a:lstStyle>
          <a:p>
            <a:r>
              <a:rPr lang="vi-VN" smtClean="0"/>
              <a:t>Chương 1: Tổng quan</a:t>
            </a:r>
            <a:endParaRPr lang="en-CA" dirty="0"/>
          </a:p>
        </p:txBody>
      </p:sp>
      <p:sp>
        <p:nvSpPr>
          <p:cNvPr id="6" name="Slide Number Placeholder 5"/>
          <p:cNvSpPr>
            <a:spLocks noGrp="1"/>
          </p:cNvSpPr>
          <p:nvPr>
            <p:ph type="sldNum" sz="quarter" idx="4"/>
          </p:nvPr>
        </p:nvSpPr>
        <p:spPr>
          <a:xfrm>
            <a:off x="6789682" y="6385035"/>
            <a:ext cx="2133600" cy="234617"/>
          </a:xfrm>
          <a:prstGeom prst="rect">
            <a:avLst/>
          </a:prstGeom>
        </p:spPr>
        <p:txBody>
          <a:bodyPr vert="horz" lIns="91440" tIns="45720" rIns="91440" bIns="45720" rtlCol="0" anchor="b" anchorCtr="0"/>
          <a:lstStyle>
            <a:lvl1pPr algn="r">
              <a:defRPr sz="1200">
                <a:solidFill>
                  <a:schemeClr val="tx1">
                    <a:tint val="75000"/>
                  </a:schemeClr>
                </a:solidFill>
                <a:latin typeface="Cambria" panose="02040503050406030204" pitchFamily="18" charset="0"/>
                <a:cs typeface="Arial" pitchFamily="34" charset="0"/>
              </a:defRPr>
            </a:lvl1pPr>
          </a:lstStyle>
          <a:p>
            <a:fld id="{98D45953-A463-486C-8E83-12469C611990}" type="slidenum">
              <a:rPr lang="en-CA" smtClean="0"/>
              <a:pPr/>
              <a:t>‹#›</a:t>
            </a:fld>
            <a:endParaRPr lang="en-CA"/>
          </a:p>
        </p:txBody>
      </p:sp>
      <p:cxnSp>
        <p:nvCxnSpPr>
          <p:cNvPr id="29" name="Straight Connector 28"/>
          <p:cNvCxnSpPr/>
          <p:nvPr/>
        </p:nvCxnSpPr>
        <p:spPr>
          <a:xfrm>
            <a:off x="227013" y="6368527"/>
            <a:ext cx="8691562" cy="0"/>
          </a:xfrm>
          <a:prstGeom prst="line">
            <a:avLst/>
          </a:prstGeom>
          <a:ln>
            <a:solidFill>
              <a:srgbClr val="626262"/>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447800" y="304800"/>
            <a:ext cx="6756050" cy="907941"/>
          </a:xfrm>
          <a:prstGeom prst="rect">
            <a:avLst/>
          </a:prstGeom>
          <a:noFill/>
        </p:spPr>
        <p:txBody>
          <a:bodyPr wrap="square" rtlCol="0">
            <a:spAutoFit/>
          </a:bodyPr>
          <a:lstStyle/>
          <a:p>
            <a:r>
              <a:rPr lang="en-US" sz="2000" kern="1200" baseline="0" smtClean="0">
                <a:solidFill>
                  <a:schemeClr val="bg1"/>
                </a:solidFill>
                <a:latin typeface="Cambria" panose="02040503050406030204" pitchFamily="18" charset="0"/>
                <a:ea typeface="+mn-ea"/>
                <a:cs typeface="Segoe UI" pitchFamily="34" charset="0"/>
              </a:rPr>
              <a:t>Hệ thống thông tin quản lý  </a:t>
            </a:r>
            <a:r>
              <a:rPr lang="en-US" sz="2000" kern="1200" baseline="30000" smtClean="0">
                <a:solidFill>
                  <a:schemeClr val="bg1"/>
                </a:solidFill>
                <a:latin typeface="Cambria" panose="02040503050406030204" pitchFamily="18" charset="0"/>
                <a:ea typeface="+mn-ea"/>
                <a:cs typeface="Segoe UI" pitchFamily="34" charset="0"/>
              </a:rPr>
              <a:t> </a:t>
            </a:r>
            <a:endParaRPr lang="en-US" sz="2000" kern="1200" baseline="30000" dirty="0" smtClean="0">
              <a:solidFill>
                <a:schemeClr val="bg1"/>
              </a:solidFill>
              <a:latin typeface="Cambria" panose="02040503050406030204" pitchFamily="18" charset="0"/>
              <a:ea typeface="+mn-ea"/>
              <a:cs typeface="Segoe UI" pitchFamily="34" charset="0"/>
            </a:endParaRPr>
          </a:p>
          <a:p>
            <a:pPr>
              <a:spcBef>
                <a:spcPts val="600"/>
              </a:spcBef>
              <a:tabLst>
                <a:tab pos="6400800" algn="r"/>
              </a:tabLst>
            </a:pPr>
            <a:r>
              <a:rPr lang="en-US" sz="2800" b="1" kern="1200" baseline="0" smtClean="0">
                <a:solidFill>
                  <a:schemeClr val="bg1"/>
                </a:solidFill>
                <a:latin typeface="Cambria" panose="02040503050406030204" pitchFamily="18" charset="0"/>
                <a:ea typeface="+mn-ea"/>
                <a:cs typeface="Segoe UI" pitchFamily="34" charset="0"/>
              </a:rPr>
              <a:t>Phát triển hệ thống thông tin</a:t>
            </a:r>
            <a:r>
              <a:rPr lang="en-US" sz="2000" kern="1200" cap="small" baseline="30000" dirty="0" smtClean="0">
                <a:solidFill>
                  <a:schemeClr val="tx1"/>
                </a:solidFill>
                <a:latin typeface="Cambria" panose="02040503050406030204" pitchFamily="18" charset="0"/>
                <a:ea typeface="+mn-ea"/>
                <a:cs typeface="Segoe UI" pitchFamily="34" charset="0"/>
              </a:rPr>
              <a:t>	</a:t>
            </a:r>
            <a:endParaRPr lang="en-US" sz="2000" b="1" kern="1200" cap="small" baseline="30000" dirty="0" smtClean="0">
              <a:solidFill>
                <a:schemeClr val="bg1"/>
              </a:solidFill>
              <a:latin typeface="Cambria" panose="02040503050406030204" pitchFamily="18" charset="0"/>
              <a:ea typeface="+mn-ea"/>
              <a:cs typeface="Segoe UI" pitchFamily="34" charset="0"/>
            </a:endParaRPr>
          </a:p>
        </p:txBody>
      </p:sp>
      <p:sp>
        <p:nvSpPr>
          <p:cNvPr id="32" name="TextBox 31"/>
          <p:cNvSpPr txBox="1"/>
          <p:nvPr/>
        </p:nvSpPr>
        <p:spPr>
          <a:xfrm>
            <a:off x="6705600" y="358660"/>
            <a:ext cx="2184050" cy="400110"/>
          </a:xfrm>
          <a:prstGeom prst="rect">
            <a:avLst/>
          </a:prstGeom>
          <a:noFill/>
        </p:spPr>
        <p:txBody>
          <a:bodyPr wrap="square" rtlCol="0">
            <a:spAutoFit/>
          </a:bodyPr>
          <a:lstStyle/>
          <a:p>
            <a:pPr algn="r"/>
            <a:r>
              <a:rPr lang="en-US" sz="2000" b="1" smtClean="0">
                <a:solidFill>
                  <a:srgbClr val="002060"/>
                </a:solidFill>
                <a:latin typeface="Segoe UI" pitchFamily="34" charset="0"/>
                <a:cs typeface="Segoe UI" pitchFamily="34" charset="0"/>
              </a:rPr>
              <a:t>IS Development</a:t>
            </a:r>
            <a:endParaRPr lang="en-US" sz="2000" dirty="0" smtClean="0">
              <a:solidFill>
                <a:srgbClr val="002060"/>
              </a:solidFill>
              <a:latin typeface="Arial" pitchFamily="34" charset="0"/>
              <a:cs typeface="Arial" pitchFamily="34" charset="0"/>
            </a:endParaRPr>
          </a:p>
        </p:txBody>
      </p:sp>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51606" y="486005"/>
            <a:ext cx="745364" cy="55902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8"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latin typeface="Cambria" panose="02040503050406030204" pitchFamily="18" charset="0"/>
              </a:defRPr>
            </a:lvl1pPr>
          </a:lstStyle>
          <a:p>
            <a:fld id="{FF3EFD37-EAC2-4349-BEF2-5D8096A9F08F}" type="datetime1">
              <a:rPr lang="en-US" smtClean="0"/>
              <a:pPr/>
              <a:t>5/8/2015</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6" r:id="rId3"/>
    <p:sldLayoutId id="2147483664" r:id="rId4"/>
    <p:sldLayoutId id="2147483665" r:id="rId5"/>
    <p:sldLayoutId id="2147483667" r:id="rId6"/>
    <p:sldLayoutId id="2147483668" r:id="rId7"/>
  </p:sldLayoutIdLst>
  <p:timing>
    <p:tnLst>
      <p:par>
        <p:cTn id="1" dur="indefinite" restart="never" nodeType="tmRoot"/>
      </p:par>
    </p:tnLst>
  </p:timing>
  <p:hf hdr="0"/>
  <p:txStyles>
    <p:titleStyle>
      <a:lvl1pPr algn="l" defTabSz="914400" rtl="0" eaLnBrk="1" latinLnBrk="0" hangingPunct="1">
        <a:spcBef>
          <a:spcPct val="0"/>
        </a:spcBef>
        <a:buNone/>
        <a:defRPr sz="3600" b="1" kern="1200">
          <a:solidFill>
            <a:srgbClr val="717171"/>
          </a:solidFill>
          <a:latin typeface="Cambria" panose="02040503050406030204" pitchFamily="18" charset="0"/>
          <a:ea typeface="+mj-ea"/>
          <a:cs typeface="Arial" pitchFamily="34" charset="0"/>
        </a:defRPr>
      </a:lvl1pPr>
    </p:titleStyle>
    <p:bodyStyle>
      <a:lvl1pPr marL="227013" indent="-227013" algn="l" defTabSz="914400" rtl="0" eaLnBrk="1" latinLnBrk="0" hangingPunct="1">
        <a:spcBef>
          <a:spcPct val="20000"/>
        </a:spcBef>
        <a:buClr>
          <a:srgbClr val="F47836"/>
        </a:buClr>
        <a:buFont typeface="Arial" pitchFamily="34" charset="0"/>
        <a:buChar char="•"/>
        <a:tabLst/>
        <a:defRPr sz="3200" kern="1200">
          <a:solidFill>
            <a:srgbClr val="717171"/>
          </a:solidFill>
          <a:latin typeface="Cambria" panose="02040503050406030204" pitchFamily="18" charset="0"/>
          <a:ea typeface="+mn-ea"/>
          <a:cs typeface="Arial" pitchFamily="34" charset="0"/>
        </a:defRPr>
      </a:lvl1pPr>
      <a:lvl2pPr marL="579438" indent="-341313" algn="l" defTabSz="914400" rtl="0" eaLnBrk="1" latinLnBrk="0" hangingPunct="1">
        <a:spcBef>
          <a:spcPct val="20000"/>
        </a:spcBef>
        <a:buClr>
          <a:srgbClr val="F47836"/>
        </a:buClr>
        <a:buFont typeface="Arial" pitchFamily="34" charset="0"/>
        <a:buChar char="–"/>
        <a:defRPr sz="2800" kern="1200">
          <a:solidFill>
            <a:srgbClr val="717171"/>
          </a:solidFill>
          <a:latin typeface="Cambria" panose="02040503050406030204" pitchFamily="18" charset="0"/>
          <a:ea typeface="+mn-ea"/>
          <a:cs typeface="Arial" pitchFamily="34" charset="0"/>
        </a:defRPr>
      </a:lvl2pPr>
      <a:lvl3pPr marL="804863" indent="-228600" algn="l" defTabSz="914400" rtl="0" eaLnBrk="1" latinLnBrk="0" hangingPunct="1">
        <a:spcBef>
          <a:spcPct val="20000"/>
        </a:spcBef>
        <a:buFont typeface="Arial" pitchFamily="34" charset="0"/>
        <a:buChar char="•"/>
        <a:tabLst/>
        <a:defRPr sz="2400" kern="1200">
          <a:solidFill>
            <a:srgbClr val="717171"/>
          </a:solidFill>
          <a:latin typeface="Cambria" panose="02040503050406030204" pitchFamily="18" charset="0"/>
          <a:ea typeface="+mn-ea"/>
          <a:cs typeface="Arial" pitchFamily="34" charset="0"/>
        </a:defRPr>
      </a:lvl3pPr>
      <a:lvl4pPr marL="1143000" indent="-338138" algn="l" defTabSz="914400" rtl="0" eaLnBrk="1" latinLnBrk="0" hangingPunct="1">
        <a:spcBef>
          <a:spcPct val="20000"/>
        </a:spcBef>
        <a:buFont typeface="Arial" pitchFamily="34" charset="0"/>
        <a:buChar char="–"/>
        <a:defRPr sz="2000" kern="1200">
          <a:solidFill>
            <a:srgbClr val="717171"/>
          </a:solidFill>
          <a:latin typeface="Cambria" panose="02040503050406030204" pitchFamily="18" charset="0"/>
          <a:ea typeface="+mn-ea"/>
          <a:cs typeface="Arial" pitchFamily="34" charset="0"/>
        </a:defRPr>
      </a:lvl4pPr>
      <a:lvl5pPr marL="1371600" indent="-338138" algn="l" defTabSz="914400" rtl="0" eaLnBrk="1" latinLnBrk="0" hangingPunct="1">
        <a:spcBef>
          <a:spcPct val="20000"/>
        </a:spcBef>
        <a:buFont typeface="Arial" pitchFamily="34" charset="0"/>
        <a:buChar char="»"/>
        <a:defRPr sz="1800" kern="1200">
          <a:solidFill>
            <a:srgbClr val="717171"/>
          </a:solidFill>
          <a:latin typeface="Cambria" panose="02040503050406030204" pitchFamily="18"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99738" y="3505200"/>
            <a:ext cx="8087061" cy="1752600"/>
          </a:xfrm>
        </p:spPr>
        <p:txBody>
          <a:bodyPr>
            <a:noAutofit/>
          </a:bodyPr>
          <a:lstStyle/>
          <a:p>
            <a:r>
              <a:rPr lang="vi-VN" sz="3600" i="1" smtClean="0"/>
              <a:t>Chương 1</a:t>
            </a:r>
          </a:p>
          <a:p>
            <a:r>
              <a:rPr lang="vi-VN" sz="3600" b="1" smtClean="0"/>
              <a:t>TỔNG </a:t>
            </a:r>
            <a:r>
              <a:rPr lang="vi-VN" sz="3600" b="1"/>
              <a:t>QUAN VỀ PHÁT TRIỂN </a:t>
            </a:r>
            <a:br>
              <a:rPr lang="vi-VN" sz="3600" b="1"/>
            </a:br>
            <a:r>
              <a:rPr lang="vi-VN" sz="3600" b="1"/>
              <a:t>HỆ THỐNG THÔNG TIN QUẢN LÝ</a:t>
            </a:r>
            <a:endParaRPr lang="en-US" sz="3600" b="1"/>
          </a:p>
        </p:txBody>
      </p:sp>
      <p:sp>
        <p:nvSpPr>
          <p:cNvPr id="5" name="Title 4"/>
          <p:cNvSpPr>
            <a:spLocks noGrp="1"/>
          </p:cNvSpPr>
          <p:nvPr>
            <p:ph type="ctrTitle"/>
          </p:nvPr>
        </p:nvSpPr>
        <p:spPr/>
        <p:txBody>
          <a:bodyPr/>
          <a:lstStyle/>
          <a:p>
            <a:r>
              <a:rPr lang="en-US" smtClean="0"/>
              <a:t>Phát triển hệ thống thông tin (IS Development)</a:t>
            </a:r>
            <a:endParaRPr lang="en-US"/>
          </a:p>
        </p:txBody>
      </p:sp>
    </p:spTree>
    <p:extLst>
      <p:ext uri="{BB962C8B-B14F-4D97-AF65-F5344CB8AC3E}">
        <p14:creationId xmlns:p14="http://schemas.microsoft.com/office/powerpoint/2010/main" val="6311157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smtClean="0">
                <a:solidFill>
                  <a:srgbClr val="365F91"/>
                </a:solidFill>
                <a:latin typeface="Cambria"/>
              </a:rPr>
              <a:t>NỘI DUNG CHÍNH</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a:bodyPr>
          <a:lstStyle/>
          <a:p>
            <a:pPr marL="514350" indent="-514350">
              <a:buFont typeface="+mj-lt"/>
              <a:buAutoNum type="arabicPeriod"/>
            </a:pPr>
            <a:r>
              <a:rPr lang="en-US" b="1" dirty="0" smtClean="0">
                <a:solidFill>
                  <a:srgbClr val="4F81BD"/>
                </a:solidFill>
                <a:latin typeface="Cambria"/>
              </a:rPr>
              <a:t>BỐI CẢNH</a:t>
            </a:r>
          </a:p>
          <a:p>
            <a:pPr marL="514350" indent="-514350">
              <a:buFont typeface="+mj-lt"/>
              <a:buAutoNum type="arabicPeriod"/>
            </a:pPr>
            <a:r>
              <a:rPr lang="en-US" b="1" dirty="0" smtClean="0">
                <a:solidFill>
                  <a:srgbClr val="4F81BD"/>
                </a:solidFill>
                <a:latin typeface="Cambria"/>
              </a:rPr>
              <a:t>CÁC KHÁI NIỆM</a:t>
            </a:r>
          </a:p>
          <a:p>
            <a:pPr marL="514350" indent="-514350">
              <a:buFont typeface="+mj-lt"/>
              <a:buAutoNum type="arabicPeriod"/>
            </a:pPr>
            <a:r>
              <a:rPr lang="en-US" b="1" dirty="0" smtClean="0">
                <a:solidFill>
                  <a:srgbClr val="4F81BD"/>
                </a:solidFill>
                <a:latin typeface="Cambria"/>
              </a:rPr>
              <a:t>CHU TRÌNH PHÁT </a:t>
            </a:r>
            <a:r>
              <a:rPr lang="en-US" b="1" smtClean="0">
                <a:solidFill>
                  <a:srgbClr val="4F81BD"/>
                </a:solidFill>
                <a:latin typeface="Cambria"/>
              </a:rPr>
              <a:t>TRIỂN </a:t>
            </a:r>
            <a:br>
              <a:rPr lang="en-US" b="1" smtClean="0">
                <a:solidFill>
                  <a:srgbClr val="4F81BD"/>
                </a:solidFill>
                <a:latin typeface="Cambria"/>
              </a:rPr>
            </a:br>
            <a:r>
              <a:rPr lang="en-US" b="1" smtClean="0">
                <a:solidFill>
                  <a:srgbClr val="4F81BD"/>
                </a:solidFill>
                <a:latin typeface="Cambria"/>
              </a:rPr>
              <a:t>HỆ </a:t>
            </a:r>
            <a:r>
              <a:rPr lang="en-US" b="1" dirty="0" smtClean="0">
                <a:solidFill>
                  <a:srgbClr val="4F81BD"/>
                </a:solidFill>
                <a:latin typeface="Cambria"/>
              </a:rPr>
              <a:t>THỐNG THÔNG TIN </a:t>
            </a:r>
            <a:endParaRPr lang="en-US" b="1" dirty="0">
              <a:solidFill>
                <a:srgbClr val="4F81BD"/>
              </a:solidFill>
              <a:latin typeface="Cambria"/>
            </a:endParaRP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a:t>
            </a:fld>
            <a:endParaRPr lang="en-US"/>
          </a:p>
        </p:txBody>
      </p:sp>
      <p:sp>
        <p:nvSpPr>
          <p:cNvPr id="4" name="Date Placeholder 3"/>
          <p:cNvSpPr>
            <a:spLocks noGrp="1"/>
          </p:cNvSpPr>
          <p:nvPr>
            <p:ph type="dt" sz="half" idx="2"/>
          </p:nvPr>
        </p:nvSpPr>
        <p:spPr/>
        <p:txBody>
          <a:bodyPr/>
          <a:lstStyle/>
          <a:p>
            <a:fld id="{D1B80CAE-11A5-4CAE-893F-2FCAB78CAD95}" type="datetime1">
              <a:rPr lang="en-US" smtClean="0"/>
              <a:t>5/8/2015</a:t>
            </a:fld>
            <a:endParaRPr lang="en-US"/>
          </a:p>
        </p:txBody>
      </p:sp>
    </p:spTree>
    <p:extLst>
      <p:ext uri="{BB962C8B-B14F-4D97-AF65-F5344CB8AC3E}">
        <p14:creationId xmlns:p14="http://schemas.microsoft.com/office/powerpoint/2010/main" val="29072857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normAutofit fontScale="90000"/>
          </a:bodyPr>
          <a:lstStyle/>
          <a:p>
            <a:pPr algn="just" eaLnBrk="1" hangingPunct="1"/>
            <a:r>
              <a:rPr lang="en-US" dirty="0" err="1" smtClean="0"/>
              <a:t>Tài</a:t>
            </a:r>
            <a:r>
              <a:rPr lang="en-US" dirty="0" smtClean="0"/>
              <a:t> </a:t>
            </a:r>
            <a:r>
              <a:rPr lang="en-US" dirty="0" err="1" smtClean="0"/>
              <a:t>liệu</a:t>
            </a:r>
            <a:r>
              <a:rPr lang="en-US" dirty="0" smtClean="0"/>
              <a:t> </a:t>
            </a:r>
            <a:r>
              <a:rPr lang="en-US" dirty="0" err="1" smtClean="0"/>
              <a:t>học</a:t>
            </a:r>
            <a:r>
              <a:rPr lang="en-US" dirty="0" smtClean="0"/>
              <a:t> </a:t>
            </a:r>
            <a:r>
              <a:rPr lang="en-US" dirty="0" err="1" smtClean="0"/>
              <a:t>tập</a:t>
            </a:r>
            <a:endParaRPr lang="en-US" dirty="0" smtClean="0"/>
          </a:p>
        </p:txBody>
      </p:sp>
      <p:sp>
        <p:nvSpPr>
          <p:cNvPr id="3" name="Footer Placeholder 2"/>
          <p:cNvSpPr>
            <a:spLocks noGrp="1"/>
          </p:cNvSpPr>
          <p:nvPr>
            <p:ph type="ftr" sz="quarter" idx="11"/>
          </p:nvPr>
        </p:nvSpPr>
        <p:spPr/>
        <p:txBody>
          <a:bodyPr/>
          <a:lstStyle/>
          <a:p>
            <a:r>
              <a:rPr lang="vi-VN" smtClean="0"/>
              <a:t>Chương 1: Tổng quan</a:t>
            </a:r>
            <a:endParaRPr lang="en-US"/>
          </a:p>
        </p:txBody>
      </p:sp>
      <p:sp>
        <p:nvSpPr>
          <p:cNvPr id="5" name="Slide Number Placeholder 4"/>
          <p:cNvSpPr>
            <a:spLocks noGrp="1"/>
          </p:cNvSpPr>
          <p:nvPr>
            <p:ph type="sldNum" sz="quarter" idx="12"/>
          </p:nvPr>
        </p:nvSpPr>
        <p:spPr/>
        <p:txBody>
          <a:bodyPr>
            <a:normAutofit fontScale="92500" lnSpcReduction="20000"/>
          </a:bodyPr>
          <a:lstStyle/>
          <a:p>
            <a:fld id="{1AD93096-5B34-4342-9326-69289CEAE4C2}" type="slidenum">
              <a:rPr lang="en-US" smtClean="0"/>
              <a:pPr/>
              <a:t>3</a:t>
            </a:fld>
            <a:endParaRPr lang="en-US" dirty="0">
              <a:solidFill>
                <a:srgbClr val="FFFFFF"/>
              </a:solidFill>
            </a:endParaRPr>
          </a:p>
        </p:txBody>
      </p:sp>
      <p:sp>
        <p:nvSpPr>
          <p:cNvPr id="179203" name="Rectangle 3"/>
          <p:cNvSpPr>
            <a:spLocks noGrp="1" noChangeArrowheads="1"/>
          </p:cNvSpPr>
          <p:nvPr>
            <p:ph sz="quarter" idx="1"/>
          </p:nvPr>
        </p:nvSpPr>
        <p:spPr/>
        <p:txBody>
          <a:bodyPr>
            <a:normAutofit/>
          </a:bodyPr>
          <a:lstStyle/>
          <a:p>
            <a:pPr>
              <a:lnSpc>
                <a:spcPct val="120000"/>
              </a:lnSpc>
              <a:spcBef>
                <a:spcPts val="600"/>
              </a:spcBef>
            </a:pPr>
            <a:r>
              <a:rPr lang="en-US" b="1" dirty="0" err="1" smtClean="0"/>
              <a:t>Tài</a:t>
            </a:r>
            <a:r>
              <a:rPr lang="en-US" b="1" dirty="0" smtClean="0"/>
              <a:t> </a:t>
            </a:r>
            <a:r>
              <a:rPr lang="en-US" b="1" dirty="0" err="1" smtClean="0"/>
              <a:t>liệu</a:t>
            </a:r>
            <a:r>
              <a:rPr lang="en-US" b="1" dirty="0" smtClean="0"/>
              <a:t> </a:t>
            </a:r>
            <a:r>
              <a:rPr lang="en-US" b="1" dirty="0" err="1" smtClean="0"/>
              <a:t>và</a:t>
            </a:r>
            <a:r>
              <a:rPr lang="en-US" b="1" dirty="0" smtClean="0"/>
              <a:t> </a:t>
            </a:r>
            <a:r>
              <a:rPr lang="en-US" b="1" dirty="0" err="1" smtClean="0"/>
              <a:t>giáo</a:t>
            </a:r>
            <a:r>
              <a:rPr lang="en-US" b="1" dirty="0" smtClean="0"/>
              <a:t> </a:t>
            </a:r>
            <a:r>
              <a:rPr lang="en-US" b="1" dirty="0" err="1" smtClean="0"/>
              <a:t>trình</a:t>
            </a:r>
            <a:r>
              <a:rPr lang="en-US" b="1" dirty="0" smtClean="0"/>
              <a:t> </a:t>
            </a:r>
            <a:r>
              <a:rPr lang="en-US" b="1" dirty="0" err="1" smtClean="0"/>
              <a:t>chính</a:t>
            </a:r>
            <a:r>
              <a:rPr lang="en-US" b="1" dirty="0" smtClean="0"/>
              <a:t>:</a:t>
            </a:r>
          </a:p>
          <a:p>
            <a:pPr marL="573088" lvl="1" indent="-347663">
              <a:lnSpc>
                <a:spcPct val="120000"/>
              </a:lnSpc>
              <a:spcBef>
                <a:spcPts val="600"/>
              </a:spcBef>
            </a:pPr>
            <a:r>
              <a:rPr lang="en-US" dirty="0" smtClean="0"/>
              <a:t>Slide </a:t>
            </a:r>
            <a:r>
              <a:rPr lang="en-US" err="1" smtClean="0"/>
              <a:t>bài</a:t>
            </a:r>
            <a:r>
              <a:rPr lang="en-US" smtClean="0"/>
              <a:t> giảng.</a:t>
            </a:r>
            <a:endParaRPr lang="en-US" dirty="0" smtClean="0"/>
          </a:p>
          <a:p>
            <a:pPr>
              <a:lnSpc>
                <a:spcPct val="120000"/>
              </a:lnSpc>
              <a:spcBef>
                <a:spcPts val="600"/>
              </a:spcBef>
            </a:pPr>
            <a:r>
              <a:rPr lang="en-US" b="1" smtClean="0"/>
              <a:t>Tài </a:t>
            </a:r>
            <a:r>
              <a:rPr lang="en-US" b="1" dirty="0" err="1" smtClean="0"/>
              <a:t>liệu</a:t>
            </a:r>
            <a:r>
              <a:rPr lang="en-US" b="1" dirty="0" smtClean="0"/>
              <a:t> </a:t>
            </a:r>
            <a:r>
              <a:rPr lang="en-US" b="1" dirty="0" err="1" smtClean="0"/>
              <a:t>tham</a:t>
            </a:r>
            <a:r>
              <a:rPr lang="en-US" b="1" dirty="0" smtClean="0"/>
              <a:t> </a:t>
            </a:r>
            <a:r>
              <a:rPr lang="en-US" b="1" dirty="0" err="1" smtClean="0"/>
              <a:t>khảo</a:t>
            </a:r>
            <a:r>
              <a:rPr lang="en-US" b="1" dirty="0" smtClean="0"/>
              <a:t>:</a:t>
            </a:r>
            <a:endParaRPr lang="en-US" b="1" i="1" dirty="0" smtClean="0"/>
          </a:p>
          <a:p>
            <a:pPr lvl="1"/>
            <a:r>
              <a:rPr lang="en-US"/>
              <a:t>Avison, D.E. &amp; Fitzgerald, G. “</a:t>
            </a:r>
            <a:r>
              <a:rPr lang="en-US" i="1"/>
              <a:t>Information Systems Development: Methodologies, Techniques and Tools</a:t>
            </a:r>
            <a:r>
              <a:rPr lang="en-US"/>
              <a:t>”, 4</a:t>
            </a:r>
            <a:r>
              <a:rPr lang="en-US" baseline="30000"/>
              <a:t>th</a:t>
            </a:r>
            <a:r>
              <a:rPr lang="en-US"/>
              <a:t> Edition, </a:t>
            </a:r>
            <a:r>
              <a:rPr lang="en-US" smtClean="0"/>
              <a:t/>
            </a:r>
            <a:br>
              <a:rPr lang="en-US" smtClean="0"/>
            </a:br>
            <a:r>
              <a:rPr lang="en-US" smtClean="0"/>
              <a:t>McGraw-Hill</a:t>
            </a:r>
            <a:r>
              <a:rPr lang="en-US"/>
              <a:t>, London, 2006. </a:t>
            </a:r>
            <a:endParaRPr lang="en-US" smtClean="0"/>
          </a:p>
          <a:p>
            <a:pPr lvl="2"/>
            <a:r>
              <a:rPr lang="en-US" smtClean="0"/>
              <a:t>Chapter 1, 2, 3</a:t>
            </a:r>
            <a:endParaRPr lang="en-US"/>
          </a:p>
        </p:txBody>
      </p:sp>
      <p:sp>
        <p:nvSpPr>
          <p:cNvPr id="4" name="Date Placeholder 3"/>
          <p:cNvSpPr>
            <a:spLocks noGrp="1"/>
          </p:cNvSpPr>
          <p:nvPr>
            <p:ph type="dt" sz="half" idx="10"/>
          </p:nvPr>
        </p:nvSpPr>
        <p:spPr/>
        <p:txBody>
          <a:bodyPr/>
          <a:lstStyle/>
          <a:p>
            <a:fld id="{E3141648-DE14-4E35-B377-C7B529026BC7}" type="datetime1">
              <a:rPr lang="en-US" smtClean="0"/>
              <a:t>5/8/2015</a:t>
            </a:fld>
            <a:endParaRPr lang="en-US"/>
          </a:p>
        </p:txBody>
      </p:sp>
    </p:spTree>
    <p:extLst>
      <p:ext uri="{BB962C8B-B14F-4D97-AF65-F5344CB8AC3E}">
        <p14:creationId xmlns:p14="http://schemas.microsoft.com/office/powerpoint/2010/main" val="39101966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79203">
                                            <p:txEl>
                                              <p:pRg st="0" end="0"/>
                                            </p:txEl>
                                          </p:spTgt>
                                        </p:tgtEl>
                                        <p:attrNameLst>
                                          <p:attrName>style.visibility</p:attrName>
                                        </p:attrNameLst>
                                      </p:cBhvr>
                                      <p:to>
                                        <p:strVal val="visible"/>
                                      </p:to>
                                    </p:set>
                                    <p:animEffect transition="in" filter="blinds(horizontal)">
                                      <p:cBhvr>
                                        <p:cTn id="7" dur="500"/>
                                        <p:tgtEl>
                                          <p:spTgt spid="1792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79203">
                                            <p:txEl>
                                              <p:pRg st="1" end="1"/>
                                            </p:txEl>
                                          </p:spTgt>
                                        </p:tgtEl>
                                        <p:attrNameLst>
                                          <p:attrName>style.visibility</p:attrName>
                                        </p:attrNameLst>
                                      </p:cBhvr>
                                      <p:to>
                                        <p:strVal val="visible"/>
                                      </p:to>
                                    </p:set>
                                    <p:animEffect transition="in" filter="blinds(horizontal)">
                                      <p:cBhvr>
                                        <p:cTn id="12" dur="500"/>
                                        <p:tgtEl>
                                          <p:spTgt spid="1792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79203">
                                            <p:txEl>
                                              <p:pRg st="2" end="2"/>
                                            </p:txEl>
                                          </p:spTgt>
                                        </p:tgtEl>
                                        <p:attrNameLst>
                                          <p:attrName>style.visibility</p:attrName>
                                        </p:attrNameLst>
                                      </p:cBhvr>
                                      <p:to>
                                        <p:strVal val="visible"/>
                                      </p:to>
                                    </p:set>
                                    <p:animEffect transition="in" filter="blinds(horizontal)">
                                      <p:cBhvr>
                                        <p:cTn id="17" dur="500"/>
                                        <p:tgtEl>
                                          <p:spTgt spid="1792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1. BỐI</a:t>
            </a:r>
            <a:r>
              <a:rPr lang="en-US" b="1" i="0" u="none" strike="noStrike" smtClean="0">
                <a:solidFill>
                  <a:srgbClr val="365F91"/>
                </a:solidFill>
                <a:latin typeface="Cambria"/>
              </a:rPr>
              <a:t> CẢNH</a:t>
            </a:r>
            <a:r>
              <a:rPr lang="en-US" b="1" i="0" u="none" strike="noStrike" baseline="0" smtClean="0">
                <a:solidFill>
                  <a:srgbClr val="365F91"/>
                </a:solidFill>
                <a:latin typeface="Cambria"/>
              </a:rPr>
              <a:t> </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Autofit/>
          </a:bodyPr>
          <a:lstStyle/>
          <a:p>
            <a:pPr marL="463550" lvl="0" indent="-463550">
              <a:spcBef>
                <a:spcPts val="200"/>
              </a:spcBef>
              <a:buFont typeface="Wingdings" pitchFamily="2" charset="2"/>
              <a:buChar char="q"/>
            </a:pPr>
            <a:r>
              <a:rPr lang="en-US" sz="2400" b="1" smtClean="0">
                <a:solidFill>
                  <a:srgbClr val="4F81BD"/>
                </a:solidFill>
                <a:latin typeface="Cambria"/>
              </a:rPr>
              <a:t>Hệ thống thông tin</a:t>
            </a:r>
          </a:p>
          <a:p>
            <a:pPr marL="463550" lvl="0" indent="-463550">
              <a:spcBef>
                <a:spcPts val="200"/>
              </a:spcBef>
              <a:buFont typeface="Wingdings" pitchFamily="2" charset="2"/>
              <a:buChar char="q"/>
            </a:pPr>
            <a:r>
              <a:rPr lang="en-US" sz="2400" b="1" smtClean="0">
                <a:solidFill>
                  <a:srgbClr val="4F81BD"/>
                </a:solidFill>
                <a:latin typeface="Cambria"/>
              </a:rPr>
              <a:t>Ví dụ về hệ </a:t>
            </a:r>
            <a:r>
              <a:rPr lang="en-US" sz="2400" b="1">
                <a:solidFill>
                  <a:srgbClr val="4F81BD"/>
                </a:solidFill>
                <a:latin typeface="Cambria"/>
              </a:rPr>
              <a:t>thống thông tin</a:t>
            </a:r>
          </a:p>
          <a:p>
            <a:pPr marL="463550" lvl="0" indent="-463550">
              <a:spcBef>
                <a:spcPts val="200"/>
              </a:spcBef>
              <a:buFont typeface="Wingdings" pitchFamily="2" charset="2"/>
              <a:buChar char="q"/>
            </a:pPr>
            <a:r>
              <a:rPr lang="en-US" sz="2400" b="1" smtClean="0">
                <a:solidFill>
                  <a:srgbClr val="4F81BD"/>
                </a:solidFill>
                <a:latin typeface="Cambria"/>
              </a:rPr>
              <a:t>Môi trường (Environment) và bối cảnh (Context) </a:t>
            </a:r>
          </a:p>
          <a:p>
            <a:pPr marL="463550" lvl="0" indent="-463550">
              <a:spcBef>
                <a:spcPts val="200"/>
              </a:spcBef>
              <a:buFont typeface="Wingdings" pitchFamily="2" charset="2"/>
              <a:buChar char="q"/>
            </a:pPr>
            <a:r>
              <a:rPr lang="en-US" sz="2400" b="1">
                <a:solidFill>
                  <a:srgbClr val="4F81BD"/>
                </a:solidFill>
                <a:latin typeface="Cambria"/>
              </a:rPr>
              <a:t>Nền kinh tế toàn </a:t>
            </a:r>
            <a:r>
              <a:rPr lang="en-US" sz="2400" b="1" smtClean="0">
                <a:solidFill>
                  <a:srgbClr val="4F81BD"/>
                </a:solidFill>
                <a:latin typeface="Cambria"/>
              </a:rPr>
              <a:t>cầu (Global economy)</a:t>
            </a:r>
          </a:p>
          <a:p>
            <a:pPr marL="463550" lvl="0" indent="-463550">
              <a:spcBef>
                <a:spcPts val="200"/>
              </a:spcBef>
              <a:buFont typeface="Wingdings" pitchFamily="2" charset="2"/>
              <a:buChar char="q"/>
            </a:pPr>
            <a:r>
              <a:rPr lang="en-US" sz="2400" b="1">
                <a:solidFill>
                  <a:srgbClr val="4F81BD"/>
                </a:solidFill>
                <a:latin typeface="Cambria"/>
              </a:rPr>
              <a:t>Nền kinh tế </a:t>
            </a:r>
            <a:r>
              <a:rPr lang="en-US" sz="2400" b="1" smtClean="0">
                <a:solidFill>
                  <a:srgbClr val="4F81BD"/>
                </a:solidFill>
                <a:latin typeface="Cambria"/>
              </a:rPr>
              <a:t>số (Digital economy)</a:t>
            </a:r>
          </a:p>
          <a:p>
            <a:pPr marL="463550" lvl="0" indent="-463550">
              <a:spcBef>
                <a:spcPts val="200"/>
              </a:spcBef>
              <a:buFont typeface="Wingdings" pitchFamily="2" charset="2"/>
              <a:buChar char="q"/>
            </a:pPr>
            <a:r>
              <a:rPr lang="en-US" sz="2400" b="1" smtClean="0">
                <a:solidFill>
                  <a:srgbClr val="4F81BD"/>
                </a:solidFill>
                <a:latin typeface="Cambria"/>
              </a:rPr>
              <a:t>Thương mại điện tử (Electronic commerce)</a:t>
            </a:r>
          </a:p>
          <a:p>
            <a:pPr marL="463550" lvl="0" indent="-463550">
              <a:spcBef>
                <a:spcPts val="200"/>
              </a:spcBef>
              <a:buFont typeface="Wingdings" pitchFamily="2" charset="2"/>
              <a:buChar char="q"/>
            </a:pPr>
            <a:r>
              <a:rPr lang="en-US" sz="2400" b="1" smtClean="0">
                <a:solidFill>
                  <a:srgbClr val="4F81BD"/>
                </a:solidFill>
                <a:latin typeface="Cambria"/>
              </a:rPr>
              <a:t>Các tác động phi thương mại (Non-commercial impacts)</a:t>
            </a:r>
          </a:p>
          <a:p>
            <a:pPr marL="463550" lvl="0" indent="-463550">
              <a:spcBef>
                <a:spcPts val="200"/>
              </a:spcBef>
              <a:buFont typeface="Wingdings" pitchFamily="2" charset="2"/>
              <a:buChar char="q"/>
            </a:pPr>
            <a:r>
              <a:rPr lang="en-US" sz="2400" b="1" smtClean="0">
                <a:solidFill>
                  <a:srgbClr val="4F81BD"/>
                </a:solidFill>
                <a:latin typeface="Cambria"/>
              </a:rPr>
              <a:t>Sự thay đổi (Change)</a:t>
            </a:r>
          </a:p>
          <a:p>
            <a:pPr marL="463550" lvl="0" indent="-463550">
              <a:spcBef>
                <a:spcPts val="200"/>
              </a:spcBef>
              <a:buFont typeface="Wingdings" pitchFamily="2" charset="2"/>
              <a:buChar char="q"/>
            </a:pPr>
            <a:r>
              <a:rPr lang="en-US" sz="2400" b="1" smtClean="0">
                <a:solidFill>
                  <a:srgbClr val="4F81BD"/>
                </a:solidFill>
                <a:latin typeface="Cambria"/>
              </a:rPr>
              <a:t>Chiều kích về con người (Human dimension)</a:t>
            </a:r>
          </a:p>
          <a:p>
            <a:pPr marL="463550" lvl="0" indent="-463550">
              <a:spcBef>
                <a:spcPts val="200"/>
              </a:spcBef>
              <a:buFont typeface="Wingdings" pitchFamily="2" charset="2"/>
              <a:buChar char="q"/>
            </a:pPr>
            <a:r>
              <a:rPr lang="en-US" sz="2400" b="1" smtClean="0">
                <a:solidFill>
                  <a:srgbClr val="4F81BD"/>
                </a:solidFill>
                <a:latin typeface="Cambria"/>
              </a:rPr>
              <a:t>Các khía cạnh về tổ chức (Organizational aspects)</a:t>
            </a:r>
          </a:p>
          <a:p>
            <a:pPr marL="463550" indent="-463550">
              <a:spcBef>
                <a:spcPts val="200"/>
              </a:spcBef>
              <a:buFont typeface="Wingdings" pitchFamily="2" charset="2"/>
              <a:buChar char="q"/>
            </a:pPr>
            <a:r>
              <a:rPr lang="en-US" sz="2400" b="1">
                <a:solidFill>
                  <a:srgbClr val="4F81BD"/>
                </a:solidFill>
                <a:latin typeface="Cambria"/>
              </a:rPr>
              <a:t>Các khía cạnh về </a:t>
            </a:r>
            <a:r>
              <a:rPr lang="en-US" sz="2400" b="1" smtClean="0">
                <a:solidFill>
                  <a:srgbClr val="4F81BD"/>
                </a:solidFill>
                <a:latin typeface="Cambria"/>
              </a:rPr>
              <a:t>nghề nghiệp (Professional aspects)</a:t>
            </a:r>
            <a:endParaRPr lang="en-US" sz="2400" b="1">
              <a:solidFill>
                <a:srgbClr val="4F81BD"/>
              </a:solidFill>
              <a:latin typeface="Cambria"/>
            </a:endParaRP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4</a:t>
            </a:fld>
            <a:endParaRPr lang="en-US"/>
          </a:p>
        </p:txBody>
      </p:sp>
      <p:sp>
        <p:nvSpPr>
          <p:cNvPr id="4" name="Date Placeholder 3"/>
          <p:cNvSpPr>
            <a:spLocks noGrp="1"/>
          </p:cNvSpPr>
          <p:nvPr>
            <p:ph type="dt" sz="half" idx="2"/>
          </p:nvPr>
        </p:nvSpPr>
        <p:spPr/>
        <p:txBody>
          <a:bodyPr/>
          <a:lstStyle/>
          <a:p>
            <a:fld id="{008E0C48-2C0F-4B4E-89AF-F29E65B7C920}" type="datetime1">
              <a:rPr lang="en-US" smtClean="0"/>
              <a:t>5/8/2015</a:t>
            </a:fld>
            <a:endParaRPr lang="en-US"/>
          </a:p>
        </p:txBody>
      </p:sp>
    </p:spTree>
    <p:extLst>
      <p:ext uri="{BB962C8B-B14F-4D97-AF65-F5344CB8AC3E}">
        <p14:creationId xmlns:p14="http://schemas.microsoft.com/office/powerpoint/2010/main" val="14522344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solidFill>
                  <a:srgbClr val="365F91"/>
                </a:solidFill>
                <a:latin typeface="Cambria"/>
              </a:rPr>
              <a:t>Hệ thống </a:t>
            </a:r>
            <a:r>
              <a:rPr lang="en-US" b="1">
                <a:solidFill>
                  <a:srgbClr val="365F91"/>
                </a:solidFill>
                <a:latin typeface="Cambria"/>
              </a:rPr>
              <a:t>thông tin </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92500" lnSpcReduction="10000"/>
          </a:bodyPr>
          <a:lstStyle/>
          <a:p>
            <a:pPr lvl="0"/>
            <a:r>
              <a:rPr lang="vi-VN" sz="2800" b="1" dirty="0">
                <a:solidFill>
                  <a:srgbClr val="4F81BD"/>
                </a:solidFill>
                <a:latin typeface="Cambria"/>
              </a:rPr>
              <a:t>Một hệ thống thông tin trong một tổ chức cung cấp các quy trình và thông tin hữu ích cho các thành viên và </a:t>
            </a:r>
            <a:r>
              <a:rPr lang="vi-VN" sz="2800" b="1" dirty="0" smtClean="0">
                <a:solidFill>
                  <a:srgbClr val="4F81BD"/>
                </a:solidFill>
                <a:latin typeface="Cambria"/>
              </a:rPr>
              <a:t>các </a:t>
            </a:r>
            <a:r>
              <a:rPr lang="vi-VN" sz="2800" b="1" dirty="0">
                <a:solidFill>
                  <a:srgbClr val="4F81BD"/>
                </a:solidFill>
                <a:latin typeface="Cambria"/>
              </a:rPr>
              <a:t>khách hàng. </a:t>
            </a:r>
            <a:endParaRPr lang="en-US" sz="2800" b="1" dirty="0" smtClean="0">
              <a:solidFill>
                <a:srgbClr val="4F81BD"/>
              </a:solidFill>
              <a:latin typeface="Cambria"/>
            </a:endParaRPr>
          </a:p>
          <a:p>
            <a:pPr lvl="1"/>
            <a:r>
              <a:rPr lang="vi-VN" sz="2400" b="1" dirty="0" smtClean="0">
                <a:solidFill>
                  <a:srgbClr val="4F81BD"/>
                </a:solidFill>
                <a:latin typeface="Cambria"/>
              </a:rPr>
              <a:t>Những </a:t>
            </a:r>
            <a:r>
              <a:rPr lang="vi-VN" sz="2400" b="1" dirty="0">
                <a:solidFill>
                  <a:srgbClr val="4F81BD"/>
                </a:solidFill>
                <a:latin typeface="Cambria"/>
              </a:rPr>
              <a:t>điều này sẽ </a:t>
            </a:r>
            <a:r>
              <a:rPr lang="en-US" sz="2400" b="1" dirty="0" smtClean="0">
                <a:solidFill>
                  <a:srgbClr val="4F81BD"/>
                </a:solidFill>
                <a:latin typeface="Cambria"/>
              </a:rPr>
              <a:t/>
            </a:r>
            <a:br>
              <a:rPr lang="en-US" sz="2400" b="1" dirty="0" smtClean="0">
                <a:solidFill>
                  <a:srgbClr val="4F81BD"/>
                </a:solidFill>
                <a:latin typeface="Cambria"/>
              </a:rPr>
            </a:br>
            <a:r>
              <a:rPr lang="vi-VN" sz="2400" b="1" dirty="0" smtClean="0">
                <a:solidFill>
                  <a:srgbClr val="4F81BD"/>
                </a:solidFill>
                <a:latin typeface="Cambria"/>
              </a:rPr>
              <a:t>giúp </a:t>
            </a:r>
            <a:r>
              <a:rPr lang="vi-VN" sz="2400" b="1" dirty="0">
                <a:solidFill>
                  <a:srgbClr val="4F81BD"/>
                </a:solidFill>
                <a:latin typeface="Cambria"/>
              </a:rPr>
              <a:t>tổ chức hoạt động </a:t>
            </a:r>
            <a:r>
              <a:rPr lang="en-US" sz="2400" b="1" dirty="0" smtClean="0">
                <a:solidFill>
                  <a:srgbClr val="4F81BD"/>
                </a:solidFill>
                <a:latin typeface="Cambria"/>
              </a:rPr>
              <a:t/>
            </a:r>
            <a:br>
              <a:rPr lang="en-US" sz="2400" b="1" dirty="0" smtClean="0">
                <a:solidFill>
                  <a:srgbClr val="4F81BD"/>
                </a:solidFill>
                <a:latin typeface="Cambria"/>
              </a:rPr>
            </a:br>
            <a:r>
              <a:rPr lang="vi-VN" sz="2400" b="1" dirty="0" smtClean="0">
                <a:solidFill>
                  <a:srgbClr val="4F81BD"/>
                </a:solidFill>
                <a:latin typeface="Cambria"/>
              </a:rPr>
              <a:t>hiệu </a:t>
            </a:r>
            <a:r>
              <a:rPr lang="vi-VN" sz="2400" b="1" dirty="0">
                <a:solidFill>
                  <a:srgbClr val="4F81BD"/>
                </a:solidFill>
                <a:latin typeface="Cambria"/>
              </a:rPr>
              <a:t>quả hơn. </a:t>
            </a:r>
            <a:endParaRPr lang="en-US" sz="2400" b="1" dirty="0" smtClean="0">
              <a:solidFill>
                <a:srgbClr val="4F81BD"/>
              </a:solidFill>
              <a:latin typeface="Cambria"/>
            </a:endParaRPr>
          </a:p>
          <a:p>
            <a:pPr lvl="1"/>
            <a:r>
              <a:rPr lang="vi-VN" sz="2400" b="1" dirty="0" smtClean="0">
                <a:solidFill>
                  <a:srgbClr val="4F81BD"/>
                </a:solidFill>
                <a:latin typeface="Cambria"/>
              </a:rPr>
              <a:t>Các </a:t>
            </a:r>
            <a:r>
              <a:rPr lang="vi-VN" sz="2400" b="1" dirty="0">
                <a:solidFill>
                  <a:srgbClr val="4F81BD"/>
                </a:solidFill>
                <a:latin typeface="Cambria"/>
              </a:rPr>
              <a:t>thông tin có thể </a:t>
            </a:r>
            <a:r>
              <a:rPr lang="en-US" sz="2400" b="1" dirty="0" smtClean="0">
                <a:solidFill>
                  <a:srgbClr val="4F81BD"/>
                </a:solidFill>
                <a:latin typeface="Cambria"/>
              </a:rPr>
              <a:t/>
            </a:r>
            <a:br>
              <a:rPr lang="en-US" sz="2400" b="1" dirty="0" smtClean="0">
                <a:solidFill>
                  <a:srgbClr val="4F81BD"/>
                </a:solidFill>
                <a:latin typeface="Cambria"/>
              </a:rPr>
            </a:br>
            <a:r>
              <a:rPr lang="vi-VN" sz="2400" b="1" dirty="0" smtClean="0">
                <a:solidFill>
                  <a:srgbClr val="4F81BD"/>
                </a:solidFill>
                <a:latin typeface="Cambria"/>
              </a:rPr>
              <a:t>liên </a:t>
            </a:r>
            <a:r>
              <a:rPr lang="vi-VN" sz="2400" b="1" dirty="0">
                <a:solidFill>
                  <a:srgbClr val="4F81BD"/>
                </a:solidFill>
                <a:latin typeface="Cambria"/>
              </a:rPr>
              <a:t>quan đến khách </a:t>
            </a:r>
            <a:r>
              <a:rPr lang="en-US" sz="2400" b="1" dirty="0" smtClean="0">
                <a:solidFill>
                  <a:srgbClr val="4F81BD"/>
                </a:solidFill>
                <a:latin typeface="Cambria"/>
              </a:rPr>
              <a:t/>
            </a:r>
            <a:br>
              <a:rPr lang="en-US" sz="2400" b="1" dirty="0" smtClean="0">
                <a:solidFill>
                  <a:srgbClr val="4F81BD"/>
                </a:solidFill>
                <a:latin typeface="Cambria"/>
              </a:rPr>
            </a:br>
            <a:r>
              <a:rPr lang="vi-VN" sz="2400" b="1" dirty="0" smtClean="0">
                <a:solidFill>
                  <a:srgbClr val="4F81BD"/>
                </a:solidFill>
                <a:latin typeface="Cambria"/>
              </a:rPr>
              <a:t>hàng</a:t>
            </a:r>
            <a:r>
              <a:rPr lang="vi-VN" sz="2400" b="1" dirty="0">
                <a:solidFill>
                  <a:srgbClr val="4F81BD"/>
                </a:solidFill>
                <a:latin typeface="Cambria"/>
              </a:rPr>
              <a:t>, nhà cung cấp, </a:t>
            </a:r>
            <a:r>
              <a:rPr lang="en-US" sz="2400" b="1" dirty="0" smtClean="0">
                <a:solidFill>
                  <a:srgbClr val="4F81BD"/>
                </a:solidFill>
                <a:latin typeface="Cambria"/>
              </a:rPr>
              <a:t/>
            </a:r>
            <a:br>
              <a:rPr lang="en-US" sz="2400" b="1" dirty="0" smtClean="0">
                <a:solidFill>
                  <a:srgbClr val="4F81BD"/>
                </a:solidFill>
                <a:latin typeface="Cambria"/>
              </a:rPr>
            </a:br>
            <a:r>
              <a:rPr lang="vi-VN" sz="2400" b="1" dirty="0" smtClean="0">
                <a:solidFill>
                  <a:srgbClr val="4F81BD"/>
                </a:solidFill>
                <a:latin typeface="Cambria"/>
              </a:rPr>
              <a:t>các </a:t>
            </a:r>
            <a:r>
              <a:rPr lang="vi-VN" sz="2400" b="1" dirty="0">
                <a:solidFill>
                  <a:srgbClr val="4F81BD"/>
                </a:solidFill>
                <a:latin typeface="Cambria"/>
              </a:rPr>
              <a:t>sản phẩm, thiết bị, </a:t>
            </a:r>
            <a:r>
              <a:rPr lang="en-US" sz="2400" b="1" dirty="0" smtClean="0">
                <a:solidFill>
                  <a:srgbClr val="4F81BD"/>
                </a:solidFill>
                <a:latin typeface="Cambria"/>
              </a:rPr>
              <a:t/>
            </a:r>
            <a:br>
              <a:rPr lang="en-US" sz="2400" b="1" dirty="0" smtClean="0">
                <a:solidFill>
                  <a:srgbClr val="4F81BD"/>
                </a:solidFill>
                <a:latin typeface="Cambria"/>
              </a:rPr>
            </a:br>
            <a:r>
              <a:rPr lang="vi-VN" sz="2400" b="1" dirty="0" smtClean="0">
                <a:solidFill>
                  <a:srgbClr val="4F81BD"/>
                </a:solidFill>
                <a:latin typeface="Cambria"/>
              </a:rPr>
              <a:t>thủ </a:t>
            </a:r>
            <a:r>
              <a:rPr lang="vi-VN" sz="2400" b="1" dirty="0">
                <a:solidFill>
                  <a:srgbClr val="4F81BD"/>
                </a:solidFill>
                <a:latin typeface="Cambria"/>
              </a:rPr>
              <a:t>tục, hoạt động... </a:t>
            </a:r>
            <a:r>
              <a:rPr lang="en-US" sz="2400" b="1" dirty="0" smtClean="0">
                <a:solidFill>
                  <a:srgbClr val="4F81BD"/>
                </a:solidFill>
                <a:latin typeface="Cambria"/>
              </a:rPr>
              <a:t/>
            </a:r>
            <a:br>
              <a:rPr lang="en-US" sz="2400" b="1" dirty="0" smtClean="0">
                <a:solidFill>
                  <a:srgbClr val="4F81BD"/>
                </a:solidFill>
                <a:latin typeface="Cambria"/>
              </a:rPr>
            </a:br>
            <a:r>
              <a:rPr lang="vi-VN" sz="2400" b="1" dirty="0" smtClean="0">
                <a:solidFill>
                  <a:srgbClr val="4F81BD"/>
                </a:solidFill>
                <a:latin typeface="Cambria"/>
              </a:rPr>
              <a:t>của </a:t>
            </a:r>
            <a:r>
              <a:rPr lang="vi-VN" sz="2400" b="1" dirty="0">
                <a:solidFill>
                  <a:srgbClr val="4F81BD"/>
                </a:solidFill>
                <a:latin typeface="Cambria"/>
              </a:rPr>
              <a:t>tổ chức.</a:t>
            </a:r>
            <a:endParaRPr lang="en-US" sz="2400" b="1" i="0" u="none" strike="noStrike" baseline="0" dirty="0" smtClean="0">
              <a:solidFill>
                <a:srgbClr val="4F81BD"/>
              </a:solidFill>
              <a:latin typeface="Cambria"/>
            </a:endParaRP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5</a:t>
            </a:fld>
            <a:endParaRPr lang="en-US"/>
          </a:p>
        </p:txBody>
      </p:sp>
      <p:sp>
        <p:nvSpPr>
          <p:cNvPr id="4" name="Date Placeholder 3"/>
          <p:cNvSpPr>
            <a:spLocks noGrp="1"/>
          </p:cNvSpPr>
          <p:nvPr>
            <p:ph type="dt" sz="half" idx="2"/>
          </p:nvPr>
        </p:nvSpPr>
        <p:spPr/>
        <p:txBody>
          <a:bodyPr/>
          <a:lstStyle/>
          <a:p>
            <a:fld id="{0F6F0028-C3B2-4E08-95B2-49583E838B92}" type="datetime1">
              <a:rPr lang="en-US" smtClean="0"/>
              <a:t>5/8/2015</a:t>
            </a:fld>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8600" y="2914650"/>
            <a:ext cx="4810125" cy="340995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0546942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smtClean="0">
                <a:solidFill>
                  <a:srgbClr val="365F91"/>
                </a:solidFill>
                <a:latin typeface="Cambria"/>
              </a:rPr>
              <a:t>Ví dụ về hệ thống thông tin </a:t>
            </a:r>
            <a:endParaRPr lang="en-US" b="1" i="0" u="none" strike="noStrike" baseline="0" smtClean="0">
              <a:solidFill>
                <a:srgbClr val="365F91"/>
              </a:solidFill>
              <a:latin typeface="Cambria"/>
            </a:endParaRPr>
          </a:p>
        </p:txBody>
      </p:sp>
      <p:sp>
        <p:nvSpPr>
          <p:cNvPr id="3" name="Text Placeholder 2"/>
          <p:cNvSpPr>
            <a:spLocks noGrp="1"/>
          </p:cNvSpPr>
          <p:nvPr>
            <p:ph sz="half" idx="1"/>
          </p:nvPr>
        </p:nvSpPr>
        <p:spPr>
          <a:xfrm>
            <a:off x="299621" y="1981200"/>
            <a:ext cx="2900779" cy="4343400"/>
          </a:xfrm>
        </p:spPr>
        <p:txBody>
          <a:bodyPr>
            <a:normAutofit/>
          </a:bodyPr>
          <a:lstStyle/>
          <a:p>
            <a:pPr lvl="0"/>
            <a:r>
              <a:rPr lang="vi-VN" sz="2400" b="1" dirty="0" smtClean="0">
                <a:solidFill>
                  <a:srgbClr val="4F81BD"/>
                </a:solidFill>
                <a:latin typeface="Cambria"/>
              </a:rPr>
              <a:t>Một </a:t>
            </a:r>
            <a:r>
              <a:rPr lang="vi-VN" sz="2400" b="1" dirty="0">
                <a:solidFill>
                  <a:srgbClr val="4F81BD"/>
                </a:solidFill>
                <a:latin typeface="Cambria"/>
              </a:rPr>
              <a:t>hệ thống bảng </a:t>
            </a:r>
            <a:r>
              <a:rPr lang="vi-VN" sz="2400" b="1">
                <a:solidFill>
                  <a:srgbClr val="4F81BD"/>
                </a:solidFill>
                <a:latin typeface="Cambria"/>
              </a:rPr>
              <a:t>lương </a:t>
            </a:r>
            <a:r>
              <a:rPr lang="vi-VN" sz="2400" b="1" smtClean="0">
                <a:solidFill>
                  <a:srgbClr val="4F81BD"/>
                </a:solidFill>
                <a:latin typeface="Cambria"/>
              </a:rPr>
              <a:t>là </a:t>
            </a:r>
            <a:r>
              <a:rPr lang="vi-VN" sz="2400" b="1" dirty="0">
                <a:solidFill>
                  <a:srgbClr val="4F81BD"/>
                </a:solidFill>
                <a:latin typeface="Cambria"/>
              </a:rPr>
              <a:t>hệ thống thông tin. Đây là một trong những ứng dụng đầu tiên được tin học hóa. </a:t>
            </a:r>
            <a:endParaRPr lang="en-US" sz="2400" b="1" dirty="0" smtClean="0">
              <a:solidFill>
                <a:srgbClr val="4F81BD"/>
              </a:solidFill>
              <a:latin typeface="Cambria"/>
            </a:endParaRP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6</a:t>
            </a:fld>
            <a:endParaRPr lang="en-US"/>
          </a:p>
        </p:txBody>
      </p:sp>
      <p:sp>
        <p:nvSpPr>
          <p:cNvPr id="4" name="Date Placeholder 3"/>
          <p:cNvSpPr>
            <a:spLocks noGrp="1"/>
          </p:cNvSpPr>
          <p:nvPr>
            <p:ph type="dt" sz="half" idx="13"/>
          </p:nvPr>
        </p:nvSpPr>
        <p:spPr/>
        <p:txBody>
          <a:bodyPr/>
          <a:lstStyle/>
          <a:p>
            <a:fld id="{CEB05608-E4C6-4E13-9B3D-D80887FD602C}" type="datetime1">
              <a:rPr lang="en-US" smtClean="0"/>
              <a:t>5/8/2015</a:t>
            </a:fld>
            <a:endParaRPr lang="en-US"/>
          </a:p>
        </p:txBody>
      </p:sp>
      <p:pic>
        <p:nvPicPr>
          <p:cNvPr id="1027" name="Picture 3"/>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3124200" y="1947293"/>
            <a:ext cx="5773412" cy="437730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34469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solidFill>
                  <a:srgbClr val="365F91"/>
                </a:solidFill>
                <a:latin typeface="Cambria"/>
              </a:rPr>
              <a:t>Ví</a:t>
            </a:r>
            <a:r>
              <a:rPr lang="en-US" b="1" dirty="0" smtClean="0">
                <a:solidFill>
                  <a:srgbClr val="365F91"/>
                </a:solidFill>
                <a:latin typeface="Cambria"/>
              </a:rPr>
              <a:t> </a:t>
            </a:r>
            <a:r>
              <a:rPr lang="en-US" b="1" dirty="0" err="1" smtClean="0">
                <a:solidFill>
                  <a:srgbClr val="365F91"/>
                </a:solidFill>
                <a:latin typeface="Cambria"/>
              </a:rPr>
              <a:t>dụ</a:t>
            </a:r>
            <a:r>
              <a:rPr lang="en-US" b="1" dirty="0" smtClean="0">
                <a:solidFill>
                  <a:srgbClr val="365F91"/>
                </a:solidFill>
                <a:latin typeface="Cambria"/>
              </a:rPr>
              <a:t> </a:t>
            </a:r>
            <a:r>
              <a:rPr lang="en-US" b="1" dirty="0" err="1" smtClean="0">
                <a:solidFill>
                  <a:srgbClr val="365F91"/>
                </a:solidFill>
                <a:latin typeface="Cambria"/>
              </a:rPr>
              <a:t>về</a:t>
            </a:r>
            <a:r>
              <a:rPr lang="en-US" b="1" dirty="0" smtClean="0">
                <a:solidFill>
                  <a:srgbClr val="365F91"/>
                </a:solidFill>
                <a:latin typeface="Cambria"/>
              </a:rPr>
              <a:t> </a:t>
            </a:r>
            <a:r>
              <a:rPr lang="en-US" b="1" dirty="0" err="1" smtClean="0">
                <a:solidFill>
                  <a:srgbClr val="365F91"/>
                </a:solidFill>
                <a:latin typeface="Cambria"/>
              </a:rPr>
              <a:t>hệ</a:t>
            </a:r>
            <a:r>
              <a:rPr lang="en-US" b="1" dirty="0" smtClean="0">
                <a:solidFill>
                  <a:srgbClr val="365F91"/>
                </a:solidFill>
                <a:latin typeface="Cambria"/>
              </a:rPr>
              <a:t> </a:t>
            </a:r>
            <a:r>
              <a:rPr lang="en-US" b="1" dirty="0" err="1" smtClean="0">
                <a:solidFill>
                  <a:srgbClr val="365F91"/>
                </a:solidFill>
                <a:latin typeface="Cambria"/>
              </a:rPr>
              <a:t>thống</a:t>
            </a:r>
            <a:r>
              <a:rPr lang="en-US" b="1" dirty="0" smtClean="0">
                <a:solidFill>
                  <a:srgbClr val="365F91"/>
                </a:solidFill>
                <a:latin typeface="Cambria"/>
              </a:rPr>
              <a:t> </a:t>
            </a:r>
            <a:r>
              <a:rPr lang="en-US" b="1" dirty="0" err="1" smtClean="0">
                <a:solidFill>
                  <a:srgbClr val="365F91"/>
                </a:solidFill>
                <a:latin typeface="Cambria"/>
              </a:rPr>
              <a:t>thông</a:t>
            </a:r>
            <a:r>
              <a:rPr lang="en-US" b="1" dirty="0" smtClean="0">
                <a:solidFill>
                  <a:srgbClr val="365F91"/>
                </a:solidFill>
                <a:latin typeface="Cambria"/>
              </a:rPr>
              <a:t> tin… </a:t>
            </a:r>
            <a:endParaRPr lang="en-US" b="1" i="0" u="none" strike="noStrike" baseline="0" dirty="0" smtClean="0">
              <a:solidFill>
                <a:srgbClr val="365F91"/>
              </a:solidFill>
              <a:latin typeface="Cambria"/>
            </a:endParaRPr>
          </a:p>
        </p:txBody>
      </p:sp>
      <p:sp>
        <p:nvSpPr>
          <p:cNvPr id="3" name="Text Placeholder 2"/>
          <p:cNvSpPr>
            <a:spLocks noGrp="1"/>
          </p:cNvSpPr>
          <p:nvPr>
            <p:ph sz="half" idx="1"/>
          </p:nvPr>
        </p:nvSpPr>
        <p:spPr/>
        <p:txBody>
          <a:bodyPr>
            <a:normAutofit/>
          </a:bodyPr>
          <a:lstStyle/>
          <a:p>
            <a:r>
              <a:rPr lang="vi-VN" sz="2800" b="1" dirty="0" smtClean="0">
                <a:solidFill>
                  <a:srgbClr val="4F81BD"/>
                </a:solidFill>
                <a:latin typeface="Cambria"/>
              </a:rPr>
              <a:t>Một </a:t>
            </a:r>
            <a:r>
              <a:rPr lang="vi-VN" sz="2800" b="1" dirty="0">
                <a:solidFill>
                  <a:srgbClr val="4F81BD"/>
                </a:solidFill>
                <a:latin typeface="Cambria"/>
              </a:rPr>
              <a:t>nhà đấu giá điện tử (như eBay). Nó sử dụng World Wide Web (WWW) làm giao diện người dùng.</a:t>
            </a:r>
          </a:p>
          <a:p>
            <a:pPr lvl="0"/>
            <a:endParaRPr lang="vi-VN" sz="2800" b="1" dirty="0">
              <a:solidFill>
                <a:srgbClr val="4F81BD"/>
              </a:solidFill>
              <a:latin typeface="Cambria"/>
            </a:endParaRP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7</a:t>
            </a:fld>
            <a:endParaRPr lang="en-US"/>
          </a:p>
        </p:txBody>
      </p:sp>
      <p:sp>
        <p:nvSpPr>
          <p:cNvPr id="4" name="Date Placeholder 3"/>
          <p:cNvSpPr>
            <a:spLocks noGrp="1"/>
          </p:cNvSpPr>
          <p:nvPr>
            <p:ph type="dt" sz="half" idx="13"/>
          </p:nvPr>
        </p:nvSpPr>
        <p:spPr/>
        <p:txBody>
          <a:bodyPr/>
          <a:lstStyle/>
          <a:p>
            <a:fld id="{CEB05608-E4C6-4E13-9B3D-D80887FD602C}" type="datetime1">
              <a:rPr lang="en-US" smtClean="0"/>
              <a:t>5/8/2015</a:t>
            </a:fld>
            <a:endParaRPr lang="en-US"/>
          </a:p>
        </p:txBody>
      </p:sp>
      <p:pic>
        <p:nvPicPr>
          <p:cNvPr id="10" name="Content Placeholder 9"/>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713288" y="2293427"/>
            <a:ext cx="4106862" cy="371894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6268794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b="1">
                <a:solidFill>
                  <a:srgbClr val="365F91"/>
                </a:solidFill>
                <a:latin typeface="Cambria"/>
              </a:rPr>
              <a:t>Môi trường và bối cảnh</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lstStyle/>
          <a:p>
            <a:pPr lvl="0"/>
            <a:r>
              <a:rPr lang="vi-VN" b="1" dirty="0" smtClean="0">
                <a:solidFill>
                  <a:srgbClr val="4F81BD"/>
                </a:solidFill>
                <a:latin typeface="Cambria"/>
              </a:rPr>
              <a:t>Hệ </a:t>
            </a:r>
            <a:r>
              <a:rPr lang="vi-VN" b="1" dirty="0">
                <a:solidFill>
                  <a:srgbClr val="4F81BD"/>
                </a:solidFill>
                <a:latin typeface="Cambria"/>
              </a:rPr>
              <a:t>thống thông tin được phát triển và hoạt động trong một bối cảnh môi trường có ảnh hưởng đáng kể. </a:t>
            </a:r>
            <a:endParaRPr lang="en-US" b="1" dirty="0" smtClean="0">
              <a:solidFill>
                <a:srgbClr val="4F81BD"/>
              </a:solidFill>
              <a:latin typeface="Cambria"/>
            </a:endParaRPr>
          </a:p>
          <a:p>
            <a:pPr lvl="0"/>
            <a:r>
              <a:rPr lang="vi-VN" b="1" dirty="0" smtClean="0">
                <a:solidFill>
                  <a:srgbClr val="4F81BD"/>
                </a:solidFill>
                <a:latin typeface="Cambria"/>
              </a:rPr>
              <a:t>Môi </a:t>
            </a:r>
            <a:r>
              <a:rPr lang="vi-VN" b="1" dirty="0">
                <a:solidFill>
                  <a:srgbClr val="4F81BD"/>
                </a:solidFill>
                <a:latin typeface="Cambria"/>
              </a:rPr>
              <a:t>trường này ngày càng phức tạp </a:t>
            </a:r>
            <a:r>
              <a:rPr lang="en-US" b="1" dirty="0" smtClean="0">
                <a:solidFill>
                  <a:srgbClr val="4F81BD"/>
                </a:solidFill>
                <a:latin typeface="Cambria"/>
              </a:rPr>
              <a:t/>
            </a:r>
            <a:br>
              <a:rPr lang="en-US" b="1" dirty="0" smtClean="0">
                <a:solidFill>
                  <a:srgbClr val="4F81BD"/>
                </a:solidFill>
                <a:latin typeface="Cambria"/>
              </a:rPr>
            </a:br>
            <a:r>
              <a:rPr lang="vi-VN" b="1" dirty="0" smtClean="0">
                <a:solidFill>
                  <a:srgbClr val="4F81BD"/>
                </a:solidFill>
                <a:latin typeface="Cambria"/>
              </a:rPr>
              <a:t>và </a:t>
            </a:r>
            <a:r>
              <a:rPr lang="vi-VN" b="1" dirty="0">
                <a:solidFill>
                  <a:srgbClr val="4F81BD"/>
                </a:solidFill>
                <a:latin typeface="Cambria"/>
              </a:rPr>
              <a:t>năng động.</a:t>
            </a:r>
            <a:endParaRPr lang="en-US" b="1" i="0" u="none" strike="noStrike" baseline="0" dirty="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8</a:t>
            </a:fld>
            <a:endParaRPr lang="en-US"/>
          </a:p>
        </p:txBody>
      </p:sp>
      <p:sp>
        <p:nvSpPr>
          <p:cNvPr id="4" name="Date Placeholder 3"/>
          <p:cNvSpPr>
            <a:spLocks noGrp="1"/>
          </p:cNvSpPr>
          <p:nvPr>
            <p:ph type="dt" sz="half" idx="2"/>
          </p:nvPr>
        </p:nvSpPr>
        <p:spPr/>
        <p:txBody>
          <a:bodyPr/>
          <a:lstStyle/>
          <a:p>
            <a:fld id="{450AF638-AF79-4F0E-9307-6235D6A45717}" type="datetime1">
              <a:rPr lang="en-US" smtClean="0"/>
              <a:t>5/8/2015</a:t>
            </a:fld>
            <a:endParaRPr lang="en-US"/>
          </a:p>
        </p:txBody>
      </p:sp>
    </p:spTree>
    <p:extLst>
      <p:ext uri="{BB962C8B-B14F-4D97-AF65-F5344CB8AC3E}">
        <p14:creationId xmlns:p14="http://schemas.microsoft.com/office/powerpoint/2010/main" val="29211383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solidFill>
                  <a:srgbClr val="365F91"/>
                </a:solidFill>
                <a:latin typeface="Cambria"/>
              </a:rPr>
              <a:t>Nền kinh tế toàn cầu</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Autofit/>
          </a:bodyPr>
          <a:lstStyle/>
          <a:p>
            <a:pPr lvl="0">
              <a:spcBef>
                <a:spcPts val="600"/>
              </a:spcBef>
            </a:pPr>
            <a:r>
              <a:rPr lang="vi-VN" sz="2800" b="1" dirty="0">
                <a:solidFill>
                  <a:srgbClr val="4F81BD"/>
                </a:solidFill>
                <a:latin typeface="Cambria"/>
              </a:rPr>
              <a:t>Các công ty không chỉ phải đối mặt với sự cạnh tranh từ các công ty địa phương khác. Cạnh tranh có thể đến bất cứ nơi nào trên thế giới. Hiện đã có một sự giảm thiểu trong rào cản đối với thương mại và cạnh tranh. </a:t>
            </a:r>
          </a:p>
          <a:p>
            <a:pPr lvl="0">
              <a:spcBef>
                <a:spcPts val="600"/>
              </a:spcBef>
            </a:pPr>
            <a:r>
              <a:rPr lang="vi-VN" sz="2800" b="1" dirty="0" smtClean="0">
                <a:solidFill>
                  <a:srgbClr val="4F81BD"/>
                </a:solidFill>
                <a:latin typeface="Cambria"/>
              </a:rPr>
              <a:t>Một </a:t>
            </a:r>
            <a:r>
              <a:rPr lang="vi-VN" sz="2800" b="1" dirty="0">
                <a:solidFill>
                  <a:srgbClr val="4F81BD"/>
                </a:solidFill>
                <a:latin typeface="Cambria"/>
              </a:rPr>
              <a:t>tác động nữa của nền kinh tế toàn cầu </a:t>
            </a:r>
            <a:r>
              <a:rPr lang="vi-VN" sz="2800" b="1">
                <a:solidFill>
                  <a:srgbClr val="4F81BD"/>
                </a:solidFill>
                <a:latin typeface="Cambria"/>
              </a:rPr>
              <a:t>là </a:t>
            </a:r>
            <a:r>
              <a:rPr lang="en-US" sz="2800" b="1" smtClean="0">
                <a:solidFill>
                  <a:srgbClr val="4F81BD"/>
                </a:solidFill>
                <a:latin typeface="Cambria"/>
              </a:rPr>
              <a:t/>
            </a:r>
            <a:br>
              <a:rPr lang="en-US" sz="2800" b="1" smtClean="0">
                <a:solidFill>
                  <a:srgbClr val="4F81BD"/>
                </a:solidFill>
                <a:latin typeface="Cambria"/>
              </a:rPr>
            </a:br>
            <a:r>
              <a:rPr lang="vi-VN" sz="2800" b="1" smtClean="0">
                <a:solidFill>
                  <a:srgbClr val="4F81BD"/>
                </a:solidFill>
                <a:latin typeface="Cambria"/>
              </a:rPr>
              <a:t>mặc </a:t>
            </a:r>
            <a:r>
              <a:rPr lang="vi-VN" sz="2800" b="1" dirty="0">
                <a:solidFill>
                  <a:srgbClr val="4F81BD"/>
                </a:solidFill>
                <a:latin typeface="Cambria"/>
              </a:rPr>
              <a:t>dù thị trường có thể cởi mở hơn và dễ tiếp cận, chi phí vẫn có thể khác nhau đáng kể từ quốc gia này sang quốc gia khác, đặc biệt là chi </a:t>
            </a:r>
            <a:r>
              <a:rPr lang="vi-VN" sz="2800" b="1">
                <a:solidFill>
                  <a:srgbClr val="4F81BD"/>
                </a:solidFill>
                <a:latin typeface="Cambria"/>
              </a:rPr>
              <a:t>phí </a:t>
            </a:r>
            <a:r>
              <a:rPr lang="en-US" sz="2800" b="1" smtClean="0">
                <a:solidFill>
                  <a:srgbClr val="4F81BD"/>
                </a:solidFill>
                <a:latin typeface="Cambria"/>
              </a:rPr>
              <a:t/>
            </a:r>
            <a:br>
              <a:rPr lang="en-US" sz="2800" b="1" smtClean="0">
                <a:solidFill>
                  <a:srgbClr val="4F81BD"/>
                </a:solidFill>
                <a:latin typeface="Cambria"/>
              </a:rPr>
            </a:br>
            <a:r>
              <a:rPr lang="vi-VN" sz="2800" b="1" smtClean="0">
                <a:solidFill>
                  <a:srgbClr val="4F81BD"/>
                </a:solidFill>
                <a:latin typeface="Cambria"/>
              </a:rPr>
              <a:t>lao </a:t>
            </a:r>
            <a:r>
              <a:rPr lang="vi-VN" sz="2800" b="1" dirty="0">
                <a:solidFill>
                  <a:srgbClr val="4F81BD"/>
                </a:solidFill>
                <a:latin typeface="Cambria"/>
              </a:rPr>
              <a:t>động. </a:t>
            </a: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9</a:t>
            </a:fld>
            <a:endParaRPr lang="en-US"/>
          </a:p>
        </p:txBody>
      </p:sp>
      <p:sp>
        <p:nvSpPr>
          <p:cNvPr id="4" name="Date Placeholder 3"/>
          <p:cNvSpPr>
            <a:spLocks noGrp="1"/>
          </p:cNvSpPr>
          <p:nvPr>
            <p:ph type="dt" sz="half" idx="2"/>
          </p:nvPr>
        </p:nvSpPr>
        <p:spPr/>
        <p:txBody>
          <a:bodyPr/>
          <a:lstStyle/>
          <a:p>
            <a:fld id="{F61A17DD-666F-4824-AF6D-4C50363F18EC}" type="datetime1">
              <a:rPr lang="en-US" smtClean="0"/>
              <a:t>5/8/2015</a:t>
            </a:fld>
            <a:endParaRPr lang="en-US"/>
          </a:p>
        </p:txBody>
      </p:sp>
    </p:spTree>
    <p:extLst>
      <p:ext uri="{BB962C8B-B14F-4D97-AF65-F5344CB8AC3E}">
        <p14:creationId xmlns:p14="http://schemas.microsoft.com/office/powerpoint/2010/main" val="36986453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1590" y="3267457"/>
            <a:ext cx="4323810" cy="3057143"/>
          </a:xfrm>
          <a:prstGeom prst="rect">
            <a:avLst/>
          </a:prstGeom>
          <a:ln>
            <a:noFill/>
          </a:ln>
          <a:effectLst>
            <a:outerShdw blurRad="190500" algn="tl" rotWithShape="0">
              <a:srgbClr val="000000">
                <a:alpha val="70000"/>
              </a:srgbClr>
            </a:outerShdw>
          </a:effectLst>
        </p:spPr>
      </p:pic>
      <p:sp>
        <p:nvSpPr>
          <p:cNvPr id="2" name="Title 1"/>
          <p:cNvSpPr>
            <a:spLocks noGrp="1"/>
          </p:cNvSpPr>
          <p:nvPr>
            <p:ph type="title"/>
          </p:nvPr>
        </p:nvSpPr>
        <p:spPr/>
        <p:txBody>
          <a:bodyPr/>
          <a:lstStyle/>
          <a:p>
            <a:r>
              <a:rPr lang="en-US" b="1">
                <a:solidFill>
                  <a:srgbClr val="365F91"/>
                </a:solidFill>
                <a:latin typeface="Cambria"/>
              </a:rPr>
              <a:t>Nền kinh tế số</a:t>
            </a:r>
            <a:endParaRPr lang="en-US" b="1" i="0" u="none" strike="noStrike" baseline="0" smtClean="0">
              <a:solidFill>
                <a:srgbClr val="365F91"/>
              </a:solidFill>
              <a:latin typeface="Cambria"/>
            </a:endParaRPr>
          </a:p>
        </p:txBody>
      </p:sp>
      <p:sp>
        <p:nvSpPr>
          <p:cNvPr id="3" name="Text Placeholder 2"/>
          <p:cNvSpPr>
            <a:spLocks noGrp="1"/>
          </p:cNvSpPr>
          <p:nvPr>
            <p:ph idx="1"/>
          </p:nvPr>
        </p:nvSpPr>
        <p:spPr/>
        <p:txBody>
          <a:bodyPr>
            <a:normAutofit/>
          </a:bodyPr>
          <a:lstStyle/>
          <a:p>
            <a:pPr lvl="0">
              <a:spcBef>
                <a:spcPts val="600"/>
              </a:spcBef>
            </a:pPr>
            <a:r>
              <a:rPr lang="vi-VN" sz="2600" b="1" dirty="0">
                <a:solidFill>
                  <a:srgbClr val="4F81BD"/>
                </a:solidFill>
                <a:latin typeface="Cambria"/>
              </a:rPr>
              <a:t>Một yếu tố khác trong bối cảnh năng động của kinh doanh là nền kinh tế số, kết quả từ sự hội tụ của công nghệ máy tính và viễn thông. </a:t>
            </a:r>
            <a:endParaRPr lang="en-US" sz="2600" b="1" dirty="0" smtClean="0">
              <a:solidFill>
                <a:srgbClr val="4F81BD"/>
              </a:solidFill>
              <a:latin typeface="Cambria"/>
            </a:endParaRPr>
          </a:p>
          <a:p>
            <a:pPr lvl="1">
              <a:spcBef>
                <a:spcPts val="600"/>
              </a:spcBef>
            </a:pPr>
            <a:r>
              <a:rPr lang="vi-VN" sz="2200" b="1" dirty="0" smtClean="0">
                <a:solidFill>
                  <a:srgbClr val="4F81BD"/>
                </a:solidFill>
                <a:latin typeface="Cambria"/>
              </a:rPr>
              <a:t>Điều </a:t>
            </a:r>
            <a:r>
              <a:rPr lang="vi-VN" sz="2200" b="1" dirty="0">
                <a:solidFill>
                  <a:srgbClr val="4F81BD"/>
                </a:solidFill>
                <a:latin typeface="Cambria"/>
              </a:rPr>
              <a:t>này đã có ảnh </a:t>
            </a:r>
            <a:r>
              <a:rPr lang="vi-VN" sz="2200" b="1">
                <a:solidFill>
                  <a:srgbClr val="4F81BD"/>
                </a:solidFill>
                <a:latin typeface="Cambria"/>
              </a:rPr>
              <a:t>hưởng </a:t>
            </a:r>
            <a:r>
              <a:rPr lang="en-US" sz="2200" b="1" smtClean="0">
                <a:solidFill>
                  <a:srgbClr val="4F81BD"/>
                </a:solidFill>
                <a:latin typeface="Cambria"/>
              </a:rPr>
              <a:t/>
            </a:r>
            <a:br>
              <a:rPr lang="en-US" sz="2200" b="1" smtClean="0">
                <a:solidFill>
                  <a:srgbClr val="4F81BD"/>
                </a:solidFill>
                <a:latin typeface="Cambria"/>
              </a:rPr>
            </a:br>
            <a:r>
              <a:rPr lang="vi-VN" sz="2200" b="1" smtClean="0">
                <a:solidFill>
                  <a:srgbClr val="4F81BD"/>
                </a:solidFill>
                <a:latin typeface="Cambria"/>
              </a:rPr>
              <a:t>đáng </a:t>
            </a:r>
            <a:r>
              <a:rPr lang="vi-VN" sz="2200" b="1" dirty="0">
                <a:solidFill>
                  <a:srgbClr val="4F81BD"/>
                </a:solidFill>
                <a:latin typeface="Cambria"/>
              </a:rPr>
              <a:t>kể lên các </a:t>
            </a:r>
            <a:r>
              <a:rPr lang="vi-VN" sz="2200" b="1">
                <a:solidFill>
                  <a:srgbClr val="4F81BD"/>
                </a:solidFill>
                <a:latin typeface="Cambria"/>
              </a:rPr>
              <a:t>doanh </a:t>
            </a:r>
            <a:r>
              <a:rPr lang="vi-VN" sz="2200" b="1" smtClean="0">
                <a:solidFill>
                  <a:srgbClr val="4F81BD"/>
                </a:solidFill>
                <a:latin typeface="Cambria"/>
              </a:rPr>
              <a:t>nghiệp </a:t>
            </a:r>
            <a:r>
              <a:rPr lang="en-US" sz="2200" b="1" smtClean="0">
                <a:solidFill>
                  <a:srgbClr val="4F81BD"/>
                </a:solidFill>
                <a:latin typeface="Cambria"/>
              </a:rPr>
              <a:t/>
            </a:r>
            <a:br>
              <a:rPr lang="en-US" sz="2200" b="1" smtClean="0">
                <a:solidFill>
                  <a:srgbClr val="4F81BD"/>
                </a:solidFill>
                <a:latin typeface="Cambria"/>
              </a:rPr>
            </a:br>
            <a:r>
              <a:rPr lang="vi-VN" sz="2200" b="1" smtClean="0">
                <a:solidFill>
                  <a:srgbClr val="4F81BD"/>
                </a:solidFill>
                <a:latin typeface="Cambria"/>
              </a:rPr>
              <a:t>và </a:t>
            </a:r>
            <a:r>
              <a:rPr lang="vi-VN" sz="2200" b="1" dirty="0">
                <a:solidFill>
                  <a:srgbClr val="4F81BD"/>
                </a:solidFill>
                <a:latin typeface="Cambria"/>
              </a:rPr>
              <a:t>xã hội nói chung </a:t>
            </a:r>
            <a:r>
              <a:rPr lang="vi-VN" sz="2200" b="1">
                <a:solidFill>
                  <a:srgbClr val="4F81BD"/>
                </a:solidFill>
                <a:latin typeface="Cambria"/>
              </a:rPr>
              <a:t>và </a:t>
            </a:r>
            <a:r>
              <a:rPr lang="vi-VN" sz="2200" b="1" smtClean="0">
                <a:solidFill>
                  <a:srgbClr val="4F81BD"/>
                </a:solidFill>
                <a:latin typeface="Cambria"/>
              </a:rPr>
              <a:t>được</a:t>
            </a:r>
            <a:r>
              <a:rPr lang="en-US" sz="2200" b="1" smtClean="0">
                <a:solidFill>
                  <a:srgbClr val="4F81BD"/>
                </a:solidFill>
                <a:latin typeface="Cambria"/>
              </a:rPr>
              <a:t/>
            </a:r>
            <a:br>
              <a:rPr lang="en-US" sz="2200" b="1" smtClean="0">
                <a:solidFill>
                  <a:srgbClr val="4F81BD"/>
                </a:solidFill>
                <a:latin typeface="Cambria"/>
              </a:rPr>
            </a:br>
            <a:r>
              <a:rPr lang="vi-VN" sz="2200" b="1" smtClean="0">
                <a:solidFill>
                  <a:srgbClr val="4F81BD"/>
                </a:solidFill>
                <a:latin typeface="Cambria"/>
              </a:rPr>
              <a:t>cô </a:t>
            </a:r>
            <a:r>
              <a:rPr lang="en-US" sz="2200" b="1" smtClean="0">
                <a:solidFill>
                  <a:srgbClr val="4F81BD"/>
                </a:solidFill>
                <a:latin typeface="Cambria"/>
              </a:rPr>
              <a:t>đọng </a:t>
            </a:r>
            <a:r>
              <a:rPr lang="vi-VN" sz="2200" b="1" smtClean="0">
                <a:solidFill>
                  <a:srgbClr val="4F81BD"/>
                </a:solidFill>
                <a:latin typeface="Cambria"/>
              </a:rPr>
              <a:t>lại </a:t>
            </a:r>
            <a:r>
              <a:rPr lang="vi-VN" sz="2200" b="1" dirty="0">
                <a:solidFill>
                  <a:srgbClr val="4F81BD"/>
                </a:solidFill>
                <a:latin typeface="Cambria"/>
              </a:rPr>
              <a:t>bởi những </a:t>
            </a:r>
            <a:r>
              <a:rPr lang="vi-VN" sz="2200" b="1">
                <a:solidFill>
                  <a:srgbClr val="4F81BD"/>
                </a:solidFill>
                <a:latin typeface="Cambria"/>
              </a:rPr>
              <a:t>tác </a:t>
            </a:r>
            <a:r>
              <a:rPr lang="en-US" sz="2200" b="1" smtClean="0">
                <a:solidFill>
                  <a:srgbClr val="4F81BD"/>
                </a:solidFill>
                <a:latin typeface="Cambria"/>
              </a:rPr>
              <a:t/>
            </a:r>
            <a:br>
              <a:rPr lang="en-US" sz="2200" b="1" smtClean="0">
                <a:solidFill>
                  <a:srgbClr val="4F81BD"/>
                </a:solidFill>
                <a:latin typeface="Cambria"/>
              </a:rPr>
            </a:br>
            <a:r>
              <a:rPr lang="vi-VN" sz="2200" b="1" smtClean="0">
                <a:solidFill>
                  <a:srgbClr val="4F81BD"/>
                </a:solidFill>
                <a:latin typeface="Cambria"/>
              </a:rPr>
              <a:t>động </a:t>
            </a:r>
            <a:r>
              <a:rPr lang="vi-VN" sz="2200" b="1" dirty="0">
                <a:solidFill>
                  <a:srgbClr val="4F81BD"/>
                </a:solidFill>
                <a:latin typeface="Cambria"/>
              </a:rPr>
              <a:t>của Internet </a:t>
            </a:r>
            <a:r>
              <a:rPr lang="vi-VN" sz="2200" b="1">
                <a:solidFill>
                  <a:srgbClr val="4F81BD"/>
                </a:solidFill>
                <a:latin typeface="Cambria"/>
              </a:rPr>
              <a:t>và </a:t>
            </a:r>
            <a:r>
              <a:rPr lang="en-US" sz="2200" b="1" smtClean="0">
                <a:solidFill>
                  <a:srgbClr val="4F81BD"/>
                </a:solidFill>
                <a:latin typeface="Cambria"/>
              </a:rPr>
              <a:t/>
            </a:r>
            <a:br>
              <a:rPr lang="en-US" sz="2200" b="1" smtClean="0">
                <a:solidFill>
                  <a:srgbClr val="4F81BD"/>
                </a:solidFill>
                <a:latin typeface="Cambria"/>
              </a:rPr>
            </a:br>
            <a:r>
              <a:rPr lang="vi-VN" sz="2200" b="1" smtClean="0">
                <a:solidFill>
                  <a:srgbClr val="4F81BD"/>
                </a:solidFill>
                <a:latin typeface="Cambria"/>
              </a:rPr>
              <a:t>World </a:t>
            </a:r>
            <a:r>
              <a:rPr lang="vi-VN" sz="2200" b="1" dirty="0">
                <a:solidFill>
                  <a:srgbClr val="4F81BD"/>
                </a:solidFill>
                <a:latin typeface="Cambria"/>
              </a:rPr>
              <a:t>Wide Web (WWW).</a:t>
            </a:r>
            <a:endParaRPr lang="en-US" sz="2200" b="1" i="0" u="none" strike="noStrike" baseline="0" dirty="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10</a:t>
            </a:fld>
            <a:endParaRPr lang="en-US"/>
          </a:p>
        </p:txBody>
      </p:sp>
      <p:sp>
        <p:nvSpPr>
          <p:cNvPr id="4" name="Date Placeholder 3"/>
          <p:cNvSpPr>
            <a:spLocks noGrp="1"/>
          </p:cNvSpPr>
          <p:nvPr>
            <p:ph type="dt" sz="half" idx="2"/>
          </p:nvPr>
        </p:nvSpPr>
        <p:spPr/>
        <p:txBody>
          <a:bodyPr/>
          <a:lstStyle/>
          <a:p>
            <a:fld id="{AE88EC3E-96C1-481F-8EDD-5525E5159176}" type="datetime1">
              <a:rPr lang="en-US" smtClean="0"/>
              <a:t>5/8/2015</a:t>
            </a:fld>
            <a:endParaRPr lang="en-US"/>
          </a:p>
        </p:txBody>
      </p:sp>
    </p:spTree>
    <p:extLst>
      <p:ext uri="{BB962C8B-B14F-4D97-AF65-F5344CB8AC3E}">
        <p14:creationId xmlns:p14="http://schemas.microsoft.com/office/powerpoint/2010/main" val="21666084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b="1">
                <a:solidFill>
                  <a:srgbClr val="365F91"/>
                </a:solidFill>
                <a:latin typeface="Cambria"/>
              </a:rPr>
              <a:t>Thương mại điện tử </a:t>
            </a:r>
            <a:endParaRPr lang="en-US" b="1" i="0" u="none" strike="noStrike" baseline="0" smtClean="0">
              <a:solidFill>
                <a:srgbClr val="365F91"/>
              </a:solidFill>
              <a:latin typeface="Cambria"/>
            </a:endParaRPr>
          </a:p>
        </p:txBody>
      </p:sp>
      <p:sp>
        <p:nvSpPr>
          <p:cNvPr id="3" name="Text Placeholder 2"/>
          <p:cNvSpPr>
            <a:spLocks noGrp="1"/>
          </p:cNvSpPr>
          <p:nvPr>
            <p:ph idx="1"/>
          </p:nvPr>
        </p:nvSpPr>
        <p:spPr/>
        <p:txBody>
          <a:bodyPr>
            <a:normAutofit/>
          </a:bodyPr>
          <a:lstStyle/>
          <a:p>
            <a:pPr lvl="0">
              <a:spcBef>
                <a:spcPts val="600"/>
              </a:spcBef>
            </a:pPr>
            <a:r>
              <a:rPr lang="vi-VN" sz="2700" b="1" dirty="0">
                <a:solidFill>
                  <a:srgbClr val="4F81BD"/>
                </a:solidFill>
                <a:latin typeface="Cambria"/>
              </a:rPr>
              <a:t>Nền kinh tế số bao gồm thương mại điện tử hoặc thương mại điện tử chỉ đơn giản là việc tiến hành các giao dịch thương mại bằng điện tử, thường là thông qua Internet, giữa các bên cách biệt về mặt địa lý.  </a:t>
            </a:r>
            <a:endParaRPr lang="en-US" sz="2700" b="1" dirty="0" smtClean="0">
              <a:solidFill>
                <a:srgbClr val="4F81BD"/>
              </a:solidFill>
              <a:latin typeface="Cambria"/>
            </a:endParaRPr>
          </a:p>
          <a:p>
            <a:pPr lvl="1">
              <a:spcBef>
                <a:spcPts val="600"/>
              </a:spcBef>
            </a:pPr>
            <a:r>
              <a:rPr lang="vi-VN" sz="2300" b="1" dirty="0" smtClean="0">
                <a:solidFill>
                  <a:srgbClr val="4F81BD"/>
                </a:solidFill>
                <a:latin typeface="Cambria"/>
              </a:rPr>
              <a:t>Nó </a:t>
            </a:r>
            <a:r>
              <a:rPr lang="vi-VN" sz="2300" b="1" dirty="0">
                <a:solidFill>
                  <a:srgbClr val="4F81BD"/>
                </a:solidFill>
                <a:latin typeface="Cambria"/>
              </a:rPr>
              <a:t>có thể liên quan đến một số </a:t>
            </a:r>
            <a:r>
              <a:rPr lang="vi-VN" sz="2300" b="1">
                <a:solidFill>
                  <a:srgbClr val="4F81BD"/>
                </a:solidFill>
                <a:latin typeface="Cambria"/>
              </a:rPr>
              <a:t>hoặc </a:t>
            </a:r>
            <a:r>
              <a:rPr lang="en-US" sz="2300" b="1" smtClean="0">
                <a:solidFill>
                  <a:srgbClr val="4F81BD"/>
                </a:solidFill>
                <a:latin typeface="Cambria"/>
              </a:rPr>
              <a:t/>
            </a:r>
            <a:br>
              <a:rPr lang="en-US" sz="2300" b="1" smtClean="0">
                <a:solidFill>
                  <a:srgbClr val="4F81BD"/>
                </a:solidFill>
                <a:latin typeface="Cambria"/>
              </a:rPr>
            </a:br>
            <a:r>
              <a:rPr lang="vi-VN" sz="2300" b="1" smtClean="0">
                <a:solidFill>
                  <a:srgbClr val="4F81BD"/>
                </a:solidFill>
                <a:latin typeface="Cambria"/>
              </a:rPr>
              <a:t>tất </a:t>
            </a:r>
            <a:r>
              <a:rPr lang="vi-VN" sz="2300" b="1" dirty="0">
                <a:solidFill>
                  <a:srgbClr val="4F81BD"/>
                </a:solidFill>
                <a:latin typeface="Cambria"/>
              </a:rPr>
              <a:t>cả các bộ phận của quá trình giao </a:t>
            </a:r>
            <a:r>
              <a:rPr lang="vi-VN" sz="2300" b="1">
                <a:solidFill>
                  <a:srgbClr val="4F81BD"/>
                </a:solidFill>
                <a:latin typeface="Cambria"/>
              </a:rPr>
              <a:t>dịch </a:t>
            </a:r>
            <a:r>
              <a:rPr lang="en-US" sz="2300" b="1" smtClean="0">
                <a:solidFill>
                  <a:srgbClr val="4F81BD"/>
                </a:solidFill>
                <a:latin typeface="Cambria"/>
              </a:rPr>
              <a:t/>
            </a:r>
            <a:br>
              <a:rPr lang="en-US" sz="2300" b="1" smtClean="0">
                <a:solidFill>
                  <a:srgbClr val="4F81BD"/>
                </a:solidFill>
                <a:latin typeface="Cambria"/>
              </a:rPr>
            </a:br>
            <a:r>
              <a:rPr lang="vi-VN" sz="2300" b="1" smtClean="0">
                <a:solidFill>
                  <a:srgbClr val="4F81BD"/>
                </a:solidFill>
                <a:latin typeface="Cambria"/>
              </a:rPr>
              <a:t>liên </a:t>
            </a:r>
            <a:r>
              <a:rPr lang="vi-VN" sz="2300" b="1" dirty="0">
                <a:solidFill>
                  <a:srgbClr val="4F81BD"/>
                </a:solidFill>
                <a:latin typeface="Cambria"/>
              </a:rPr>
              <a:t>quan đến các hoạt động trước </a:t>
            </a:r>
            <a:r>
              <a:rPr lang="vi-VN" sz="2300" b="1">
                <a:solidFill>
                  <a:srgbClr val="4F81BD"/>
                </a:solidFill>
                <a:latin typeface="Cambria"/>
              </a:rPr>
              <a:t>khi </a:t>
            </a:r>
            <a:r>
              <a:rPr lang="en-US" sz="2300" b="1" smtClean="0">
                <a:solidFill>
                  <a:srgbClr val="4F81BD"/>
                </a:solidFill>
                <a:latin typeface="Cambria"/>
              </a:rPr>
              <a:t/>
            </a:r>
            <a:br>
              <a:rPr lang="en-US" sz="2300" b="1" smtClean="0">
                <a:solidFill>
                  <a:srgbClr val="4F81BD"/>
                </a:solidFill>
                <a:latin typeface="Cambria"/>
              </a:rPr>
            </a:br>
            <a:r>
              <a:rPr lang="vi-VN" sz="2300" b="1" smtClean="0">
                <a:solidFill>
                  <a:srgbClr val="4F81BD"/>
                </a:solidFill>
                <a:latin typeface="Cambria"/>
              </a:rPr>
              <a:t>bán</a:t>
            </a:r>
            <a:r>
              <a:rPr lang="vi-VN" sz="2300" b="1" dirty="0">
                <a:solidFill>
                  <a:srgbClr val="4F81BD"/>
                </a:solidFill>
                <a:latin typeface="Cambria"/>
              </a:rPr>
              <a:t>, thanh toán, thực </a:t>
            </a:r>
            <a:r>
              <a:rPr lang="vi-VN" sz="2300" b="1">
                <a:solidFill>
                  <a:srgbClr val="4F81BD"/>
                </a:solidFill>
                <a:latin typeface="Cambria"/>
              </a:rPr>
              <a:t>hiện </a:t>
            </a:r>
            <a:r>
              <a:rPr lang="en-US" sz="2300" b="1" smtClean="0">
                <a:solidFill>
                  <a:srgbClr val="4F81BD"/>
                </a:solidFill>
                <a:latin typeface="Cambria"/>
              </a:rPr>
              <a:t/>
            </a:r>
            <a:br>
              <a:rPr lang="en-US" sz="2300" b="1" smtClean="0">
                <a:solidFill>
                  <a:srgbClr val="4F81BD"/>
                </a:solidFill>
                <a:latin typeface="Cambria"/>
              </a:rPr>
            </a:br>
            <a:r>
              <a:rPr lang="vi-VN" sz="2300" b="1" smtClean="0">
                <a:solidFill>
                  <a:srgbClr val="4F81BD"/>
                </a:solidFill>
                <a:latin typeface="Cambria"/>
              </a:rPr>
              <a:t>và </a:t>
            </a:r>
            <a:r>
              <a:rPr lang="vi-VN" sz="2300" b="1" dirty="0">
                <a:solidFill>
                  <a:srgbClr val="4F81BD"/>
                </a:solidFill>
                <a:latin typeface="Cambria"/>
              </a:rPr>
              <a:t>sau bán hàng. </a:t>
            </a:r>
            <a:endParaRPr lang="en-US" sz="2300" b="1" dirty="0">
              <a:solidFill>
                <a:srgbClr val="4F81BD"/>
              </a:solidFill>
              <a:latin typeface="Cambria"/>
            </a:endParaRP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11</a:t>
            </a:fld>
            <a:endParaRPr lang="en-US"/>
          </a:p>
        </p:txBody>
      </p:sp>
      <p:sp>
        <p:nvSpPr>
          <p:cNvPr id="4" name="Date Placeholder 3"/>
          <p:cNvSpPr>
            <a:spLocks noGrp="1"/>
          </p:cNvSpPr>
          <p:nvPr>
            <p:ph type="dt" sz="half" idx="2"/>
          </p:nvPr>
        </p:nvSpPr>
        <p:spPr/>
        <p:txBody>
          <a:bodyPr/>
          <a:lstStyle/>
          <a:p>
            <a:fld id="{823308E0-A39E-4DBB-A69F-552529C4DED6}" type="datetime1">
              <a:rPr lang="en-US" smtClean="0"/>
              <a:t>5/8/2015</a:t>
            </a:fld>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200" y="4343400"/>
            <a:ext cx="2466975" cy="1847850"/>
          </a:xfrm>
          <a:prstGeom prst="rect">
            <a:avLst/>
          </a:prstGeom>
        </p:spPr>
      </p:pic>
    </p:spTree>
    <p:extLst>
      <p:ext uri="{BB962C8B-B14F-4D97-AF65-F5344CB8AC3E}">
        <p14:creationId xmlns:p14="http://schemas.microsoft.com/office/powerpoint/2010/main" val="19172422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vi-VN" b="1" smtClean="0">
                <a:solidFill>
                  <a:srgbClr val="365F91"/>
                </a:solidFill>
                <a:latin typeface="Cambria"/>
              </a:rPr>
              <a:t>Các </a:t>
            </a:r>
            <a:r>
              <a:rPr lang="vi-VN" b="1">
                <a:solidFill>
                  <a:srgbClr val="365F91"/>
                </a:solidFill>
                <a:latin typeface="Cambria"/>
              </a:rPr>
              <a:t>tác động phi thương mại</a:t>
            </a:r>
            <a:endParaRPr lang="en-US" b="1" i="0" u="none" strike="noStrike" baseline="0" smtClean="0">
              <a:solidFill>
                <a:srgbClr val="365F91"/>
              </a:solidFill>
              <a:latin typeface="Cambria"/>
            </a:endParaRPr>
          </a:p>
        </p:txBody>
      </p:sp>
      <p:sp>
        <p:nvSpPr>
          <p:cNvPr id="3" name="Text Placeholder 2"/>
          <p:cNvSpPr>
            <a:spLocks noGrp="1"/>
          </p:cNvSpPr>
          <p:nvPr>
            <p:ph idx="1"/>
          </p:nvPr>
        </p:nvSpPr>
        <p:spPr/>
        <p:txBody>
          <a:bodyPr>
            <a:normAutofit fontScale="85000" lnSpcReduction="20000"/>
          </a:bodyPr>
          <a:lstStyle/>
          <a:p>
            <a:pPr lvl="0">
              <a:lnSpc>
                <a:spcPct val="110000"/>
              </a:lnSpc>
            </a:pPr>
            <a:r>
              <a:rPr lang="vi-VN" b="1" dirty="0">
                <a:solidFill>
                  <a:srgbClr val="4F81BD"/>
                </a:solidFill>
                <a:latin typeface="Cambria"/>
              </a:rPr>
              <a:t>Mặc dù thương mại điện tử có hầu hết các tiêu đề hàng đầu, có những tác động phi thương mại của nền kinh tế số cũng quan trọng không kém. Tại nhiều quốc gia có một khu vực công lớn chịu trách nhiệm cho nhiều hoạt động. </a:t>
            </a:r>
          </a:p>
          <a:p>
            <a:pPr lvl="1">
              <a:lnSpc>
                <a:spcPct val="110000"/>
              </a:lnSpc>
            </a:pPr>
            <a:r>
              <a:rPr lang="vi-VN" b="1" dirty="0" smtClean="0">
                <a:solidFill>
                  <a:srgbClr val="4F81BD"/>
                </a:solidFill>
                <a:latin typeface="Cambria"/>
              </a:rPr>
              <a:t>Ví </a:t>
            </a:r>
            <a:r>
              <a:rPr lang="vi-VN" b="1" dirty="0">
                <a:solidFill>
                  <a:srgbClr val="4F81BD"/>
                </a:solidFill>
                <a:latin typeface="Cambria"/>
              </a:rPr>
              <a:t>dụ, tại Vương quốc Anh, bao gồm giao thông vận tải, giáo dục, y tế, thuế, quy định, việc làm, hải quan và thuế tiêu thụ đặc biệt, luật pháp và môi trường, với 388 cơ quan chính quyền địa phương. Các cơ quan chính phủ và các cơ quan liên quan cùng với nhau chịu trách nhiệm phần lớn nền kinh tế và có một số lượng lớn các nhân viên.</a:t>
            </a: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12</a:t>
            </a:fld>
            <a:endParaRPr lang="en-US"/>
          </a:p>
        </p:txBody>
      </p:sp>
      <p:sp>
        <p:nvSpPr>
          <p:cNvPr id="4" name="Date Placeholder 3"/>
          <p:cNvSpPr>
            <a:spLocks noGrp="1"/>
          </p:cNvSpPr>
          <p:nvPr>
            <p:ph type="dt" sz="half" idx="2"/>
          </p:nvPr>
        </p:nvSpPr>
        <p:spPr/>
        <p:txBody>
          <a:bodyPr/>
          <a:lstStyle/>
          <a:p>
            <a:fld id="{3D1A9A5E-FEC3-4442-8572-8991F7421849}" type="datetime1">
              <a:rPr lang="en-US" smtClean="0"/>
              <a:t>5/8/2015</a:t>
            </a:fld>
            <a:endParaRPr lang="en-US"/>
          </a:p>
        </p:txBody>
      </p:sp>
    </p:spTree>
    <p:extLst>
      <p:ext uri="{BB962C8B-B14F-4D97-AF65-F5344CB8AC3E}">
        <p14:creationId xmlns:p14="http://schemas.microsoft.com/office/powerpoint/2010/main" val="17604306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b="1" smtClean="0">
                <a:solidFill>
                  <a:srgbClr val="365F91"/>
                </a:solidFill>
                <a:latin typeface="Cambria"/>
              </a:rPr>
              <a:t>Sự </a:t>
            </a:r>
            <a:r>
              <a:rPr lang="vi-VN" b="1">
                <a:solidFill>
                  <a:srgbClr val="365F91"/>
                </a:solidFill>
                <a:latin typeface="Cambria"/>
              </a:rPr>
              <a:t>thay đổi</a:t>
            </a:r>
            <a:endParaRPr lang="en-US" b="1" i="0" u="none" strike="noStrike" baseline="0" smtClean="0">
              <a:solidFill>
                <a:srgbClr val="365F91"/>
              </a:solidFill>
              <a:latin typeface="Cambria"/>
            </a:endParaRPr>
          </a:p>
        </p:txBody>
      </p:sp>
      <p:sp>
        <p:nvSpPr>
          <p:cNvPr id="3" name="Text Placeholder 2"/>
          <p:cNvSpPr>
            <a:spLocks noGrp="1"/>
          </p:cNvSpPr>
          <p:nvPr>
            <p:ph idx="1"/>
          </p:nvPr>
        </p:nvSpPr>
        <p:spPr/>
        <p:txBody>
          <a:bodyPr>
            <a:normAutofit/>
          </a:bodyPr>
          <a:lstStyle/>
          <a:p>
            <a:pPr lvl="0"/>
            <a:r>
              <a:rPr lang="vi-VN" sz="2700" b="1">
                <a:solidFill>
                  <a:srgbClr val="4F81BD"/>
                </a:solidFill>
                <a:latin typeface="Cambria"/>
              </a:rPr>
              <a:t>Các tổ chức thành công thường là những tổ chức có khả năng đối phó với những thay đổi và các cơ hội. Các tổ chức hiện đại tìm cách đáp ứng, thích nghi, và linh hoạt trong hoạt động và chiến lược của chúng. </a:t>
            </a:r>
          </a:p>
          <a:p>
            <a:pPr lvl="0"/>
            <a:r>
              <a:rPr lang="vi-VN" sz="2700" b="1">
                <a:solidFill>
                  <a:srgbClr val="4F81BD"/>
                </a:solidFill>
                <a:latin typeface="Cambria"/>
              </a:rPr>
              <a:t>Tuy nhiên, ngay cả những tổ chức đón nhận thách thức của sự thay đổi đã phát hiện ra rằng điều đó không phải là dễ dàng, ít nhất là vì hệ thống thông tin (IS) và công nghệ thông tin (IT) của họ cần phải linh hoạt và thích nghi.</a:t>
            </a: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13</a:t>
            </a:fld>
            <a:endParaRPr lang="en-US"/>
          </a:p>
        </p:txBody>
      </p:sp>
      <p:sp>
        <p:nvSpPr>
          <p:cNvPr id="4" name="Date Placeholder 3"/>
          <p:cNvSpPr>
            <a:spLocks noGrp="1"/>
          </p:cNvSpPr>
          <p:nvPr>
            <p:ph type="dt" sz="half" idx="2"/>
          </p:nvPr>
        </p:nvSpPr>
        <p:spPr/>
        <p:txBody>
          <a:bodyPr/>
          <a:lstStyle/>
          <a:p>
            <a:fld id="{852028E1-56B9-4493-BE4E-CB7E1EC24C4E}" type="datetime1">
              <a:rPr lang="en-US" smtClean="0"/>
              <a:t>5/8/2015</a:t>
            </a:fld>
            <a:endParaRPr lang="en-US"/>
          </a:p>
        </p:txBody>
      </p:sp>
    </p:spTree>
    <p:extLst>
      <p:ext uri="{BB962C8B-B14F-4D97-AF65-F5344CB8AC3E}">
        <p14:creationId xmlns:p14="http://schemas.microsoft.com/office/powerpoint/2010/main" val="36165959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b="1" smtClean="0">
                <a:solidFill>
                  <a:srgbClr val="365F91"/>
                </a:solidFill>
                <a:latin typeface="Cambria"/>
              </a:rPr>
              <a:t>Chiều </a:t>
            </a:r>
            <a:r>
              <a:rPr lang="vi-VN" b="1">
                <a:solidFill>
                  <a:srgbClr val="365F91"/>
                </a:solidFill>
                <a:latin typeface="Cambria"/>
              </a:rPr>
              <a:t>kích về con người </a:t>
            </a:r>
            <a:endParaRPr lang="en-US" b="1" i="0" u="none" strike="noStrike" baseline="0" smtClean="0">
              <a:solidFill>
                <a:srgbClr val="365F91"/>
              </a:solidFill>
              <a:latin typeface="Cambria"/>
            </a:endParaRPr>
          </a:p>
        </p:txBody>
      </p:sp>
      <p:sp>
        <p:nvSpPr>
          <p:cNvPr id="3" name="Text Placeholder 2"/>
          <p:cNvSpPr>
            <a:spLocks noGrp="1"/>
          </p:cNvSpPr>
          <p:nvPr>
            <p:ph idx="1"/>
          </p:nvPr>
        </p:nvSpPr>
        <p:spPr/>
        <p:txBody>
          <a:bodyPr>
            <a:normAutofit fontScale="85000" lnSpcReduction="10000"/>
          </a:bodyPr>
          <a:lstStyle/>
          <a:p>
            <a:pPr lvl="0">
              <a:lnSpc>
                <a:spcPct val="120000"/>
              </a:lnSpc>
            </a:pPr>
            <a:r>
              <a:rPr lang="vi-VN" b="1" dirty="0">
                <a:solidFill>
                  <a:srgbClr val="4F81BD"/>
                </a:solidFill>
                <a:latin typeface="Cambria"/>
              </a:rPr>
              <a:t>Các bên liên quan </a:t>
            </a:r>
            <a:r>
              <a:rPr lang="vi-VN" b="1" dirty="0" smtClean="0">
                <a:solidFill>
                  <a:srgbClr val="4F81BD"/>
                </a:solidFill>
                <a:latin typeface="Cambria"/>
              </a:rPr>
              <a:t>bên </a:t>
            </a:r>
            <a:r>
              <a:rPr lang="vi-VN" b="1" dirty="0">
                <a:solidFill>
                  <a:srgbClr val="4F81BD"/>
                </a:solidFill>
                <a:latin typeface="Cambria"/>
              </a:rPr>
              <a:t>phát triển hệ thống: </a:t>
            </a:r>
          </a:p>
          <a:p>
            <a:pPr lvl="1">
              <a:lnSpc>
                <a:spcPct val="120000"/>
              </a:lnSpc>
            </a:pPr>
            <a:r>
              <a:rPr lang="vi-VN" b="1" dirty="0" smtClean="0">
                <a:solidFill>
                  <a:srgbClr val="4F81BD"/>
                </a:solidFill>
                <a:latin typeface="Cambria"/>
              </a:rPr>
              <a:t>Các </a:t>
            </a:r>
            <a:r>
              <a:rPr lang="vi-VN" b="1" dirty="0">
                <a:solidFill>
                  <a:srgbClr val="4F81BD"/>
                </a:solidFill>
                <a:latin typeface="Cambria"/>
              </a:rPr>
              <a:t>lập trình viên (Programmers) </a:t>
            </a:r>
          </a:p>
          <a:p>
            <a:pPr lvl="1">
              <a:lnSpc>
                <a:spcPct val="120000"/>
              </a:lnSpc>
            </a:pPr>
            <a:r>
              <a:rPr lang="vi-VN" b="1" dirty="0" smtClean="0">
                <a:solidFill>
                  <a:srgbClr val="4F81BD"/>
                </a:solidFill>
                <a:latin typeface="Cambria"/>
              </a:rPr>
              <a:t>Các </a:t>
            </a:r>
            <a:r>
              <a:rPr lang="en-US" b="1" dirty="0" err="1" smtClean="0">
                <a:solidFill>
                  <a:srgbClr val="4F81BD"/>
                </a:solidFill>
                <a:latin typeface="Cambria"/>
              </a:rPr>
              <a:t>chuyên</a:t>
            </a:r>
            <a:r>
              <a:rPr lang="en-US" b="1" dirty="0" smtClean="0">
                <a:solidFill>
                  <a:srgbClr val="4F81BD"/>
                </a:solidFill>
                <a:latin typeface="Cambria"/>
              </a:rPr>
              <a:t> </a:t>
            </a:r>
            <a:r>
              <a:rPr lang="vi-VN" b="1" dirty="0">
                <a:solidFill>
                  <a:srgbClr val="4F81BD"/>
                </a:solidFill>
                <a:latin typeface="Cambria"/>
              </a:rPr>
              <a:t>viên </a:t>
            </a:r>
            <a:r>
              <a:rPr lang="vi-VN" b="1" dirty="0" smtClean="0">
                <a:solidFill>
                  <a:srgbClr val="4F81BD"/>
                </a:solidFill>
                <a:latin typeface="Cambria"/>
              </a:rPr>
              <a:t>phân </a:t>
            </a:r>
            <a:r>
              <a:rPr lang="vi-VN" b="1" dirty="0">
                <a:solidFill>
                  <a:srgbClr val="4F81BD"/>
                </a:solidFill>
                <a:latin typeface="Cambria"/>
              </a:rPr>
              <a:t>tích </a:t>
            </a:r>
            <a:r>
              <a:rPr lang="vi-VN" b="1" dirty="0" smtClean="0">
                <a:solidFill>
                  <a:srgbClr val="4F81BD"/>
                </a:solidFill>
                <a:latin typeface="Cambria"/>
              </a:rPr>
              <a:t>hệ </a:t>
            </a:r>
            <a:r>
              <a:rPr lang="vi-VN" b="1">
                <a:solidFill>
                  <a:srgbClr val="4F81BD"/>
                </a:solidFill>
                <a:latin typeface="Cambria"/>
              </a:rPr>
              <a:t>thống </a:t>
            </a:r>
            <a:r>
              <a:rPr lang="vi-VN" b="1" smtClean="0">
                <a:solidFill>
                  <a:srgbClr val="4F81BD"/>
                </a:solidFill>
                <a:latin typeface="Cambria"/>
              </a:rPr>
              <a:t>(</a:t>
            </a:r>
            <a:r>
              <a:rPr lang="vi-VN" b="1" dirty="0">
                <a:solidFill>
                  <a:srgbClr val="4F81BD"/>
                </a:solidFill>
                <a:latin typeface="Cambria"/>
              </a:rPr>
              <a:t>Systems analysts)</a:t>
            </a:r>
          </a:p>
          <a:p>
            <a:pPr lvl="1">
              <a:lnSpc>
                <a:spcPct val="120000"/>
              </a:lnSpc>
            </a:pPr>
            <a:r>
              <a:rPr lang="vi-VN" b="1" dirty="0" smtClean="0">
                <a:solidFill>
                  <a:srgbClr val="4F81BD"/>
                </a:solidFill>
                <a:latin typeface="Cambria"/>
              </a:rPr>
              <a:t>Các </a:t>
            </a:r>
            <a:r>
              <a:rPr lang="en-US" b="1" dirty="0" err="1">
                <a:solidFill>
                  <a:srgbClr val="4F81BD"/>
                </a:solidFill>
                <a:latin typeface="Cambria"/>
              </a:rPr>
              <a:t>chuyên</a:t>
            </a:r>
            <a:r>
              <a:rPr lang="en-US" b="1" dirty="0">
                <a:solidFill>
                  <a:srgbClr val="4F81BD"/>
                </a:solidFill>
                <a:latin typeface="Cambria"/>
              </a:rPr>
              <a:t> </a:t>
            </a:r>
            <a:r>
              <a:rPr lang="vi-VN" b="1" dirty="0">
                <a:solidFill>
                  <a:srgbClr val="4F81BD"/>
                </a:solidFill>
                <a:latin typeface="Cambria"/>
              </a:rPr>
              <a:t>viên </a:t>
            </a:r>
            <a:r>
              <a:rPr lang="vi-VN" b="1" dirty="0" smtClean="0">
                <a:solidFill>
                  <a:srgbClr val="4F81BD"/>
                </a:solidFill>
                <a:latin typeface="Cambria"/>
              </a:rPr>
              <a:t>phân </a:t>
            </a:r>
            <a:r>
              <a:rPr lang="vi-VN" b="1" dirty="0">
                <a:solidFill>
                  <a:srgbClr val="4F81BD"/>
                </a:solidFill>
                <a:latin typeface="Cambria"/>
              </a:rPr>
              <a:t>tích </a:t>
            </a:r>
            <a:r>
              <a:rPr lang="vi-VN" b="1" dirty="0" smtClean="0">
                <a:solidFill>
                  <a:srgbClr val="4F81BD"/>
                </a:solidFill>
                <a:latin typeface="Cambria"/>
              </a:rPr>
              <a:t>nghiệp </a:t>
            </a:r>
            <a:r>
              <a:rPr lang="vi-VN" b="1">
                <a:solidFill>
                  <a:srgbClr val="4F81BD"/>
                </a:solidFill>
                <a:latin typeface="Cambria"/>
              </a:rPr>
              <a:t>vụ </a:t>
            </a:r>
            <a:r>
              <a:rPr lang="en-US" b="1" smtClean="0">
                <a:solidFill>
                  <a:srgbClr val="4F81BD"/>
                </a:solidFill>
                <a:latin typeface="Cambria"/>
              </a:rPr>
              <a:t/>
            </a:r>
            <a:br>
              <a:rPr lang="en-US" b="1" smtClean="0">
                <a:solidFill>
                  <a:srgbClr val="4F81BD"/>
                </a:solidFill>
                <a:latin typeface="Cambria"/>
              </a:rPr>
            </a:br>
            <a:r>
              <a:rPr lang="vi-VN" b="1" smtClean="0">
                <a:solidFill>
                  <a:srgbClr val="4F81BD"/>
                </a:solidFill>
                <a:latin typeface="Cambria"/>
              </a:rPr>
              <a:t>(</a:t>
            </a:r>
            <a:r>
              <a:rPr lang="vi-VN" b="1" dirty="0">
                <a:solidFill>
                  <a:srgbClr val="4F81BD"/>
                </a:solidFill>
                <a:latin typeface="Cambria"/>
              </a:rPr>
              <a:t>Business analysts) </a:t>
            </a:r>
          </a:p>
          <a:p>
            <a:pPr lvl="1">
              <a:lnSpc>
                <a:spcPct val="120000"/>
              </a:lnSpc>
            </a:pPr>
            <a:r>
              <a:rPr lang="vi-VN" b="1" dirty="0" smtClean="0">
                <a:solidFill>
                  <a:srgbClr val="4F81BD"/>
                </a:solidFill>
                <a:latin typeface="Cambria"/>
              </a:rPr>
              <a:t>Các </a:t>
            </a:r>
            <a:r>
              <a:rPr lang="vi-VN" b="1" dirty="0">
                <a:solidFill>
                  <a:srgbClr val="4F81BD"/>
                </a:solidFill>
                <a:latin typeface="Cambria"/>
              </a:rPr>
              <a:t>nhà quản lý dự án (Project managers) </a:t>
            </a:r>
          </a:p>
          <a:p>
            <a:pPr lvl="1">
              <a:lnSpc>
                <a:spcPct val="120000"/>
              </a:lnSpc>
            </a:pPr>
            <a:r>
              <a:rPr lang="vi-VN" b="1" dirty="0" smtClean="0">
                <a:solidFill>
                  <a:srgbClr val="4F81BD"/>
                </a:solidFill>
                <a:latin typeface="Cambria"/>
              </a:rPr>
              <a:t>Các </a:t>
            </a:r>
            <a:r>
              <a:rPr lang="vi-VN" b="1" dirty="0">
                <a:solidFill>
                  <a:srgbClr val="4F81BD"/>
                </a:solidFill>
                <a:latin typeface="Cambria"/>
              </a:rPr>
              <a:t>nhà quản lý CNTT cao </a:t>
            </a:r>
            <a:r>
              <a:rPr lang="vi-VN" b="1">
                <a:solidFill>
                  <a:srgbClr val="4F81BD"/>
                </a:solidFill>
                <a:latin typeface="Cambria"/>
              </a:rPr>
              <a:t>cấp </a:t>
            </a:r>
            <a:r>
              <a:rPr lang="vi-VN" b="1" smtClean="0">
                <a:solidFill>
                  <a:srgbClr val="4F81BD"/>
                </a:solidFill>
                <a:latin typeface="Cambria"/>
              </a:rPr>
              <a:t>(</a:t>
            </a:r>
            <a:r>
              <a:rPr lang="vi-VN" b="1" dirty="0">
                <a:solidFill>
                  <a:srgbClr val="4F81BD"/>
                </a:solidFill>
                <a:latin typeface="Cambria"/>
              </a:rPr>
              <a:t>Senior IT management) </a:t>
            </a:r>
          </a:p>
          <a:p>
            <a:pPr lvl="1">
              <a:lnSpc>
                <a:spcPct val="120000"/>
              </a:lnSpc>
            </a:pPr>
            <a:r>
              <a:rPr lang="vi-VN" b="1" dirty="0" smtClean="0">
                <a:solidFill>
                  <a:srgbClr val="4F81BD"/>
                </a:solidFill>
                <a:latin typeface="Cambria"/>
              </a:rPr>
              <a:t>Giám </a:t>
            </a:r>
            <a:r>
              <a:rPr lang="vi-VN" b="1" dirty="0">
                <a:solidFill>
                  <a:srgbClr val="4F81BD"/>
                </a:solidFill>
                <a:latin typeface="Cambria"/>
              </a:rPr>
              <a:t>đốc thông </a:t>
            </a:r>
            <a:r>
              <a:rPr lang="vi-VN" b="1">
                <a:solidFill>
                  <a:srgbClr val="4F81BD"/>
                </a:solidFill>
                <a:latin typeface="Cambria"/>
              </a:rPr>
              <a:t>tin </a:t>
            </a:r>
            <a:r>
              <a:rPr lang="vi-VN" b="1" smtClean="0">
                <a:solidFill>
                  <a:srgbClr val="4F81BD"/>
                </a:solidFill>
                <a:latin typeface="Cambria"/>
              </a:rPr>
              <a:t>(</a:t>
            </a:r>
            <a:r>
              <a:rPr lang="vi-VN" b="1" dirty="0">
                <a:solidFill>
                  <a:srgbClr val="4F81BD"/>
                </a:solidFill>
                <a:latin typeface="Cambria"/>
              </a:rPr>
              <a:t>Chief information officer - CIO) </a:t>
            </a: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14</a:t>
            </a:fld>
            <a:endParaRPr lang="en-US"/>
          </a:p>
        </p:txBody>
      </p:sp>
      <p:sp>
        <p:nvSpPr>
          <p:cNvPr id="4" name="Date Placeholder 3"/>
          <p:cNvSpPr>
            <a:spLocks noGrp="1"/>
          </p:cNvSpPr>
          <p:nvPr>
            <p:ph type="dt" sz="half" idx="2"/>
          </p:nvPr>
        </p:nvSpPr>
        <p:spPr/>
        <p:txBody>
          <a:bodyPr/>
          <a:lstStyle/>
          <a:p>
            <a:fld id="{40D65E66-E1CD-41CA-8489-8B94FCE39BF3}" type="datetime1">
              <a:rPr lang="en-US" smtClean="0"/>
              <a:t>5/8/2015</a:t>
            </a:fld>
            <a:endParaRPr lang="en-US"/>
          </a:p>
        </p:txBody>
      </p:sp>
    </p:spTree>
    <p:extLst>
      <p:ext uri="{BB962C8B-B14F-4D97-AF65-F5344CB8AC3E}">
        <p14:creationId xmlns:p14="http://schemas.microsoft.com/office/powerpoint/2010/main" val="3444372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b="1" smtClean="0">
                <a:solidFill>
                  <a:srgbClr val="365F91"/>
                </a:solidFill>
                <a:latin typeface="Cambria"/>
              </a:rPr>
              <a:t>Chiều </a:t>
            </a:r>
            <a:r>
              <a:rPr lang="vi-VN" b="1">
                <a:solidFill>
                  <a:srgbClr val="365F91"/>
                </a:solidFill>
                <a:latin typeface="Cambria"/>
              </a:rPr>
              <a:t>kích về con </a:t>
            </a:r>
            <a:r>
              <a:rPr lang="vi-VN" b="1" smtClean="0">
                <a:solidFill>
                  <a:srgbClr val="365F91"/>
                </a:solidFill>
                <a:latin typeface="Cambria"/>
              </a:rPr>
              <a:t>người</a:t>
            </a:r>
            <a:r>
              <a:rPr lang="en-US" b="1" i="0" u="none" strike="noStrike" baseline="0" smtClean="0">
                <a:solidFill>
                  <a:srgbClr val="365F91"/>
                </a:solidFill>
                <a:latin typeface="Cambria"/>
              </a:rPr>
              <a:t>...</a:t>
            </a:r>
          </a:p>
        </p:txBody>
      </p:sp>
      <p:sp>
        <p:nvSpPr>
          <p:cNvPr id="3" name="Text Placeholder 2"/>
          <p:cNvSpPr>
            <a:spLocks noGrp="1"/>
          </p:cNvSpPr>
          <p:nvPr>
            <p:ph idx="1"/>
          </p:nvPr>
        </p:nvSpPr>
        <p:spPr/>
        <p:txBody>
          <a:bodyPr>
            <a:normAutofit/>
          </a:bodyPr>
          <a:lstStyle/>
          <a:p>
            <a:pPr lvl="0">
              <a:lnSpc>
                <a:spcPct val="120000"/>
              </a:lnSpc>
            </a:pPr>
            <a:r>
              <a:rPr lang="vi-VN" b="1" dirty="0" smtClean="0">
                <a:solidFill>
                  <a:srgbClr val="4F81BD"/>
                </a:solidFill>
                <a:latin typeface="Cambria"/>
              </a:rPr>
              <a:t>Người </a:t>
            </a:r>
            <a:r>
              <a:rPr lang="vi-VN" b="1" dirty="0">
                <a:solidFill>
                  <a:srgbClr val="4F81BD"/>
                </a:solidFill>
                <a:latin typeface="Cambria"/>
              </a:rPr>
              <a:t>dùng nội bộ (Internal users): </a:t>
            </a:r>
          </a:p>
          <a:p>
            <a:pPr lvl="1">
              <a:lnSpc>
                <a:spcPct val="120000"/>
              </a:lnSpc>
            </a:pPr>
            <a:r>
              <a:rPr lang="vi-VN" sz="2500" b="1" dirty="0">
                <a:solidFill>
                  <a:srgbClr val="4F81BD"/>
                </a:solidFill>
                <a:latin typeface="Cambria"/>
              </a:rPr>
              <a:t>Người dùng cuối (End-users) </a:t>
            </a:r>
          </a:p>
          <a:p>
            <a:pPr lvl="1">
              <a:lnSpc>
                <a:spcPct val="120000"/>
              </a:lnSpc>
            </a:pPr>
            <a:r>
              <a:rPr lang="vi-VN" sz="2500" b="1" dirty="0">
                <a:solidFill>
                  <a:srgbClr val="4F81BD"/>
                </a:solidFill>
                <a:latin typeface="Cambria"/>
              </a:rPr>
              <a:t>Người dùng nghiệp vụ (Business users)</a:t>
            </a:r>
          </a:p>
          <a:p>
            <a:pPr lvl="1">
              <a:lnSpc>
                <a:spcPct val="120000"/>
              </a:lnSpc>
            </a:pPr>
            <a:r>
              <a:rPr lang="vi-VN" sz="2500" b="1" dirty="0">
                <a:solidFill>
                  <a:srgbClr val="4F81BD"/>
                </a:solidFill>
                <a:latin typeface="Cambria"/>
              </a:rPr>
              <a:t>Quản lý kinh doanh (Business management)</a:t>
            </a:r>
          </a:p>
          <a:p>
            <a:pPr lvl="1">
              <a:lnSpc>
                <a:spcPct val="120000"/>
              </a:lnSpc>
            </a:pPr>
            <a:r>
              <a:rPr lang="vi-VN" sz="2500" b="1" dirty="0">
                <a:solidFill>
                  <a:srgbClr val="4F81BD"/>
                </a:solidFill>
                <a:latin typeface="Cambria"/>
              </a:rPr>
              <a:t>Quản lý chiến lược kinh </a:t>
            </a:r>
            <a:r>
              <a:rPr lang="vi-VN" sz="2500" b="1">
                <a:solidFill>
                  <a:srgbClr val="4F81BD"/>
                </a:solidFill>
                <a:latin typeface="Cambria"/>
              </a:rPr>
              <a:t>doanh </a:t>
            </a:r>
            <a:r>
              <a:rPr lang="en-US" sz="2500" b="1" smtClean="0">
                <a:solidFill>
                  <a:srgbClr val="4F81BD"/>
                </a:solidFill>
                <a:latin typeface="Cambria"/>
              </a:rPr>
              <a:t/>
            </a:r>
            <a:br>
              <a:rPr lang="en-US" sz="2500" b="1" smtClean="0">
                <a:solidFill>
                  <a:srgbClr val="4F81BD"/>
                </a:solidFill>
                <a:latin typeface="Cambria"/>
              </a:rPr>
            </a:br>
            <a:r>
              <a:rPr lang="vi-VN" sz="2500" b="1" smtClean="0">
                <a:solidFill>
                  <a:srgbClr val="4F81BD"/>
                </a:solidFill>
                <a:latin typeface="Cambria"/>
              </a:rPr>
              <a:t>(</a:t>
            </a:r>
            <a:r>
              <a:rPr lang="vi-VN" sz="2500" b="1" dirty="0">
                <a:solidFill>
                  <a:srgbClr val="4F81BD"/>
                </a:solidFill>
                <a:latin typeface="Cambria"/>
              </a:rPr>
              <a:t>Business strategy </a:t>
            </a:r>
            <a:r>
              <a:rPr lang="vi-VN" sz="2500" b="1">
                <a:solidFill>
                  <a:srgbClr val="4F81BD"/>
                </a:solidFill>
                <a:latin typeface="Cambria"/>
              </a:rPr>
              <a:t>management</a:t>
            </a:r>
            <a:r>
              <a:rPr lang="vi-VN" sz="2500" b="1" smtClean="0">
                <a:solidFill>
                  <a:srgbClr val="4F81BD"/>
                </a:solidFill>
                <a:latin typeface="Cambria"/>
              </a:rPr>
              <a:t>)</a:t>
            </a:r>
            <a:endParaRPr lang="vi-VN" sz="2500" b="1" dirty="0">
              <a:solidFill>
                <a:srgbClr val="4F81BD"/>
              </a:solidFill>
              <a:latin typeface="Cambria"/>
            </a:endParaRP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15</a:t>
            </a:fld>
            <a:endParaRPr lang="en-US"/>
          </a:p>
        </p:txBody>
      </p:sp>
      <p:sp>
        <p:nvSpPr>
          <p:cNvPr id="4" name="Date Placeholder 3"/>
          <p:cNvSpPr>
            <a:spLocks noGrp="1"/>
          </p:cNvSpPr>
          <p:nvPr>
            <p:ph type="dt" sz="half" idx="2"/>
          </p:nvPr>
        </p:nvSpPr>
        <p:spPr/>
        <p:txBody>
          <a:bodyPr/>
          <a:lstStyle/>
          <a:p>
            <a:fld id="{5493FF9B-BED7-4473-B121-6AA1E381E4C2}" type="datetime1">
              <a:rPr lang="en-US" smtClean="0"/>
              <a:t>5/8/2015</a:t>
            </a:fld>
            <a:endParaRPr lang="en-US"/>
          </a:p>
        </p:txBody>
      </p:sp>
    </p:spTree>
    <p:extLst>
      <p:ext uri="{BB962C8B-B14F-4D97-AF65-F5344CB8AC3E}">
        <p14:creationId xmlns:p14="http://schemas.microsoft.com/office/powerpoint/2010/main" val="2266493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b="1" smtClean="0">
                <a:solidFill>
                  <a:srgbClr val="365F91"/>
                </a:solidFill>
                <a:latin typeface="Cambria"/>
              </a:rPr>
              <a:t>Chiều </a:t>
            </a:r>
            <a:r>
              <a:rPr lang="vi-VN" b="1">
                <a:solidFill>
                  <a:srgbClr val="365F91"/>
                </a:solidFill>
                <a:latin typeface="Cambria"/>
              </a:rPr>
              <a:t>kích về con </a:t>
            </a:r>
            <a:r>
              <a:rPr lang="vi-VN" b="1" smtClean="0">
                <a:solidFill>
                  <a:srgbClr val="365F91"/>
                </a:solidFill>
                <a:latin typeface="Cambria"/>
              </a:rPr>
              <a:t>người</a:t>
            </a:r>
            <a:r>
              <a:rPr lang="en-US" b="1" i="0" u="none" strike="noStrike" baseline="0" smtClean="0">
                <a:solidFill>
                  <a:srgbClr val="365F91"/>
                </a:solidFill>
                <a:latin typeface="Cambria"/>
              </a:rPr>
              <a:t>...</a:t>
            </a:r>
          </a:p>
        </p:txBody>
      </p:sp>
      <p:sp>
        <p:nvSpPr>
          <p:cNvPr id="3" name="Text Placeholder 2"/>
          <p:cNvSpPr>
            <a:spLocks noGrp="1"/>
          </p:cNvSpPr>
          <p:nvPr>
            <p:ph idx="1"/>
          </p:nvPr>
        </p:nvSpPr>
        <p:spPr/>
        <p:txBody>
          <a:bodyPr>
            <a:normAutofit fontScale="92500" lnSpcReduction="10000"/>
          </a:bodyPr>
          <a:lstStyle/>
          <a:p>
            <a:pPr lvl="0">
              <a:lnSpc>
                <a:spcPct val="120000"/>
              </a:lnSpc>
            </a:pPr>
            <a:r>
              <a:rPr lang="vi-VN" b="1" smtClean="0">
                <a:solidFill>
                  <a:srgbClr val="4F81BD"/>
                </a:solidFill>
                <a:latin typeface="Cambria"/>
              </a:rPr>
              <a:t>Người </a:t>
            </a:r>
            <a:r>
              <a:rPr lang="vi-VN" b="1" dirty="0">
                <a:solidFill>
                  <a:srgbClr val="4F81BD"/>
                </a:solidFill>
                <a:latin typeface="Cambria"/>
              </a:rPr>
              <a:t>sử dụng bên ngoài (External users): </a:t>
            </a:r>
          </a:p>
          <a:p>
            <a:pPr lvl="1">
              <a:lnSpc>
                <a:spcPct val="120000"/>
              </a:lnSpc>
            </a:pPr>
            <a:r>
              <a:rPr lang="vi-VN" sz="2500" b="1" dirty="0" smtClean="0">
                <a:solidFill>
                  <a:srgbClr val="4F81BD"/>
                </a:solidFill>
                <a:latin typeface="Cambria"/>
              </a:rPr>
              <a:t>Khách </a:t>
            </a:r>
            <a:r>
              <a:rPr lang="vi-VN" sz="2500" b="1" dirty="0">
                <a:solidFill>
                  <a:srgbClr val="4F81BD"/>
                </a:solidFill>
                <a:latin typeface="Cambria"/>
              </a:rPr>
              <a:t>hàng và khách hàng tiềm </a:t>
            </a:r>
            <a:r>
              <a:rPr lang="vi-VN" sz="2500" b="1">
                <a:solidFill>
                  <a:srgbClr val="4F81BD"/>
                </a:solidFill>
                <a:latin typeface="Cambria"/>
              </a:rPr>
              <a:t>năng </a:t>
            </a:r>
            <a:r>
              <a:rPr lang="en-US" sz="2500" b="1" smtClean="0">
                <a:solidFill>
                  <a:srgbClr val="4F81BD"/>
                </a:solidFill>
                <a:latin typeface="Cambria"/>
              </a:rPr>
              <a:t/>
            </a:r>
            <a:br>
              <a:rPr lang="en-US" sz="2500" b="1" smtClean="0">
                <a:solidFill>
                  <a:srgbClr val="4F81BD"/>
                </a:solidFill>
                <a:latin typeface="Cambria"/>
              </a:rPr>
            </a:br>
            <a:r>
              <a:rPr lang="vi-VN" sz="2500" b="1" smtClean="0">
                <a:solidFill>
                  <a:srgbClr val="4F81BD"/>
                </a:solidFill>
                <a:latin typeface="Cambria"/>
              </a:rPr>
              <a:t>(</a:t>
            </a:r>
            <a:r>
              <a:rPr lang="vi-VN" sz="2500" b="1" dirty="0">
                <a:solidFill>
                  <a:srgbClr val="4F81BD"/>
                </a:solidFill>
                <a:latin typeface="Cambria"/>
              </a:rPr>
              <a:t>Customers and potential customers) </a:t>
            </a:r>
          </a:p>
          <a:p>
            <a:pPr lvl="1">
              <a:lnSpc>
                <a:spcPct val="120000"/>
              </a:lnSpc>
            </a:pPr>
            <a:r>
              <a:rPr lang="vi-VN" sz="2500" b="1" dirty="0" smtClean="0">
                <a:solidFill>
                  <a:srgbClr val="4F81BD"/>
                </a:solidFill>
                <a:latin typeface="Cambria"/>
              </a:rPr>
              <a:t>Người </a:t>
            </a:r>
            <a:r>
              <a:rPr lang="vi-VN" sz="2500" b="1" dirty="0">
                <a:solidFill>
                  <a:srgbClr val="4F81BD"/>
                </a:solidFill>
                <a:latin typeface="Cambria"/>
              </a:rPr>
              <a:t>sử dụng thông tin (Information users) </a:t>
            </a:r>
          </a:p>
          <a:p>
            <a:pPr lvl="1">
              <a:lnSpc>
                <a:spcPct val="120000"/>
              </a:lnSpc>
            </a:pPr>
            <a:r>
              <a:rPr lang="vi-VN" sz="2500" b="1" dirty="0" smtClean="0">
                <a:solidFill>
                  <a:srgbClr val="4F81BD"/>
                </a:solidFill>
                <a:latin typeface="Cambria"/>
              </a:rPr>
              <a:t>Người </a:t>
            </a:r>
            <a:r>
              <a:rPr lang="vi-VN" sz="2500" b="1" dirty="0">
                <a:solidFill>
                  <a:srgbClr val="4F81BD"/>
                </a:solidFill>
                <a:latin typeface="Cambria"/>
              </a:rPr>
              <a:t>dùng bên ngoài đáng tin </a:t>
            </a:r>
            <a:r>
              <a:rPr lang="vi-VN" sz="2500" b="1">
                <a:solidFill>
                  <a:srgbClr val="4F81BD"/>
                </a:solidFill>
                <a:latin typeface="Cambria"/>
              </a:rPr>
              <a:t>cậy </a:t>
            </a:r>
            <a:r>
              <a:rPr lang="en-US" sz="2500" b="1" smtClean="0">
                <a:solidFill>
                  <a:srgbClr val="4F81BD"/>
                </a:solidFill>
                <a:latin typeface="Cambria"/>
              </a:rPr>
              <a:t/>
            </a:r>
            <a:br>
              <a:rPr lang="en-US" sz="2500" b="1" smtClean="0">
                <a:solidFill>
                  <a:srgbClr val="4F81BD"/>
                </a:solidFill>
                <a:latin typeface="Cambria"/>
              </a:rPr>
            </a:br>
            <a:r>
              <a:rPr lang="vi-VN" sz="2500" b="1" smtClean="0">
                <a:solidFill>
                  <a:srgbClr val="4F81BD"/>
                </a:solidFill>
                <a:latin typeface="Cambria"/>
              </a:rPr>
              <a:t>(</a:t>
            </a:r>
            <a:r>
              <a:rPr lang="vi-VN" sz="2500" b="1" dirty="0">
                <a:solidFill>
                  <a:srgbClr val="4F81BD"/>
                </a:solidFill>
                <a:latin typeface="Cambria"/>
              </a:rPr>
              <a:t>Trusted external users) </a:t>
            </a:r>
          </a:p>
          <a:p>
            <a:pPr lvl="1">
              <a:lnSpc>
                <a:spcPct val="120000"/>
              </a:lnSpc>
            </a:pPr>
            <a:r>
              <a:rPr lang="vi-VN" sz="2500" b="1" dirty="0" smtClean="0">
                <a:solidFill>
                  <a:srgbClr val="4F81BD"/>
                </a:solidFill>
                <a:latin typeface="Cambria"/>
              </a:rPr>
              <a:t>Đồng </a:t>
            </a:r>
            <a:r>
              <a:rPr lang="vi-VN" sz="2500" b="1" dirty="0">
                <a:solidFill>
                  <a:srgbClr val="4F81BD"/>
                </a:solidFill>
                <a:latin typeface="Cambria"/>
              </a:rPr>
              <a:t>cổ đông, các chủ sở hữu và các nhà tài trợ khác (Shareholders, other owners and sponsors) </a:t>
            </a:r>
          </a:p>
          <a:p>
            <a:pPr lvl="1">
              <a:lnSpc>
                <a:spcPct val="120000"/>
              </a:lnSpc>
            </a:pPr>
            <a:r>
              <a:rPr lang="vi-VN" sz="2500" b="1" dirty="0" smtClean="0">
                <a:solidFill>
                  <a:srgbClr val="4F81BD"/>
                </a:solidFill>
                <a:latin typeface="Cambria"/>
              </a:rPr>
              <a:t>Xã </a:t>
            </a:r>
            <a:r>
              <a:rPr lang="vi-VN" sz="2500" b="1" dirty="0">
                <a:solidFill>
                  <a:srgbClr val="4F81BD"/>
                </a:solidFill>
                <a:latin typeface="Cambria"/>
              </a:rPr>
              <a:t>hội (Society) </a:t>
            </a: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16</a:t>
            </a:fld>
            <a:endParaRPr lang="en-US"/>
          </a:p>
        </p:txBody>
      </p:sp>
      <p:sp>
        <p:nvSpPr>
          <p:cNvPr id="4" name="Date Placeholder 3"/>
          <p:cNvSpPr>
            <a:spLocks noGrp="1"/>
          </p:cNvSpPr>
          <p:nvPr>
            <p:ph type="dt" sz="half" idx="2"/>
          </p:nvPr>
        </p:nvSpPr>
        <p:spPr/>
        <p:txBody>
          <a:bodyPr/>
          <a:lstStyle/>
          <a:p>
            <a:fld id="{5493FF9B-BED7-4473-B121-6AA1E381E4C2}" type="datetime1">
              <a:rPr lang="en-US" smtClean="0"/>
              <a:t>5/8/2015</a:t>
            </a:fld>
            <a:endParaRPr lang="en-US"/>
          </a:p>
        </p:txBody>
      </p:sp>
    </p:spTree>
    <p:extLst>
      <p:ext uri="{BB962C8B-B14F-4D97-AF65-F5344CB8AC3E}">
        <p14:creationId xmlns:p14="http://schemas.microsoft.com/office/powerpoint/2010/main" val="30027297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solidFill>
                  <a:srgbClr val="365F91"/>
                </a:solidFill>
                <a:latin typeface="Cambria"/>
              </a:rPr>
              <a:t>Các </a:t>
            </a:r>
            <a:r>
              <a:rPr lang="en-US" b="1">
                <a:solidFill>
                  <a:srgbClr val="365F91"/>
                </a:solidFill>
                <a:latin typeface="Cambria"/>
              </a:rPr>
              <a:t>khía cạnh về tổ chức</a:t>
            </a:r>
            <a:endParaRPr lang="en-US" b="1" i="0" u="none" strike="noStrike" baseline="0" smtClean="0">
              <a:solidFill>
                <a:srgbClr val="365F91"/>
              </a:solidFill>
              <a:latin typeface="Cambria"/>
            </a:endParaRPr>
          </a:p>
        </p:txBody>
      </p:sp>
      <p:sp>
        <p:nvSpPr>
          <p:cNvPr id="3" name="Text Placeholder 2"/>
          <p:cNvSpPr>
            <a:spLocks noGrp="1"/>
          </p:cNvSpPr>
          <p:nvPr>
            <p:ph idx="1"/>
          </p:nvPr>
        </p:nvSpPr>
        <p:spPr/>
        <p:txBody>
          <a:bodyPr>
            <a:normAutofit fontScale="85000" lnSpcReduction="20000"/>
          </a:bodyPr>
          <a:lstStyle/>
          <a:p>
            <a:pPr lvl="0">
              <a:lnSpc>
                <a:spcPct val="120000"/>
              </a:lnSpc>
              <a:spcBef>
                <a:spcPts val="600"/>
              </a:spcBef>
            </a:pPr>
            <a:r>
              <a:rPr lang="vi-VN" b="1" smtClean="0">
                <a:solidFill>
                  <a:srgbClr val="4F81BD"/>
                </a:solidFill>
                <a:latin typeface="Cambria"/>
              </a:rPr>
              <a:t>Mặc </a:t>
            </a:r>
            <a:r>
              <a:rPr lang="vi-VN" b="1">
                <a:solidFill>
                  <a:srgbClr val="4F81BD"/>
                </a:solidFill>
                <a:latin typeface="Cambria"/>
              </a:rPr>
              <a:t>dù các phương pháp luận, các kỹ thuật, và các công cụ là một phần cần thiết của cơ sở hạ tầng để phát triển hệ thống thông tin, Tuy nhiên, về khía cạnh quản lý, phát triển hệ thống thông tin như một tổng thể và từng dự án các hệ thống thông tin riêng lẻ cần được quản lý. Các tổ chức khác nhau, nhưng một thỏa thuận chung là phải </a:t>
            </a:r>
            <a:r>
              <a:rPr lang="vi-VN" b="1" smtClean="0">
                <a:solidFill>
                  <a:srgbClr val="4F81BD"/>
                </a:solidFill>
                <a:latin typeface="Cambria"/>
              </a:rPr>
              <a:t>có</a:t>
            </a:r>
            <a:r>
              <a:rPr lang="en-US" b="1" smtClean="0">
                <a:solidFill>
                  <a:srgbClr val="4F81BD"/>
                </a:solidFill>
                <a:latin typeface="Cambria"/>
              </a:rPr>
              <a:t>:</a:t>
            </a:r>
            <a:r>
              <a:rPr lang="vi-VN" b="1" smtClean="0">
                <a:solidFill>
                  <a:srgbClr val="4F81BD"/>
                </a:solidFill>
                <a:latin typeface="Cambria"/>
              </a:rPr>
              <a:t> </a:t>
            </a:r>
            <a:endParaRPr lang="en-US" b="1" smtClean="0">
              <a:solidFill>
                <a:srgbClr val="4F81BD"/>
              </a:solidFill>
              <a:latin typeface="Cambria"/>
            </a:endParaRPr>
          </a:p>
          <a:p>
            <a:pPr lvl="1">
              <a:lnSpc>
                <a:spcPct val="120000"/>
              </a:lnSpc>
              <a:spcBef>
                <a:spcPts val="600"/>
              </a:spcBef>
            </a:pPr>
            <a:r>
              <a:rPr lang="vi-VN" b="1" smtClean="0">
                <a:solidFill>
                  <a:srgbClr val="4F81BD"/>
                </a:solidFill>
                <a:latin typeface="Cambria"/>
              </a:rPr>
              <a:t>một </a:t>
            </a:r>
            <a:r>
              <a:rPr lang="vi-VN" b="1">
                <a:solidFill>
                  <a:srgbClr val="4F81BD"/>
                </a:solidFill>
                <a:latin typeface="Cambria"/>
              </a:rPr>
              <a:t>nhóm chiến lược hệ thống thông tin, </a:t>
            </a:r>
            <a:endParaRPr lang="en-US" b="1" smtClean="0">
              <a:solidFill>
                <a:srgbClr val="4F81BD"/>
              </a:solidFill>
              <a:latin typeface="Cambria"/>
            </a:endParaRPr>
          </a:p>
          <a:p>
            <a:pPr lvl="1">
              <a:lnSpc>
                <a:spcPct val="120000"/>
              </a:lnSpc>
              <a:spcBef>
                <a:spcPts val="600"/>
              </a:spcBef>
            </a:pPr>
            <a:r>
              <a:rPr lang="vi-VN" b="1" smtClean="0">
                <a:solidFill>
                  <a:srgbClr val="4F81BD"/>
                </a:solidFill>
                <a:latin typeface="Cambria"/>
              </a:rPr>
              <a:t>một </a:t>
            </a:r>
            <a:r>
              <a:rPr lang="vi-VN" b="1">
                <a:solidFill>
                  <a:srgbClr val="4F81BD"/>
                </a:solidFill>
                <a:latin typeface="Cambria"/>
              </a:rPr>
              <a:t>ban chỉ đạo và </a:t>
            </a:r>
            <a:endParaRPr lang="en-US" b="1" smtClean="0">
              <a:solidFill>
                <a:srgbClr val="4F81BD"/>
              </a:solidFill>
              <a:latin typeface="Cambria"/>
            </a:endParaRPr>
          </a:p>
          <a:p>
            <a:pPr lvl="1">
              <a:lnSpc>
                <a:spcPct val="120000"/>
              </a:lnSpc>
              <a:spcBef>
                <a:spcPts val="600"/>
              </a:spcBef>
            </a:pPr>
            <a:r>
              <a:rPr lang="vi-VN" b="1" smtClean="0">
                <a:solidFill>
                  <a:srgbClr val="4F81BD"/>
                </a:solidFill>
                <a:latin typeface="Cambria"/>
              </a:rPr>
              <a:t>một </a:t>
            </a:r>
            <a:r>
              <a:rPr lang="vi-VN" b="1">
                <a:solidFill>
                  <a:srgbClr val="4F81BD"/>
                </a:solidFill>
                <a:latin typeface="Cambria"/>
              </a:rPr>
              <a:t>đội phát triển hệ thống.</a:t>
            </a:r>
            <a:endParaRPr lang="en-US" b="1" i="0" u="none" strike="noStrike" baseline="0" smtClean="0">
              <a:solidFill>
                <a:srgbClr val="4F81BD"/>
              </a:solidFill>
              <a:latin typeface="Cambria"/>
            </a:endParaRP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17</a:t>
            </a:fld>
            <a:endParaRPr lang="en-US"/>
          </a:p>
        </p:txBody>
      </p:sp>
      <p:sp>
        <p:nvSpPr>
          <p:cNvPr id="4" name="Date Placeholder 3"/>
          <p:cNvSpPr>
            <a:spLocks noGrp="1"/>
          </p:cNvSpPr>
          <p:nvPr>
            <p:ph type="dt" sz="half" idx="2"/>
          </p:nvPr>
        </p:nvSpPr>
        <p:spPr/>
        <p:txBody>
          <a:bodyPr/>
          <a:lstStyle/>
          <a:p>
            <a:fld id="{EC238AF2-430B-4859-B2E6-7ADF256AC9B2}" type="datetime1">
              <a:rPr lang="en-US" smtClean="0"/>
              <a:t>5/8/2015</a:t>
            </a:fld>
            <a:endParaRPr lang="en-US"/>
          </a:p>
        </p:txBody>
      </p:sp>
    </p:spTree>
    <p:extLst>
      <p:ext uri="{BB962C8B-B14F-4D97-AF65-F5344CB8AC3E}">
        <p14:creationId xmlns:p14="http://schemas.microsoft.com/office/powerpoint/2010/main" val="6101940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a:solidFill>
                  <a:srgbClr val="365F91"/>
                </a:solidFill>
                <a:latin typeface="Cambria"/>
              </a:rPr>
              <a:t> </a:t>
            </a:r>
            <a:r>
              <a:rPr lang="en-US" b="1" smtClean="0">
                <a:solidFill>
                  <a:srgbClr val="365F91"/>
                </a:solidFill>
                <a:latin typeface="Cambria"/>
              </a:rPr>
              <a:t>Các </a:t>
            </a:r>
            <a:r>
              <a:rPr lang="en-US" b="1">
                <a:solidFill>
                  <a:srgbClr val="365F91"/>
                </a:solidFill>
                <a:latin typeface="Cambria"/>
              </a:rPr>
              <a:t>khía cạnh về nghề nghiệp</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85000" lnSpcReduction="20000"/>
          </a:bodyPr>
          <a:lstStyle/>
          <a:p>
            <a:pPr lvl="0">
              <a:lnSpc>
                <a:spcPct val="120000"/>
              </a:lnSpc>
              <a:spcBef>
                <a:spcPts val="600"/>
              </a:spcBef>
            </a:pPr>
            <a:r>
              <a:rPr lang="vi-VN" b="1" smtClean="0">
                <a:solidFill>
                  <a:srgbClr val="4F81BD"/>
                </a:solidFill>
                <a:latin typeface="Cambria"/>
              </a:rPr>
              <a:t>Một </a:t>
            </a:r>
            <a:r>
              <a:rPr lang="vi-VN" b="1">
                <a:solidFill>
                  <a:srgbClr val="4F81BD"/>
                </a:solidFill>
                <a:latin typeface="Cambria"/>
              </a:rPr>
              <a:t>liên kết giữa chiều kích của con người và các khía cạnh tổ chức liên quan đến các vấn đề về tính chuyên nghiệp. </a:t>
            </a:r>
          </a:p>
          <a:p>
            <a:pPr lvl="0">
              <a:lnSpc>
                <a:spcPct val="120000"/>
              </a:lnSpc>
              <a:spcBef>
                <a:spcPts val="600"/>
              </a:spcBef>
            </a:pPr>
            <a:r>
              <a:rPr lang="vi-VN" b="1" smtClean="0">
                <a:solidFill>
                  <a:srgbClr val="4F81BD"/>
                </a:solidFill>
                <a:latin typeface="Cambria"/>
              </a:rPr>
              <a:t>Quy </a:t>
            </a:r>
            <a:r>
              <a:rPr lang="vi-VN" b="1">
                <a:solidFill>
                  <a:srgbClr val="4F81BD"/>
                </a:solidFill>
                <a:latin typeface="Cambria"/>
              </a:rPr>
              <a:t>tắc nghề nghiệp với mục đích là để ngăn chặn thất bại: </a:t>
            </a:r>
          </a:p>
          <a:p>
            <a:pPr lvl="1">
              <a:lnSpc>
                <a:spcPct val="120000"/>
              </a:lnSpc>
              <a:spcBef>
                <a:spcPts val="600"/>
              </a:spcBef>
            </a:pPr>
            <a:r>
              <a:rPr lang="vi-VN" b="1" smtClean="0">
                <a:solidFill>
                  <a:srgbClr val="4F81BD"/>
                </a:solidFill>
                <a:latin typeface="Cambria"/>
              </a:rPr>
              <a:t>The </a:t>
            </a:r>
            <a:r>
              <a:rPr lang="vi-VN" b="1">
                <a:solidFill>
                  <a:srgbClr val="4F81BD"/>
                </a:solidFill>
                <a:latin typeface="Cambria"/>
              </a:rPr>
              <a:t>Code of Australian Computer Society (ACS, 2005 </a:t>
            </a:r>
          </a:p>
          <a:p>
            <a:pPr lvl="1">
              <a:lnSpc>
                <a:spcPct val="120000"/>
              </a:lnSpc>
              <a:spcBef>
                <a:spcPts val="600"/>
              </a:spcBef>
            </a:pPr>
            <a:r>
              <a:rPr lang="vi-VN" b="1" smtClean="0">
                <a:solidFill>
                  <a:srgbClr val="4F81BD"/>
                </a:solidFill>
                <a:latin typeface="Cambria"/>
              </a:rPr>
              <a:t>The </a:t>
            </a:r>
            <a:r>
              <a:rPr lang="vi-VN" b="1">
                <a:solidFill>
                  <a:srgbClr val="4F81BD"/>
                </a:solidFill>
                <a:latin typeface="Cambria"/>
              </a:rPr>
              <a:t>Code of Association of Computing Machinery </a:t>
            </a:r>
            <a:r>
              <a:rPr lang="en-US" b="1" smtClean="0">
                <a:solidFill>
                  <a:srgbClr val="4F81BD"/>
                </a:solidFill>
                <a:latin typeface="Cambria"/>
              </a:rPr>
              <a:t/>
            </a:r>
            <a:br>
              <a:rPr lang="en-US" b="1" smtClean="0">
                <a:solidFill>
                  <a:srgbClr val="4F81BD"/>
                </a:solidFill>
                <a:latin typeface="Cambria"/>
              </a:rPr>
            </a:br>
            <a:r>
              <a:rPr lang="vi-VN" b="1" smtClean="0">
                <a:solidFill>
                  <a:srgbClr val="4F81BD"/>
                </a:solidFill>
                <a:latin typeface="Cambria"/>
              </a:rPr>
              <a:t>(</a:t>
            </a:r>
            <a:r>
              <a:rPr lang="vi-VN" b="1">
                <a:solidFill>
                  <a:srgbClr val="4F81BD"/>
                </a:solidFill>
                <a:latin typeface="Cambria"/>
              </a:rPr>
              <a:t>ACM, 2005) </a:t>
            </a:r>
          </a:p>
          <a:p>
            <a:pPr lvl="1">
              <a:lnSpc>
                <a:spcPct val="120000"/>
              </a:lnSpc>
              <a:spcBef>
                <a:spcPts val="600"/>
              </a:spcBef>
            </a:pPr>
            <a:r>
              <a:rPr lang="vi-VN" b="1" smtClean="0">
                <a:solidFill>
                  <a:srgbClr val="4F81BD"/>
                </a:solidFill>
                <a:latin typeface="Cambria"/>
              </a:rPr>
              <a:t>The </a:t>
            </a:r>
            <a:r>
              <a:rPr lang="vi-VN" b="1">
                <a:solidFill>
                  <a:srgbClr val="4F81BD"/>
                </a:solidFill>
                <a:latin typeface="Cambria"/>
              </a:rPr>
              <a:t>Code of British Computer Society </a:t>
            </a:r>
            <a:r>
              <a:rPr lang="en-US" b="1" smtClean="0">
                <a:solidFill>
                  <a:srgbClr val="4F81BD"/>
                </a:solidFill>
                <a:latin typeface="Cambria"/>
              </a:rPr>
              <a:t/>
            </a:r>
            <a:br>
              <a:rPr lang="en-US" b="1" smtClean="0">
                <a:solidFill>
                  <a:srgbClr val="4F81BD"/>
                </a:solidFill>
                <a:latin typeface="Cambria"/>
              </a:rPr>
            </a:br>
            <a:r>
              <a:rPr lang="vi-VN" b="1" smtClean="0">
                <a:solidFill>
                  <a:srgbClr val="4F81BD"/>
                </a:solidFill>
                <a:latin typeface="Cambria"/>
              </a:rPr>
              <a:t>(</a:t>
            </a:r>
            <a:r>
              <a:rPr lang="vi-VN" b="1">
                <a:solidFill>
                  <a:srgbClr val="4F81BD"/>
                </a:solidFill>
                <a:latin typeface="Cambria"/>
              </a:rPr>
              <a:t>BCS, 2005a, 2005b, 2005c, 2005d) </a:t>
            </a: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18</a:t>
            </a:fld>
            <a:endParaRPr lang="en-US"/>
          </a:p>
        </p:txBody>
      </p:sp>
      <p:sp>
        <p:nvSpPr>
          <p:cNvPr id="4" name="Date Placeholder 3"/>
          <p:cNvSpPr>
            <a:spLocks noGrp="1"/>
          </p:cNvSpPr>
          <p:nvPr>
            <p:ph type="dt" sz="half" idx="2"/>
          </p:nvPr>
        </p:nvSpPr>
        <p:spPr/>
        <p:txBody>
          <a:bodyPr/>
          <a:lstStyle/>
          <a:p>
            <a:fld id="{29181B95-5AC1-4CE7-B245-BE92FAE72506}" type="datetime1">
              <a:rPr lang="en-US" smtClean="0"/>
              <a:t>5/8/2015</a:t>
            </a:fld>
            <a:endParaRPr lang="en-US"/>
          </a:p>
        </p:txBody>
      </p:sp>
    </p:spTree>
    <p:extLst>
      <p:ext uri="{BB962C8B-B14F-4D97-AF65-F5344CB8AC3E}">
        <p14:creationId xmlns:p14="http://schemas.microsoft.com/office/powerpoint/2010/main" val="22190900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solidFill>
                  <a:srgbClr val="4F81BD"/>
                </a:solidFill>
                <a:latin typeface="Cambria"/>
              </a:rPr>
              <a:t>2. CÁC KHÁI NIỆM</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a:bodyPr>
          <a:lstStyle/>
          <a:p>
            <a:pPr marL="458788" lvl="0" indent="-458788">
              <a:buFont typeface="Wingdings" pitchFamily="2" charset="2"/>
              <a:buChar char="q"/>
            </a:pPr>
            <a:r>
              <a:rPr lang="en-US" sz="3000" b="1" smtClean="0">
                <a:solidFill>
                  <a:srgbClr val="4F81BD"/>
                </a:solidFill>
                <a:latin typeface="Cambria"/>
              </a:rPr>
              <a:t>Các khái niệm cốt lõi</a:t>
            </a:r>
          </a:p>
          <a:p>
            <a:pPr marL="458788" lvl="0" indent="-458788">
              <a:buFont typeface="Wingdings" pitchFamily="2" charset="2"/>
              <a:buChar char="q"/>
            </a:pPr>
            <a:r>
              <a:rPr lang="vi-VN" sz="3000" b="1" smtClean="0">
                <a:solidFill>
                  <a:srgbClr val="4F81BD"/>
                </a:solidFill>
                <a:latin typeface="Cambria"/>
              </a:rPr>
              <a:t>Nhu </a:t>
            </a:r>
            <a:r>
              <a:rPr lang="vi-VN" sz="3000" b="1">
                <a:solidFill>
                  <a:srgbClr val="4F81BD"/>
                </a:solidFill>
                <a:latin typeface="Cambria"/>
              </a:rPr>
              <a:t>cầu cần một phương pháp </a:t>
            </a:r>
            <a:r>
              <a:rPr lang="vi-VN" sz="3000" b="1" smtClean="0">
                <a:solidFill>
                  <a:srgbClr val="4F81BD"/>
                </a:solidFill>
                <a:latin typeface="Cambria"/>
              </a:rPr>
              <a:t>luận</a:t>
            </a:r>
            <a:endParaRPr lang="en-US" sz="3000" b="1" smtClean="0">
              <a:solidFill>
                <a:srgbClr val="4F81BD"/>
              </a:solidFill>
              <a:latin typeface="Cambria"/>
            </a:endParaRPr>
          </a:p>
          <a:p>
            <a:pPr marL="458788" lvl="0" indent="-458788">
              <a:buFont typeface="Wingdings" pitchFamily="2" charset="2"/>
              <a:buChar char="q"/>
            </a:pPr>
            <a:r>
              <a:rPr lang="vi-VN" sz="3000" b="1">
                <a:solidFill>
                  <a:srgbClr val="4F81BD"/>
                </a:solidFill>
                <a:latin typeface="Cambria"/>
              </a:rPr>
              <a:t>Phương pháp luận phát triển </a:t>
            </a:r>
            <a:r>
              <a:rPr lang="en-US" sz="3000" b="1" smtClean="0">
                <a:solidFill>
                  <a:srgbClr val="4F81BD"/>
                </a:solidFill>
                <a:latin typeface="Cambria"/>
              </a:rPr>
              <a:t/>
            </a:r>
            <a:br>
              <a:rPr lang="en-US" sz="3000" b="1" smtClean="0">
                <a:solidFill>
                  <a:srgbClr val="4F81BD"/>
                </a:solidFill>
                <a:latin typeface="Cambria"/>
              </a:rPr>
            </a:br>
            <a:r>
              <a:rPr lang="vi-VN" sz="3000" b="1" smtClean="0">
                <a:solidFill>
                  <a:srgbClr val="4F81BD"/>
                </a:solidFill>
                <a:latin typeface="Cambria"/>
              </a:rPr>
              <a:t>hệ </a:t>
            </a:r>
            <a:r>
              <a:rPr lang="vi-VN" sz="3000" b="1">
                <a:solidFill>
                  <a:srgbClr val="4F81BD"/>
                </a:solidFill>
                <a:latin typeface="Cambria"/>
              </a:rPr>
              <a:t>thống thông tin</a:t>
            </a:r>
            <a:endParaRPr lang="en-US" sz="3000" b="1">
              <a:solidFill>
                <a:srgbClr val="4F81BD"/>
              </a:solidFill>
              <a:latin typeface="Cambria"/>
            </a:endParaRP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19</a:t>
            </a:fld>
            <a:endParaRPr lang="en-US"/>
          </a:p>
        </p:txBody>
      </p:sp>
      <p:sp>
        <p:nvSpPr>
          <p:cNvPr id="4" name="Date Placeholder 3"/>
          <p:cNvSpPr>
            <a:spLocks noGrp="1"/>
          </p:cNvSpPr>
          <p:nvPr>
            <p:ph type="dt" sz="half" idx="2"/>
          </p:nvPr>
        </p:nvSpPr>
        <p:spPr/>
        <p:txBody>
          <a:bodyPr/>
          <a:lstStyle/>
          <a:p>
            <a:fld id="{28CF91AF-F845-4ECA-8C75-A3EDE71E9183}" type="datetime1">
              <a:rPr lang="en-US" smtClean="0"/>
              <a:t>5/8/2015</a:t>
            </a:fld>
            <a:endParaRPr lang="en-US"/>
          </a:p>
        </p:txBody>
      </p:sp>
    </p:spTree>
    <p:extLst>
      <p:ext uri="{BB962C8B-B14F-4D97-AF65-F5344CB8AC3E}">
        <p14:creationId xmlns:p14="http://schemas.microsoft.com/office/powerpoint/2010/main" val="20658734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solidFill>
                  <a:srgbClr val="365F91"/>
                </a:solidFill>
                <a:latin typeface="Cambria"/>
              </a:rPr>
              <a:t> </a:t>
            </a:r>
            <a:r>
              <a:rPr lang="en-US" b="1" smtClean="0">
                <a:solidFill>
                  <a:srgbClr val="365F91"/>
                </a:solidFill>
                <a:latin typeface="Cambria"/>
              </a:rPr>
              <a:t>Các </a:t>
            </a:r>
            <a:r>
              <a:rPr lang="en-US" b="1">
                <a:solidFill>
                  <a:srgbClr val="365F91"/>
                </a:solidFill>
                <a:latin typeface="Cambria"/>
              </a:rPr>
              <a:t>khái niệm cốt lõi</a:t>
            </a:r>
            <a:endParaRPr lang="en-US" b="1" i="0" u="none" strike="noStrike" baseline="0" smtClean="0">
              <a:solidFill>
                <a:srgbClr val="365F91"/>
              </a:solidFill>
              <a:latin typeface="Times New Roman"/>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748790213"/>
              </p:ext>
            </p:extLst>
          </p:nvPr>
        </p:nvGraphicFramePr>
        <p:xfrm>
          <a:off x="283780" y="1981200"/>
          <a:ext cx="8544910"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20</a:t>
            </a:fld>
            <a:endParaRPr lang="en-US"/>
          </a:p>
        </p:txBody>
      </p:sp>
      <p:sp>
        <p:nvSpPr>
          <p:cNvPr id="4" name="Date Placeholder 3"/>
          <p:cNvSpPr>
            <a:spLocks noGrp="1"/>
          </p:cNvSpPr>
          <p:nvPr>
            <p:ph type="dt" sz="half" idx="2"/>
          </p:nvPr>
        </p:nvSpPr>
        <p:spPr/>
        <p:txBody>
          <a:bodyPr/>
          <a:lstStyle/>
          <a:p>
            <a:fld id="{89470A83-F03C-41AC-81A6-AB606E521507}" type="datetime1">
              <a:rPr lang="en-US" smtClean="0"/>
              <a:t>5/8/2015</a:t>
            </a:fld>
            <a:endParaRPr lang="en-US"/>
          </a:p>
        </p:txBody>
      </p:sp>
    </p:spTree>
    <p:extLst>
      <p:ext uri="{BB962C8B-B14F-4D97-AF65-F5344CB8AC3E}">
        <p14:creationId xmlns:p14="http://schemas.microsoft.com/office/powerpoint/2010/main" val="20366799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vi-VN" b="1" smtClean="0">
                <a:solidFill>
                  <a:srgbClr val="365F91"/>
                </a:solidFill>
                <a:latin typeface="Cambria"/>
              </a:rPr>
              <a:t>Nhu </a:t>
            </a:r>
            <a:r>
              <a:rPr lang="vi-VN" b="1">
                <a:solidFill>
                  <a:srgbClr val="365F91"/>
                </a:solidFill>
                <a:latin typeface="Cambria"/>
              </a:rPr>
              <a:t>cầu </a:t>
            </a:r>
            <a:r>
              <a:rPr lang="vi-VN" b="1" smtClean="0">
                <a:solidFill>
                  <a:srgbClr val="365F91"/>
                </a:solidFill>
                <a:latin typeface="Cambria"/>
              </a:rPr>
              <a:t>cần </a:t>
            </a:r>
            <a:r>
              <a:rPr lang="vi-VN" b="1">
                <a:solidFill>
                  <a:srgbClr val="365F91"/>
                </a:solidFill>
                <a:latin typeface="Cambria"/>
              </a:rPr>
              <a:t>một phương pháp </a:t>
            </a:r>
            <a:r>
              <a:rPr lang="vi-VN" b="1" smtClean="0">
                <a:solidFill>
                  <a:srgbClr val="365F91"/>
                </a:solidFill>
                <a:latin typeface="Cambria"/>
              </a:rPr>
              <a:t>luận</a:t>
            </a:r>
            <a:endParaRPr lang="en-US" b="1" i="0" u="none" strike="noStrike" baseline="0" smtClean="0">
              <a:solidFill>
                <a:srgbClr val="365F91"/>
              </a:solidFill>
              <a:latin typeface="Cambria"/>
            </a:endParaRPr>
          </a:p>
        </p:txBody>
      </p:sp>
      <p:sp>
        <p:nvSpPr>
          <p:cNvPr id="3" name="Text Placeholder 2"/>
          <p:cNvSpPr>
            <a:spLocks noGrp="1"/>
          </p:cNvSpPr>
          <p:nvPr>
            <p:ph idx="1"/>
          </p:nvPr>
        </p:nvSpPr>
        <p:spPr/>
        <p:txBody>
          <a:bodyPr>
            <a:normAutofit fontScale="92500" lnSpcReduction="10000"/>
          </a:bodyPr>
          <a:lstStyle/>
          <a:p>
            <a:pPr lvl="0">
              <a:lnSpc>
                <a:spcPct val="120000"/>
              </a:lnSpc>
              <a:spcBef>
                <a:spcPts val="600"/>
              </a:spcBef>
              <a:spcAft>
                <a:spcPts val="600"/>
              </a:spcAft>
            </a:pPr>
            <a:r>
              <a:rPr lang="vi-VN" b="1" dirty="0" smtClean="0">
                <a:solidFill>
                  <a:srgbClr val="4F81BD"/>
                </a:solidFill>
                <a:latin typeface="Cambria"/>
              </a:rPr>
              <a:t>Sự </a:t>
            </a:r>
            <a:r>
              <a:rPr lang="vi-VN" b="1" dirty="0">
                <a:solidFill>
                  <a:srgbClr val="4F81BD"/>
                </a:solidFill>
                <a:latin typeface="Cambria"/>
              </a:rPr>
              <a:t>phát triển ứng dụng trên hệ thống máy tính thời kì đầu tập trung vào công nghệ và kỹ năng lập trình và kỹ thuật chứ không phải là người sử dụng và các nhu cầu nghiệp vụ </a:t>
            </a:r>
          </a:p>
          <a:p>
            <a:pPr lvl="0">
              <a:lnSpc>
                <a:spcPct val="120000"/>
              </a:lnSpc>
              <a:spcBef>
                <a:spcPts val="600"/>
              </a:spcBef>
              <a:spcAft>
                <a:spcPts val="600"/>
              </a:spcAft>
            </a:pPr>
            <a:r>
              <a:rPr lang="vi-VN" b="1" dirty="0" smtClean="0">
                <a:solidFill>
                  <a:srgbClr val="4F81BD"/>
                </a:solidFill>
                <a:latin typeface="Cambria"/>
              </a:rPr>
              <a:t>Các </a:t>
            </a:r>
            <a:r>
              <a:rPr lang="vi-VN" b="1" dirty="0">
                <a:solidFill>
                  <a:srgbClr val="4F81BD"/>
                </a:solidFill>
                <a:latin typeface="Cambria"/>
              </a:rPr>
              <a:t>chuyên viên phát triển hệ thống (Systems developers) đã được huấn luyện kỹ thuật và tay nghề cao, và sử dụng quy tắc của ngón tay cái (rule-of-thumb) và kinh nghiệm cá </a:t>
            </a:r>
            <a:r>
              <a:rPr lang="vi-VN" b="1">
                <a:solidFill>
                  <a:srgbClr val="4F81BD"/>
                </a:solidFill>
                <a:latin typeface="Cambria"/>
              </a:rPr>
              <a:t>nhân </a:t>
            </a:r>
            <a:endParaRPr lang="vi-VN" b="1" dirty="0">
              <a:solidFill>
                <a:srgbClr val="4F81BD"/>
              </a:solidFill>
              <a:latin typeface="Cambria"/>
            </a:endParaRP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21</a:t>
            </a:fld>
            <a:endParaRPr lang="en-US"/>
          </a:p>
        </p:txBody>
      </p:sp>
      <p:sp>
        <p:nvSpPr>
          <p:cNvPr id="4" name="Date Placeholder 3"/>
          <p:cNvSpPr>
            <a:spLocks noGrp="1"/>
          </p:cNvSpPr>
          <p:nvPr>
            <p:ph type="dt" sz="half" idx="2"/>
          </p:nvPr>
        </p:nvSpPr>
        <p:spPr/>
        <p:txBody>
          <a:bodyPr/>
          <a:lstStyle/>
          <a:p>
            <a:fld id="{E7753DF2-E1DD-4897-88C5-88A25631B0A3}" type="datetime1">
              <a:rPr lang="en-US" smtClean="0"/>
              <a:t>5/8/2015</a:t>
            </a:fld>
            <a:endParaRPr lang="en-US"/>
          </a:p>
        </p:txBody>
      </p:sp>
    </p:spTree>
    <p:extLst>
      <p:ext uri="{BB962C8B-B14F-4D97-AF65-F5344CB8AC3E}">
        <p14:creationId xmlns:p14="http://schemas.microsoft.com/office/powerpoint/2010/main" val="34570097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vi-VN" b="1" smtClean="0">
                <a:solidFill>
                  <a:srgbClr val="365F91"/>
                </a:solidFill>
                <a:latin typeface="Cambria"/>
              </a:rPr>
              <a:t>Nhu </a:t>
            </a:r>
            <a:r>
              <a:rPr lang="vi-VN" b="1">
                <a:solidFill>
                  <a:srgbClr val="365F91"/>
                </a:solidFill>
                <a:latin typeface="Cambria"/>
              </a:rPr>
              <a:t>cầu </a:t>
            </a:r>
            <a:r>
              <a:rPr lang="vi-VN" b="1" smtClean="0">
                <a:solidFill>
                  <a:srgbClr val="365F91"/>
                </a:solidFill>
                <a:latin typeface="Cambria"/>
              </a:rPr>
              <a:t>cần </a:t>
            </a:r>
            <a:r>
              <a:rPr lang="vi-VN" b="1">
                <a:solidFill>
                  <a:srgbClr val="365F91"/>
                </a:solidFill>
                <a:latin typeface="Cambria"/>
              </a:rPr>
              <a:t>một phương pháp </a:t>
            </a:r>
            <a:r>
              <a:rPr lang="vi-VN" b="1" smtClean="0">
                <a:solidFill>
                  <a:srgbClr val="365F91"/>
                </a:solidFill>
                <a:latin typeface="Cambria"/>
              </a:rPr>
              <a:t>luận</a:t>
            </a:r>
            <a:r>
              <a:rPr lang="en-US" b="1" smtClean="0">
                <a:solidFill>
                  <a:srgbClr val="365F91"/>
                </a:solidFill>
                <a:latin typeface="Cambria"/>
              </a:rPr>
              <a:t>...</a:t>
            </a:r>
            <a:endParaRPr lang="en-US" b="1" i="0" u="none" strike="noStrike" baseline="0" smtClean="0">
              <a:solidFill>
                <a:srgbClr val="365F91"/>
              </a:solidFill>
              <a:latin typeface="Cambria"/>
            </a:endParaRPr>
          </a:p>
        </p:txBody>
      </p:sp>
      <p:sp>
        <p:nvSpPr>
          <p:cNvPr id="3" name="Text Placeholder 2"/>
          <p:cNvSpPr>
            <a:spLocks noGrp="1"/>
          </p:cNvSpPr>
          <p:nvPr>
            <p:ph idx="1"/>
          </p:nvPr>
        </p:nvSpPr>
        <p:spPr/>
        <p:txBody>
          <a:bodyPr>
            <a:normAutofit fontScale="92500" lnSpcReduction="10000"/>
          </a:bodyPr>
          <a:lstStyle/>
          <a:p>
            <a:pPr lvl="0">
              <a:lnSpc>
                <a:spcPct val="120000"/>
              </a:lnSpc>
              <a:spcBef>
                <a:spcPts val="600"/>
              </a:spcBef>
              <a:spcAft>
                <a:spcPts val="600"/>
              </a:spcAft>
            </a:pPr>
            <a:r>
              <a:rPr lang="vi-VN" b="1" smtClean="0">
                <a:solidFill>
                  <a:srgbClr val="4F81BD"/>
                </a:solidFill>
                <a:latin typeface="Cambria"/>
              </a:rPr>
              <a:t>Khi </a:t>
            </a:r>
            <a:r>
              <a:rPr lang="vi-VN" b="1" dirty="0">
                <a:solidFill>
                  <a:srgbClr val="4F81BD"/>
                </a:solidFill>
                <a:latin typeface="Cambria"/>
              </a:rPr>
              <a:t>việc sử dụng máy tính đã trở thành phổ biến rộng rãi hơn: </a:t>
            </a:r>
          </a:p>
          <a:p>
            <a:pPr lvl="1">
              <a:lnSpc>
                <a:spcPct val="120000"/>
              </a:lnSpc>
              <a:spcBef>
                <a:spcPts val="600"/>
              </a:spcBef>
              <a:spcAft>
                <a:spcPts val="600"/>
              </a:spcAft>
            </a:pPr>
            <a:r>
              <a:rPr lang="vi-VN" b="1" dirty="0" smtClean="0">
                <a:solidFill>
                  <a:srgbClr val="4F81BD"/>
                </a:solidFill>
                <a:latin typeface="Cambria"/>
              </a:rPr>
              <a:t>một </a:t>
            </a:r>
            <a:r>
              <a:rPr lang="vi-VN" b="1" dirty="0">
                <a:solidFill>
                  <a:srgbClr val="4F81BD"/>
                </a:solidFill>
                <a:latin typeface="Cambria"/>
              </a:rPr>
              <a:t>lượng công việc tồn đọng của các yêu cầu phát triển ứng dụng trên máy tính </a:t>
            </a:r>
          </a:p>
          <a:p>
            <a:pPr lvl="1">
              <a:lnSpc>
                <a:spcPct val="120000"/>
              </a:lnSpc>
              <a:spcBef>
                <a:spcPts val="600"/>
              </a:spcBef>
              <a:spcAft>
                <a:spcPts val="600"/>
              </a:spcAft>
            </a:pPr>
            <a:r>
              <a:rPr lang="vi-VN" b="1" dirty="0" smtClean="0">
                <a:solidFill>
                  <a:srgbClr val="4F81BD"/>
                </a:solidFill>
                <a:latin typeface="Cambria"/>
              </a:rPr>
              <a:t>các </a:t>
            </a:r>
            <a:r>
              <a:rPr lang="vi-VN" b="1" dirty="0">
                <a:solidFill>
                  <a:srgbClr val="4F81BD"/>
                </a:solidFill>
                <a:latin typeface="Cambria"/>
              </a:rPr>
              <a:t>ứng dụng hiện hành ngày càng gia tăng yêu cầu thay đổi </a:t>
            </a:r>
          </a:p>
          <a:p>
            <a:pPr lvl="1">
              <a:lnSpc>
                <a:spcPct val="120000"/>
              </a:lnSpc>
              <a:spcBef>
                <a:spcPts val="600"/>
              </a:spcBef>
              <a:spcAft>
                <a:spcPts val="600"/>
              </a:spcAft>
            </a:pPr>
            <a:r>
              <a:rPr lang="vi-VN" b="1" dirty="0" smtClean="0">
                <a:solidFill>
                  <a:srgbClr val="4F81BD"/>
                </a:solidFill>
                <a:latin typeface="Cambria"/>
              </a:rPr>
              <a:t>các </a:t>
            </a:r>
            <a:r>
              <a:rPr lang="vi-VN" b="1" dirty="0">
                <a:solidFill>
                  <a:srgbClr val="4F81BD"/>
                </a:solidFill>
                <a:latin typeface="Cambria"/>
              </a:rPr>
              <a:t>thay đổi được thực hiện có xu hướng có tác dụng không mong muốn.</a:t>
            </a: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22</a:t>
            </a:fld>
            <a:endParaRPr lang="en-US"/>
          </a:p>
        </p:txBody>
      </p:sp>
      <p:sp>
        <p:nvSpPr>
          <p:cNvPr id="4" name="Date Placeholder 3"/>
          <p:cNvSpPr>
            <a:spLocks noGrp="1"/>
          </p:cNvSpPr>
          <p:nvPr>
            <p:ph type="dt" sz="half" idx="2"/>
          </p:nvPr>
        </p:nvSpPr>
        <p:spPr/>
        <p:txBody>
          <a:bodyPr/>
          <a:lstStyle/>
          <a:p>
            <a:fld id="{E7753DF2-E1DD-4897-88C5-88A25631B0A3}" type="datetime1">
              <a:rPr lang="en-US" smtClean="0"/>
              <a:t>5/8/2015</a:t>
            </a:fld>
            <a:endParaRPr lang="en-US"/>
          </a:p>
        </p:txBody>
      </p:sp>
    </p:spTree>
    <p:extLst>
      <p:ext uri="{BB962C8B-B14F-4D97-AF65-F5344CB8AC3E}">
        <p14:creationId xmlns:p14="http://schemas.microsoft.com/office/powerpoint/2010/main" val="33512136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vi-VN" b="1">
                <a:solidFill>
                  <a:srgbClr val="365F91"/>
                </a:solidFill>
                <a:latin typeface="Cambria"/>
              </a:rPr>
              <a:t>Nhu cầu </a:t>
            </a:r>
            <a:r>
              <a:rPr lang="vi-VN" b="1" smtClean="0">
                <a:solidFill>
                  <a:srgbClr val="365F91"/>
                </a:solidFill>
                <a:latin typeface="Cambria"/>
              </a:rPr>
              <a:t>cần </a:t>
            </a:r>
            <a:r>
              <a:rPr lang="vi-VN" b="1">
                <a:solidFill>
                  <a:srgbClr val="365F91"/>
                </a:solidFill>
                <a:latin typeface="Cambria"/>
              </a:rPr>
              <a:t>một phương pháp luận</a:t>
            </a:r>
            <a:r>
              <a:rPr lang="en-US" b="1" i="0" u="none" strike="noStrike" baseline="0" smtClean="0">
                <a:solidFill>
                  <a:srgbClr val="365F91"/>
                </a:solidFill>
                <a:latin typeface="Cambria"/>
              </a:rPr>
              <a:t>...</a:t>
            </a:r>
          </a:p>
        </p:txBody>
      </p:sp>
      <p:sp>
        <p:nvSpPr>
          <p:cNvPr id="3" name="Text Placeholder 2"/>
          <p:cNvSpPr>
            <a:spLocks noGrp="1"/>
          </p:cNvSpPr>
          <p:nvPr>
            <p:ph idx="1"/>
          </p:nvPr>
        </p:nvSpPr>
        <p:spPr/>
        <p:txBody>
          <a:bodyPr>
            <a:normAutofit fontScale="77500" lnSpcReduction="20000"/>
          </a:bodyPr>
          <a:lstStyle/>
          <a:p>
            <a:pPr lvl="0">
              <a:lnSpc>
                <a:spcPct val="120000"/>
              </a:lnSpc>
              <a:spcBef>
                <a:spcPts val="600"/>
              </a:spcBef>
            </a:pPr>
            <a:r>
              <a:rPr lang="vi-VN" b="1" dirty="0" smtClean="0">
                <a:solidFill>
                  <a:srgbClr val="4F81BD"/>
                </a:solidFill>
                <a:latin typeface="Cambria"/>
              </a:rPr>
              <a:t>Đầu </a:t>
            </a:r>
            <a:r>
              <a:rPr lang="vi-VN" b="1" dirty="0">
                <a:solidFill>
                  <a:srgbClr val="4F81BD"/>
                </a:solidFill>
                <a:latin typeface="Cambria"/>
              </a:rPr>
              <a:t>những năm 1960: các phương pháp luận không chính thức hóa </a:t>
            </a:r>
          </a:p>
          <a:p>
            <a:pPr lvl="1">
              <a:lnSpc>
                <a:spcPct val="120000"/>
              </a:lnSpc>
              <a:spcBef>
                <a:spcPts val="600"/>
              </a:spcBef>
            </a:pPr>
            <a:r>
              <a:rPr lang="vi-VN" b="1" dirty="0" smtClean="0">
                <a:solidFill>
                  <a:srgbClr val="4F81BD"/>
                </a:solidFill>
                <a:latin typeface="Cambria"/>
              </a:rPr>
              <a:t>các </a:t>
            </a:r>
            <a:r>
              <a:rPr lang="vi-VN" b="1" dirty="0">
                <a:solidFill>
                  <a:srgbClr val="4F81BD"/>
                </a:solidFill>
                <a:latin typeface="Cambria"/>
              </a:rPr>
              <a:t>nhiệm vụ xử lý dữ liệu cơ bản </a:t>
            </a:r>
          </a:p>
          <a:p>
            <a:pPr lvl="1">
              <a:lnSpc>
                <a:spcPct val="120000"/>
              </a:lnSpc>
              <a:spcBef>
                <a:spcPts val="600"/>
              </a:spcBef>
            </a:pPr>
            <a:r>
              <a:rPr lang="vi-VN" b="1" dirty="0" smtClean="0">
                <a:solidFill>
                  <a:srgbClr val="4F81BD"/>
                </a:solidFill>
                <a:latin typeface="Cambria"/>
              </a:rPr>
              <a:t>xử </a:t>
            </a:r>
            <a:r>
              <a:rPr lang="vi-VN" b="1" dirty="0">
                <a:solidFill>
                  <a:srgbClr val="4F81BD"/>
                </a:solidFill>
                <a:latin typeface="Cambria"/>
              </a:rPr>
              <a:t>lý theo lô </a:t>
            </a:r>
            <a:r>
              <a:rPr lang="vi-VN" b="1" dirty="0" smtClean="0">
                <a:solidFill>
                  <a:srgbClr val="4F81BD"/>
                </a:solidFill>
                <a:latin typeface="Cambria"/>
              </a:rPr>
              <a:t>(batch </a:t>
            </a:r>
            <a:r>
              <a:rPr lang="vi-VN" b="1" dirty="0">
                <a:solidFill>
                  <a:srgbClr val="4F81BD"/>
                </a:solidFill>
                <a:latin typeface="Cambria"/>
              </a:rPr>
              <a:t>processing), công nghệ không phức tạp </a:t>
            </a:r>
          </a:p>
          <a:p>
            <a:pPr lvl="1">
              <a:lnSpc>
                <a:spcPct val="120000"/>
              </a:lnSpc>
              <a:spcBef>
                <a:spcPts val="600"/>
              </a:spcBef>
            </a:pPr>
            <a:r>
              <a:rPr lang="vi-VN" b="1" dirty="0" smtClean="0">
                <a:solidFill>
                  <a:srgbClr val="4F81BD"/>
                </a:solidFill>
                <a:latin typeface="Cambria"/>
              </a:rPr>
              <a:t>cấp </a:t>
            </a:r>
            <a:r>
              <a:rPr lang="vi-VN" b="1" dirty="0">
                <a:solidFill>
                  <a:srgbClr val="4F81BD"/>
                </a:solidFill>
                <a:latin typeface="Cambria"/>
              </a:rPr>
              <a:t>độ tác nghiệp, các ứng dụng mang tính riêng lẻ </a:t>
            </a:r>
          </a:p>
          <a:p>
            <a:pPr lvl="1">
              <a:lnSpc>
                <a:spcPct val="120000"/>
              </a:lnSpc>
              <a:spcBef>
                <a:spcPts val="600"/>
              </a:spcBef>
            </a:pPr>
            <a:r>
              <a:rPr lang="en-US" b="1" dirty="0">
                <a:solidFill>
                  <a:srgbClr val="4F81BD"/>
                </a:solidFill>
                <a:latin typeface="Cambria"/>
              </a:rPr>
              <a:t>t</a:t>
            </a:r>
            <a:r>
              <a:rPr lang="vi-VN" b="1" dirty="0" smtClean="0">
                <a:solidFill>
                  <a:srgbClr val="4F81BD"/>
                </a:solidFill>
                <a:latin typeface="Cambria"/>
              </a:rPr>
              <a:t>hực </a:t>
            </a:r>
            <a:r>
              <a:rPr lang="vi-VN" b="1" dirty="0">
                <a:solidFill>
                  <a:srgbClr val="4F81BD"/>
                </a:solidFill>
                <a:latin typeface="Cambria"/>
              </a:rPr>
              <a:t>hiện bởi các lập trình viên </a:t>
            </a:r>
          </a:p>
          <a:p>
            <a:pPr lvl="1">
              <a:lnSpc>
                <a:spcPct val="120000"/>
              </a:lnSpc>
              <a:spcBef>
                <a:spcPts val="600"/>
              </a:spcBef>
            </a:pPr>
            <a:r>
              <a:rPr lang="vi-VN" b="1" dirty="0" smtClean="0">
                <a:solidFill>
                  <a:srgbClr val="4F81BD"/>
                </a:solidFill>
                <a:latin typeface="Cambria"/>
              </a:rPr>
              <a:t>các </a:t>
            </a:r>
            <a:r>
              <a:rPr lang="vi-VN" b="1" dirty="0">
                <a:solidFill>
                  <a:srgbClr val="4F81BD"/>
                </a:solidFill>
                <a:latin typeface="Cambria"/>
              </a:rPr>
              <a:t>vấn đề về bảo dưỡng / thay đổi </a:t>
            </a:r>
          </a:p>
          <a:p>
            <a:pPr lvl="1">
              <a:lnSpc>
                <a:spcPct val="120000"/>
              </a:lnSpc>
              <a:spcBef>
                <a:spcPts val="600"/>
              </a:spcBef>
            </a:pPr>
            <a:r>
              <a:rPr lang="vi-VN" b="1" dirty="0" smtClean="0">
                <a:solidFill>
                  <a:srgbClr val="4F81BD"/>
                </a:solidFill>
                <a:latin typeface="Cambria"/>
              </a:rPr>
              <a:t>nghèo </a:t>
            </a:r>
            <a:r>
              <a:rPr lang="vi-VN" b="1" dirty="0">
                <a:solidFill>
                  <a:srgbClr val="4F81BD"/>
                </a:solidFill>
                <a:latin typeface="Cambria"/>
              </a:rPr>
              <a:t>nàn tài liệu </a:t>
            </a:r>
          </a:p>
          <a:p>
            <a:pPr lvl="1">
              <a:lnSpc>
                <a:spcPct val="120000"/>
              </a:lnSpc>
              <a:spcBef>
                <a:spcPts val="600"/>
              </a:spcBef>
            </a:pPr>
            <a:r>
              <a:rPr lang="vi-VN" b="1" dirty="0" smtClean="0">
                <a:solidFill>
                  <a:srgbClr val="4F81BD"/>
                </a:solidFill>
                <a:latin typeface="Cambria"/>
              </a:rPr>
              <a:t>thiếu </a:t>
            </a:r>
            <a:r>
              <a:rPr lang="vi-VN" b="1" dirty="0">
                <a:solidFill>
                  <a:srgbClr val="4F81BD"/>
                </a:solidFill>
                <a:latin typeface="Cambria"/>
              </a:rPr>
              <a:t>các tiêu chuẩn kiểm soát chất </a:t>
            </a:r>
            <a:r>
              <a:rPr lang="vi-VN" b="1">
                <a:solidFill>
                  <a:srgbClr val="4F81BD"/>
                </a:solidFill>
                <a:latin typeface="Cambria"/>
              </a:rPr>
              <a:t>lượng </a:t>
            </a:r>
            <a:endParaRPr lang="vi-VN" b="1" dirty="0">
              <a:solidFill>
                <a:srgbClr val="4F81BD"/>
              </a:solidFill>
              <a:latin typeface="Cambria"/>
            </a:endParaRP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23</a:t>
            </a:fld>
            <a:endParaRPr lang="en-US"/>
          </a:p>
        </p:txBody>
      </p:sp>
      <p:sp>
        <p:nvSpPr>
          <p:cNvPr id="4" name="Date Placeholder 3"/>
          <p:cNvSpPr>
            <a:spLocks noGrp="1"/>
          </p:cNvSpPr>
          <p:nvPr>
            <p:ph type="dt" sz="half" idx="2"/>
          </p:nvPr>
        </p:nvSpPr>
        <p:spPr/>
        <p:txBody>
          <a:bodyPr/>
          <a:lstStyle/>
          <a:p>
            <a:fld id="{A7509D58-9951-45F3-AAF4-8AFA35EC9451}" type="datetime1">
              <a:rPr lang="en-US" smtClean="0"/>
              <a:t>5/8/2015</a:t>
            </a:fld>
            <a:endParaRPr lang="en-US"/>
          </a:p>
        </p:txBody>
      </p:sp>
    </p:spTree>
    <p:extLst>
      <p:ext uri="{BB962C8B-B14F-4D97-AF65-F5344CB8AC3E}">
        <p14:creationId xmlns:p14="http://schemas.microsoft.com/office/powerpoint/2010/main" val="28344154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vi-VN" b="1">
                <a:solidFill>
                  <a:srgbClr val="365F91"/>
                </a:solidFill>
                <a:latin typeface="Cambria"/>
              </a:rPr>
              <a:t>Nhu cầu </a:t>
            </a:r>
            <a:r>
              <a:rPr lang="vi-VN" b="1" smtClean="0">
                <a:solidFill>
                  <a:srgbClr val="365F91"/>
                </a:solidFill>
                <a:latin typeface="Cambria"/>
              </a:rPr>
              <a:t>cần </a:t>
            </a:r>
            <a:r>
              <a:rPr lang="vi-VN" b="1">
                <a:solidFill>
                  <a:srgbClr val="365F91"/>
                </a:solidFill>
                <a:latin typeface="Cambria"/>
              </a:rPr>
              <a:t>một phương pháp luận</a:t>
            </a:r>
            <a:r>
              <a:rPr lang="en-US" b="1" i="0" u="none" strike="noStrike" baseline="0" smtClean="0">
                <a:solidFill>
                  <a:srgbClr val="365F91"/>
                </a:solidFill>
                <a:latin typeface="Cambria"/>
              </a:rPr>
              <a:t>...</a:t>
            </a:r>
          </a:p>
        </p:txBody>
      </p:sp>
      <p:sp>
        <p:nvSpPr>
          <p:cNvPr id="3" name="Text Placeholder 2"/>
          <p:cNvSpPr>
            <a:spLocks noGrp="1"/>
          </p:cNvSpPr>
          <p:nvPr>
            <p:ph idx="1"/>
          </p:nvPr>
        </p:nvSpPr>
        <p:spPr/>
        <p:txBody>
          <a:bodyPr>
            <a:normAutofit/>
          </a:bodyPr>
          <a:lstStyle/>
          <a:p>
            <a:pPr lvl="0">
              <a:lnSpc>
                <a:spcPct val="120000"/>
              </a:lnSpc>
              <a:spcBef>
                <a:spcPts val="600"/>
              </a:spcBef>
            </a:pPr>
            <a:r>
              <a:rPr lang="vi-VN" b="1" dirty="0" smtClean="0">
                <a:solidFill>
                  <a:srgbClr val="4F81BD"/>
                </a:solidFill>
                <a:latin typeface="Cambria"/>
              </a:rPr>
              <a:t>Nhu cầu đối với các hoạt động phân tích và thiết kế và nhân sự trong sự phát triển của các hệ thống thông tin </a:t>
            </a:r>
          </a:p>
          <a:p>
            <a:pPr lvl="0">
              <a:lnSpc>
                <a:spcPct val="120000"/>
              </a:lnSpc>
              <a:spcBef>
                <a:spcPts val="600"/>
              </a:spcBef>
            </a:pPr>
            <a:r>
              <a:rPr lang="vi-VN" b="1" dirty="0" smtClean="0">
                <a:solidFill>
                  <a:srgbClr val="4F81BD"/>
                </a:solidFill>
                <a:latin typeface="Cambria"/>
              </a:rPr>
              <a:t>Sự cần thiết cho hệ thống thông tin tích hợp chứ không phải là từng </a:t>
            </a:r>
            <a:r>
              <a:rPr lang="vi-VN" b="1" dirty="0" smtClean="0">
                <a:solidFill>
                  <a:srgbClr val="4F81BD"/>
                </a:solidFill>
                <a:latin typeface="Cambria"/>
              </a:rPr>
              <a:t>phần</a:t>
            </a:r>
            <a:endParaRPr lang="vi-VN" b="1" dirty="0" smtClean="0">
              <a:solidFill>
                <a:srgbClr val="4F81BD"/>
              </a:solidFill>
              <a:latin typeface="Cambria"/>
            </a:endParaRPr>
          </a:p>
          <a:p>
            <a:pPr lvl="0">
              <a:lnSpc>
                <a:spcPct val="120000"/>
              </a:lnSpc>
              <a:spcBef>
                <a:spcPts val="600"/>
              </a:spcBef>
            </a:pPr>
            <a:r>
              <a:rPr lang="vi-VN" b="1" dirty="0" smtClean="0">
                <a:solidFill>
                  <a:srgbClr val="4F81BD"/>
                </a:solidFill>
                <a:latin typeface="Cambria"/>
              </a:rPr>
              <a:t>Sự mong muốn về một cách tiếp cận tiêu chuẩn hóa được chấp nhận để phát triển</a:t>
            </a:r>
            <a:endParaRPr lang="vi-VN" b="1" dirty="0">
              <a:solidFill>
                <a:srgbClr val="4F81BD"/>
              </a:solidFill>
              <a:latin typeface="Cambria"/>
            </a:endParaRP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24</a:t>
            </a:fld>
            <a:endParaRPr lang="en-US"/>
          </a:p>
        </p:txBody>
      </p:sp>
      <p:sp>
        <p:nvSpPr>
          <p:cNvPr id="4" name="Date Placeholder 3"/>
          <p:cNvSpPr>
            <a:spLocks noGrp="1"/>
          </p:cNvSpPr>
          <p:nvPr>
            <p:ph type="dt" sz="half" idx="2"/>
          </p:nvPr>
        </p:nvSpPr>
        <p:spPr/>
        <p:txBody>
          <a:bodyPr/>
          <a:lstStyle/>
          <a:p>
            <a:fld id="{A7509D58-9951-45F3-AAF4-8AFA35EC9451}" type="datetime1">
              <a:rPr lang="en-US" smtClean="0"/>
              <a:t>5/8/2015</a:t>
            </a:fld>
            <a:endParaRPr lang="en-US"/>
          </a:p>
        </p:txBody>
      </p:sp>
    </p:spTree>
    <p:extLst>
      <p:ext uri="{BB962C8B-B14F-4D97-AF65-F5344CB8AC3E}">
        <p14:creationId xmlns:p14="http://schemas.microsoft.com/office/powerpoint/2010/main" val="17104767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vi-VN" b="1">
                <a:solidFill>
                  <a:srgbClr val="365F91"/>
                </a:solidFill>
                <a:latin typeface="Cambria"/>
              </a:rPr>
              <a:t>Phương pháp luận </a:t>
            </a:r>
            <a:r>
              <a:rPr lang="vi-VN" b="1" smtClean="0">
                <a:solidFill>
                  <a:srgbClr val="365F91"/>
                </a:solidFill>
                <a:latin typeface="Cambria"/>
              </a:rPr>
              <a:t>phát </a:t>
            </a:r>
            <a:r>
              <a:rPr lang="vi-VN" b="1">
                <a:solidFill>
                  <a:srgbClr val="365F91"/>
                </a:solidFill>
                <a:latin typeface="Cambria"/>
              </a:rPr>
              <a:t>triển </a:t>
            </a:r>
            <a:r>
              <a:rPr lang="en-US" b="1" smtClean="0">
                <a:solidFill>
                  <a:srgbClr val="365F91"/>
                </a:solidFill>
                <a:latin typeface="Cambria"/>
              </a:rPr>
              <a:t>HTTT</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Autofit/>
          </a:bodyPr>
          <a:lstStyle/>
          <a:p>
            <a:pPr lvl="0">
              <a:lnSpc>
                <a:spcPct val="120000"/>
              </a:lnSpc>
              <a:spcBef>
                <a:spcPts val="600"/>
              </a:spcBef>
            </a:pPr>
            <a:r>
              <a:rPr lang="vi-VN" sz="2300" b="1" dirty="0">
                <a:solidFill>
                  <a:srgbClr val="4F81BD"/>
                </a:solidFill>
                <a:latin typeface="Cambria"/>
              </a:rPr>
              <a:t>Phương pháp phát triển một hệ thống thông tin có thể được định nghĩa như là</a:t>
            </a:r>
            <a:r>
              <a:rPr lang="vi-VN" sz="2300" b="1">
                <a:solidFill>
                  <a:srgbClr val="4F81BD"/>
                </a:solidFill>
                <a:latin typeface="Cambria"/>
              </a:rPr>
              <a:t>: </a:t>
            </a:r>
            <a:r>
              <a:rPr lang="vi-VN" sz="2300" b="1" smtClean="0">
                <a:solidFill>
                  <a:srgbClr val="4F81BD"/>
                </a:solidFill>
                <a:latin typeface="Cambria"/>
              </a:rPr>
              <a:t>"</a:t>
            </a:r>
            <a:r>
              <a:rPr lang="vi-VN" sz="2300" b="1" i="1" dirty="0">
                <a:solidFill>
                  <a:srgbClr val="4F81BD"/>
                </a:solidFill>
                <a:latin typeface="Cambria"/>
              </a:rPr>
              <a:t>Một tập hợp các thủ tục, kỹ thuật, công cụ và tài liệu hướng dẫn hỗ trợ sẽ giúp các nhà phát triển hệ thống trong nỗ lực của họ để thực hiện một hệ thống thông tin mới. Một phương pháp luận sẽ bao gồm các giai đoạn, bản thân bao gồm các giai đoạn nhỏ hơn, trong đó sẽ hướng dẫn các chuyên viên phát triển hệ thống trong sự lựa chọn của họ về những kỹ thuật có thể thích hợp ở từng giai đoạn của dự án và cũng giúp họ lập kế hoạch, quản lý, kiểm soát và đánh giá các dự án hệ thống thông tin.</a:t>
            </a:r>
            <a:r>
              <a:rPr lang="vi-VN" sz="2300" b="1" dirty="0">
                <a:solidFill>
                  <a:srgbClr val="4F81BD"/>
                </a:solidFill>
                <a:latin typeface="Cambria"/>
              </a:rPr>
              <a:t> "</a:t>
            </a:r>
            <a:endParaRPr lang="en-US" sz="2300" b="1" i="0" u="none" strike="noStrike" baseline="0" dirty="0" smtClean="0">
              <a:solidFill>
                <a:srgbClr val="4F81BD"/>
              </a:solidFill>
              <a:latin typeface="Cambria"/>
            </a:endParaRP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25</a:t>
            </a:fld>
            <a:endParaRPr lang="en-US"/>
          </a:p>
        </p:txBody>
      </p:sp>
      <p:sp>
        <p:nvSpPr>
          <p:cNvPr id="4" name="Date Placeholder 3"/>
          <p:cNvSpPr>
            <a:spLocks noGrp="1"/>
          </p:cNvSpPr>
          <p:nvPr>
            <p:ph type="dt" sz="half" idx="2"/>
          </p:nvPr>
        </p:nvSpPr>
        <p:spPr/>
        <p:txBody>
          <a:bodyPr/>
          <a:lstStyle/>
          <a:p>
            <a:fld id="{09FA82E3-7946-478D-996C-2AECB61BAD5F}" type="datetime1">
              <a:rPr lang="en-US" smtClean="0"/>
              <a:t>5/8/2015</a:t>
            </a:fld>
            <a:endParaRPr lang="en-US"/>
          </a:p>
        </p:txBody>
      </p:sp>
    </p:spTree>
    <p:extLst>
      <p:ext uri="{BB962C8B-B14F-4D97-AF65-F5344CB8AC3E}">
        <p14:creationId xmlns:p14="http://schemas.microsoft.com/office/powerpoint/2010/main" val="41246479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vi-VN" b="1">
                <a:solidFill>
                  <a:srgbClr val="365F91"/>
                </a:solidFill>
                <a:latin typeface="Cambria"/>
              </a:rPr>
              <a:t>Phương pháp luận </a:t>
            </a:r>
            <a:r>
              <a:rPr lang="vi-VN" b="1" smtClean="0">
                <a:solidFill>
                  <a:srgbClr val="365F91"/>
                </a:solidFill>
                <a:latin typeface="Cambria"/>
              </a:rPr>
              <a:t>phát </a:t>
            </a:r>
            <a:r>
              <a:rPr lang="vi-VN" b="1">
                <a:solidFill>
                  <a:srgbClr val="365F91"/>
                </a:solidFill>
                <a:latin typeface="Cambria"/>
              </a:rPr>
              <a:t>triển </a:t>
            </a:r>
            <a:r>
              <a:rPr lang="en-US" b="1" smtClean="0">
                <a:solidFill>
                  <a:srgbClr val="365F91"/>
                </a:solidFill>
                <a:latin typeface="Cambria"/>
              </a:rPr>
              <a:t>HTTT...</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Autofit/>
          </a:bodyPr>
          <a:lstStyle/>
          <a:p>
            <a:pPr lvl="0">
              <a:spcBef>
                <a:spcPts val="600"/>
              </a:spcBef>
            </a:pPr>
            <a:r>
              <a:rPr lang="vi-VN" sz="2400" b="1" dirty="0" smtClean="0">
                <a:solidFill>
                  <a:srgbClr val="4F81BD"/>
                </a:solidFill>
                <a:latin typeface="Cambria"/>
              </a:rPr>
              <a:t>Các </a:t>
            </a:r>
            <a:r>
              <a:rPr lang="vi-VN" sz="2400" b="1" dirty="0">
                <a:solidFill>
                  <a:srgbClr val="4F81BD"/>
                </a:solidFill>
                <a:latin typeface="Cambria"/>
              </a:rPr>
              <a:t>kỹ thuật và các công cụ là nét đặc biệt trong mỗi phương </a:t>
            </a:r>
            <a:r>
              <a:rPr lang="vi-VN" sz="2400" b="1" dirty="0" smtClean="0">
                <a:solidFill>
                  <a:srgbClr val="4F81BD"/>
                </a:solidFill>
                <a:latin typeface="Cambria"/>
              </a:rPr>
              <a:t>pháp</a:t>
            </a:r>
            <a:r>
              <a:rPr lang="en-US" sz="2400" b="1" dirty="0" smtClean="0">
                <a:solidFill>
                  <a:srgbClr val="4F81BD"/>
                </a:solidFill>
                <a:latin typeface="Cambria"/>
              </a:rPr>
              <a:t> </a:t>
            </a:r>
            <a:r>
              <a:rPr lang="en-US" sz="2400" b="1" dirty="0" err="1" smtClean="0">
                <a:solidFill>
                  <a:srgbClr val="4F81BD"/>
                </a:solidFill>
                <a:latin typeface="Cambria"/>
              </a:rPr>
              <a:t>luận</a:t>
            </a:r>
            <a:r>
              <a:rPr lang="vi-VN" sz="2400" b="1" dirty="0" smtClean="0">
                <a:solidFill>
                  <a:srgbClr val="4F81BD"/>
                </a:solidFill>
                <a:latin typeface="Cambria"/>
              </a:rPr>
              <a:t>.</a:t>
            </a:r>
            <a:endParaRPr lang="vi-VN" sz="2400" b="1" dirty="0">
              <a:solidFill>
                <a:srgbClr val="4F81BD"/>
              </a:solidFill>
              <a:latin typeface="Cambria"/>
            </a:endParaRPr>
          </a:p>
          <a:p>
            <a:pPr lvl="1">
              <a:spcBef>
                <a:spcPts val="600"/>
              </a:spcBef>
            </a:pPr>
            <a:r>
              <a:rPr lang="vi-VN" sz="2400" b="1" dirty="0" smtClean="0">
                <a:solidFill>
                  <a:srgbClr val="4F81BD"/>
                </a:solidFill>
                <a:latin typeface="Cambria"/>
              </a:rPr>
              <a:t>Một </a:t>
            </a:r>
            <a:r>
              <a:rPr lang="vi-VN" sz="2400" b="1" dirty="0">
                <a:solidFill>
                  <a:srgbClr val="4F81BD"/>
                </a:solidFill>
                <a:latin typeface="Cambria"/>
              </a:rPr>
              <a:t>kỹ thuật là một cách để thực hiện một hoạt động cụ thể trong quá </a:t>
            </a:r>
            <a:r>
              <a:rPr lang="vi-VN" sz="2400" b="1" dirty="0" smtClean="0">
                <a:solidFill>
                  <a:srgbClr val="4F81BD"/>
                </a:solidFill>
                <a:latin typeface="Cambria"/>
              </a:rPr>
              <a:t>trình</a:t>
            </a:r>
            <a:r>
              <a:rPr lang="en-US" sz="2400" b="1" dirty="0" smtClean="0">
                <a:solidFill>
                  <a:srgbClr val="4F81BD"/>
                </a:solidFill>
                <a:latin typeface="Cambria"/>
              </a:rPr>
              <a:t> </a:t>
            </a:r>
            <a:r>
              <a:rPr lang="en-US" sz="2400" b="1" dirty="0" err="1" smtClean="0">
                <a:solidFill>
                  <a:srgbClr val="4F81BD"/>
                </a:solidFill>
                <a:latin typeface="Cambria"/>
              </a:rPr>
              <a:t>phát</a:t>
            </a:r>
            <a:r>
              <a:rPr lang="en-US" sz="2400" b="1" dirty="0" smtClean="0">
                <a:solidFill>
                  <a:srgbClr val="4F81BD"/>
                </a:solidFill>
                <a:latin typeface="Cambria"/>
              </a:rPr>
              <a:t> </a:t>
            </a:r>
            <a:r>
              <a:rPr lang="en-US" sz="2400" b="1" dirty="0" err="1" smtClean="0">
                <a:solidFill>
                  <a:srgbClr val="4F81BD"/>
                </a:solidFill>
                <a:latin typeface="Cambria"/>
              </a:rPr>
              <a:t>triển</a:t>
            </a:r>
            <a:r>
              <a:rPr lang="vi-VN" sz="2400" b="1" dirty="0" smtClean="0">
                <a:solidFill>
                  <a:srgbClr val="4F81BD"/>
                </a:solidFill>
                <a:latin typeface="Cambria"/>
              </a:rPr>
              <a:t> </a:t>
            </a:r>
            <a:r>
              <a:rPr lang="vi-VN" sz="2400" b="1" dirty="0">
                <a:solidFill>
                  <a:srgbClr val="4F81BD"/>
                </a:solidFill>
                <a:latin typeface="Cambria"/>
              </a:rPr>
              <a:t>hệ thống thông tin, và bất kỳ phương </a:t>
            </a:r>
            <a:r>
              <a:rPr lang="vi-VN" sz="2400" b="1" dirty="0" smtClean="0">
                <a:solidFill>
                  <a:srgbClr val="4F81BD"/>
                </a:solidFill>
                <a:latin typeface="Cambria"/>
              </a:rPr>
              <a:t>pháp</a:t>
            </a:r>
            <a:r>
              <a:rPr lang="en-US" sz="2400" b="1" dirty="0" smtClean="0">
                <a:solidFill>
                  <a:srgbClr val="4F81BD"/>
                </a:solidFill>
                <a:latin typeface="Cambria"/>
              </a:rPr>
              <a:t> </a:t>
            </a:r>
            <a:r>
              <a:rPr lang="en-US" sz="2400" b="1" dirty="0" err="1" smtClean="0">
                <a:solidFill>
                  <a:srgbClr val="4F81BD"/>
                </a:solidFill>
                <a:latin typeface="Cambria"/>
              </a:rPr>
              <a:t>luận</a:t>
            </a:r>
            <a:r>
              <a:rPr lang="vi-VN" sz="2400" b="1" dirty="0" smtClean="0">
                <a:solidFill>
                  <a:srgbClr val="4F81BD"/>
                </a:solidFill>
                <a:latin typeface="Cambria"/>
              </a:rPr>
              <a:t> </a:t>
            </a:r>
            <a:r>
              <a:rPr lang="vi-VN" sz="2400" b="1" dirty="0">
                <a:solidFill>
                  <a:srgbClr val="4F81BD"/>
                </a:solidFill>
                <a:latin typeface="Cambria"/>
              </a:rPr>
              <a:t>cụ thể có thể đề nghị các kỹ thuật để thực hiện rất nhiều các hoạt động này. </a:t>
            </a:r>
          </a:p>
          <a:p>
            <a:pPr lvl="1">
              <a:spcBef>
                <a:spcPts val="600"/>
              </a:spcBef>
            </a:pPr>
            <a:r>
              <a:rPr lang="vi-VN" sz="2400" b="1" dirty="0" smtClean="0">
                <a:solidFill>
                  <a:srgbClr val="4F81BD"/>
                </a:solidFill>
                <a:latin typeface="Cambria"/>
              </a:rPr>
              <a:t>Mỗi </a:t>
            </a:r>
            <a:r>
              <a:rPr lang="vi-VN" sz="2400" b="1" dirty="0">
                <a:solidFill>
                  <a:srgbClr val="4F81BD"/>
                </a:solidFill>
                <a:latin typeface="Cambria"/>
              </a:rPr>
              <a:t>kỹ thuật này có thể liên quan đến việc sử dụng một hoặc nhiều công cụ đại diện cho một số các dụng cụ tạo tác (artefact) được sử dụng trong việc phát triển hệ thống thông tin. </a:t>
            </a: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26</a:t>
            </a:fld>
            <a:endParaRPr lang="en-US"/>
          </a:p>
        </p:txBody>
      </p:sp>
      <p:sp>
        <p:nvSpPr>
          <p:cNvPr id="4" name="Date Placeholder 3"/>
          <p:cNvSpPr>
            <a:spLocks noGrp="1"/>
          </p:cNvSpPr>
          <p:nvPr>
            <p:ph type="dt" sz="half" idx="2"/>
          </p:nvPr>
        </p:nvSpPr>
        <p:spPr/>
        <p:txBody>
          <a:bodyPr/>
          <a:lstStyle/>
          <a:p>
            <a:fld id="{CC9E410D-69CF-4A5C-B29C-9F4F519B2D59}" type="datetime1">
              <a:rPr lang="en-US" smtClean="0"/>
              <a:t>5/8/2015</a:t>
            </a:fld>
            <a:endParaRPr lang="en-US"/>
          </a:p>
        </p:txBody>
      </p:sp>
    </p:spTree>
    <p:extLst>
      <p:ext uri="{BB962C8B-B14F-4D97-AF65-F5344CB8AC3E}">
        <p14:creationId xmlns:p14="http://schemas.microsoft.com/office/powerpoint/2010/main" val="6748747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vi-VN" b="1">
                <a:solidFill>
                  <a:srgbClr val="365F91"/>
                </a:solidFill>
                <a:latin typeface="Cambria"/>
              </a:rPr>
              <a:t>Phương pháp luận </a:t>
            </a:r>
            <a:r>
              <a:rPr lang="vi-VN" b="1" smtClean="0">
                <a:solidFill>
                  <a:srgbClr val="365F91"/>
                </a:solidFill>
                <a:latin typeface="Cambria"/>
              </a:rPr>
              <a:t>phát </a:t>
            </a:r>
            <a:r>
              <a:rPr lang="vi-VN" b="1">
                <a:solidFill>
                  <a:srgbClr val="365F91"/>
                </a:solidFill>
                <a:latin typeface="Cambria"/>
              </a:rPr>
              <a:t>triển </a:t>
            </a:r>
            <a:r>
              <a:rPr lang="en-US" b="1" smtClean="0">
                <a:solidFill>
                  <a:srgbClr val="365F91"/>
                </a:solidFill>
                <a:latin typeface="Cambria"/>
              </a:rPr>
              <a:t>HTTT...</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Autofit/>
          </a:bodyPr>
          <a:lstStyle/>
          <a:p>
            <a:pPr lvl="0">
              <a:spcBef>
                <a:spcPts val="300"/>
              </a:spcBef>
            </a:pPr>
            <a:r>
              <a:rPr lang="vi-VN" sz="2400" b="1" dirty="0">
                <a:solidFill>
                  <a:srgbClr val="4F81BD"/>
                </a:solidFill>
                <a:latin typeface="Cambria"/>
              </a:rPr>
              <a:t>Các phương pháp luận khác nhau rất nhiều, thường là giải quyết các mục tiêu khác nhau: </a:t>
            </a:r>
          </a:p>
          <a:p>
            <a:pPr lvl="1">
              <a:spcBef>
                <a:spcPts val="300"/>
              </a:spcBef>
            </a:pPr>
            <a:r>
              <a:rPr lang="vi-VN" sz="2000" b="1" dirty="0" smtClean="0">
                <a:solidFill>
                  <a:srgbClr val="4F81BD"/>
                </a:solidFill>
                <a:latin typeface="Cambria"/>
              </a:rPr>
              <a:t>Để </a:t>
            </a:r>
            <a:r>
              <a:rPr lang="vi-VN" sz="2000" b="1" dirty="0">
                <a:solidFill>
                  <a:srgbClr val="4F81BD"/>
                </a:solidFill>
                <a:latin typeface="Cambria"/>
              </a:rPr>
              <a:t>ghi lại một cách chính xác các yêu cầu đối với một hệ thống thông tin. </a:t>
            </a:r>
          </a:p>
          <a:p>
            <a:pPr lvl="1">
              <a:spcBef>
                <a:spcPts val="300"/>
              </a:spcBef>
            </a:pPr>
            <a:r>
              <a:rPr lang="vi-VN" sz="2000" b="1" dirty="0" smtClean="0">
                <a:solidFill>
                  <a:srgbClr val="4F81BD"/>
                </a:solidFill>
                <a:latin typeface="Cambria"/>
              </a:rPr>
              <a:t>Để </a:t>
            </a:r>
            <a:r>
              <a:rPr lang="vi-VN" sz="2000" b="1" dirty="0">
                <a:solidFill>
                  <a:srgbClr val="4F81BD"/>
                </a:solidFill>
                <a:latin typeface="Cambria"/>
              </a:rPr>
              <a:t>cung cấp một phương pháp phát triển một cách có hệ thống để tiến </a:t>
            </a:r>
            <a:r>
              <a:rPr lang="vi-VN" sz="2000" b="1" dirty="0" smtClean="0">
                <a:solidFill>
                  <a:srgbClr val="4F81BD"/>
                </a:solidFill>
                <a:latin typeface="Cambria"/>
              </a:rPr>
              <a:t>đến</a:t>
            </a:r>
            <a:r>
              <a:rPr lang="en-US" sz="2000" b="1" dirty="0" smtClean="0">
                <a:solidFill>
                  <a:srgbClr val="4F81BD"/>
                </a:solidFill>
                <a:latin typeface="Cambria"/>
              </a:rPr>
              <a:t> qui </a:t>
            </a:r>
            <a:r>
              <a:rPr lang="en-US" sz="2000" b="1" dirty="0" err="1" smtClean="0">
                <a:solidFill>
                  <a:srgbClr val="4F81BD"/>
                </a:solidFill>
                <a:latin typeface="Cambria"/>
              </a:rPr>
              <a:t>trình</a:t>
            </a:r>
            <a:r>
              <a:rPr lang="vi-VN" sz="2000" b="1" dirty="0" smtClean="0">
                <a:solidFill>
                  <a:srgbClr val="4F81BD"/>
                </a:solidFill>
                <a:latin typeface="Cambria"/>
              </a:rPr>
              <a:t> </a:t>
            </a:r>
            <a:r>
              <a:rPr lang="vi-VN" sz="2000" b="1" dirty="0">
                <a:solidFill>
                  <a:srgbClr val="4F81BD"/>
                </a:solidFill>
                <a:latin typeface="Cambria"/>
              </a:rPr>
              <a:t>có thể được giám sát một cách hiệu quả. </a:t>
            </a:r>
          </a:p>
          <a:p>
            <a:pPr lvl="1">
              <a:spcBef>
                <a:spcPts val="300"/>
              </a:spcBef>
            </a:pPr>
            <a:r>
              <a:rPr lang="vi-VN" sz="2000" b="1" dirty="0" smtClean="0">
                <a:solidFill>
                  <a:srgbClr val="4F81BD"/>
                </a:solidFill>
                <a:latin typeface="Cambria"/>
              </a:rPr>
              <a:t>Để </a:t>
            </a:r>
            <a:r>
              <a:rPr lang="vi-VN" sz="2000" b="1" dirty="0">
                <a:solidFill>
                  <a:srgbClr val="4F81BD"/>
                </a:solidFill>
                <a:latin typeface="Cambria"/>
              </a:rPr>
              <a:t>cung cấp một hệ thống thông tin trong một thời hạn phù hợp với chi phí chấp nhận được. </a:t>
            </a:r>
          </a:p>
          <a:p>
            <a:pPr lvl="1">
              <a:spcBef>
                <a:spcPts val="300"/>
              </a:spcBef>
            </a:pPr>
            <a:r>
              <a:rPr lang="vi-VN" sz="2000" b="1" dirty="0" smtClean="0">
                <a:solidFill>
                  <a:srgbClr val="4F81BD"/>
                </a:solidFill>
                <a:latin typeface="Cambria"/>
              </a:rPr>
              <a:t>Để </a:t>
            </a:r>
            <a:r>
              <a:rPr lang="vi-VN" sz="2000" b="1" dirty="0">
                <a:solidFill>
                  <a:srgbClr val="4F81BD"/>
                </a:solidFill>
                <a:latin typeface="Cambria"/>
              </a:rPr>
              <a:t>tạo ra một hệ thống được lập tài liệu tốt và dễ dàng để bảo trì. </a:t>
            </a:r>
          </a:p>
          <a:p>
            <a:pPr lvl="1">
              <a:spcBef>
                <a:spcPts val="300"/>
              </a:spcBef>
            </a:pPr>
            <a:r>
              <a:rPr lang="vi-VN" sz="2000" b="1" dirty="0" smtClean="0">
                <a:solidFill>
                  <a:srgbClr val="4F81BD"/>
                </a:solidFill>
                <a:latin typeface="Cambria"/>
              </a:rPr>
              <a:t>Để </a:t>
            </a:r>
            <a:r>
              <a:rPr lang="vi-VN" sz="2000" b="1" dirty="0">
                <a:solidFill>
                  <a:srgbClr val="4F81BD"/>
                </a:solidFill>
                <a:latin typeface="Cambria"/>
              </a:rPr>
              <a:t>cung cấp một dấu hiệu của bất kỳ thay đổi cần phải được thực hiện càng sớm càng tốt trong quá trình phát triển. </a:t>
            </a:r>
          </a:p>
          <a:p>
            <a:pPr lvl="1">
              <a:spcBef>
                <a:spcPts val="300"/>
              </a:spcBef>
            </a:pPr>
            <a:r>
              <a:rPr lang="vi-VN" sz="2000" b="1" dirty="0" smtClean="0">
                <a:solidFill>
                  <a:srgbClr val="4F81BD"/>
                </a:solidFill>
                <a:latin typeface="Cambria"/>
              </a:rPr>
              <a:t>Để </a:t>
            </a:r>
            <a:r>
              <a:rPr lang="vi-VN" sz="2000" b="1" dirty="0">
                <a:solidFill>
                  <a:srgbClr val="4F81BD"/>
                </a:solidFill>
                <a:latin typeface="Cambria"/>
              </a:rPr>
              <a:t>cung cấp một hệ thống được yêu thích bởi những người bị ảnh hưởng bởi hệ thống đó.</a:t>
            </a: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27</a:t>
            </a:fld>
            <a:endParaRPr lang="en-US"/>
          </a:p>
        </p:txBody>
      </p:sp>
      <p:sp>
        <p:nvSpPr>
          <p:cNvPr id="4" name="Date Placeholder 3"/>
          <p:cNvSpPr>
            <a:spLocks noGrp="1"/>
          </p:cNvSpPr>
          <p:nvPr>
            <p:ph type="dt" sz="half" idx="2"/>
          </p:nvPr>
        </p:nvSpPr>
        <p:spPr/>
        <p:txBody>
          <a:bodyPr/>
          <a:lstStyle/>
          <a:p>
            <a:fld id="{583F08BC-DA9A-45EC-AAF3-A3A56A04576A}" type="datetime1">
              <a:rPr lang="en-US" smtClean="0"/>
              <a:t>5/8/2015</a:t>
            </a:fld>
            <a:endParaRPr lang="en-US"/>
          </a:p>
        </p:txBody>
      </p:sp>
    </p:spTree>
    <p:extLst>
      <p:ext uri="{BB962C8B-B14F-4D97-AF65-F5344CB8AC3E}">
        <p14:creationId xmlns:p14="http://schemas.microsoft.com/office/powerpoint/2010/main" val="10379646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smtClean="0">
                <a:solidFill>
                  <a:srgbClr val="365F91"/>
                </a:solidFill>
                <a:latin typeface="Cambria"/>
              </a:rPr>
              <a:t>3. CHU </a:t>
            </a:r>
            <a:r>
              <a:rPr lang="en-US" b="1">
                <a:solidFill>
                  <a:srgbClr val="365F91"/>
                </a:solidFill>
                <a:latin typeface="Cambria"/>
              </a:rPr>
              <a:t>TRÌNH PHÁT TRIỂN </a:t>
            </a:r>
            <a:r>
              <a:rPr lang="en-US" b="1" smtClean="0">
                <a:solidFill>
                  <a:srgbClr val="365F91"/>
                </a:solidFill>
                <a:latin typeface="Cambria"/>
              </a:rPr>
              <a:t>HTTT</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a:bodyPr>
          <a:lstStyle/>
          <a:p>
            <a:pPr marL="458788" lvl="0" indent="-458788">
              <a:buFont typeface="Wingdings" pitchFamily="2" charset="2"/>
              <a:buChar char="q"/>
            </a:pPr>
            <a:r>
              <a:rPr lang="en-US" sz="3000" b="1" smtClean="0">
                <a:solidFill>
                  <a:srgbClr val="4F81BD"/>
                </a:solidFill>
                <a:latin typeface="Cambria"/>
              </a:rPr>
              <a:t>Chu trình phát triển hệ thống thông tin (SDLC)</a:t>
            </a:r>
          </a:p>
          <a:p>
            <a:pPr marL="458788" lvl="0" indent="-458788">
              <a:buFont typeface="Wingdings" pitchFamily="2" charset="2"/>
              <a:buChar char="q"/>
            </a:pPr>
            <a:r>
              <a:rPr lang="en-US" sz="3000" b="1" smtClean="0">
                <a:solidFill>
                  <a:srgbClr val="4F81BD"/>
                </a:solidFill>
                <a:latin typeface="Cambria"/>
              </a:rPr>
              <a:t>Phương pháp luận (Methodology)</a:t>
            </a:r>
          </a:p>
          <a:p>
            <a:pPr marL="458788" lvl="0" indent="-458788">
              <a:buFont typeface="Wingdings" pitchFamily="2" charset="2"/>
              <a:buChar char="q"/>
            </a:pPr>
            <a:r>
              <a:rPr lang="en-US" sz="3000" b="1" smtClean="0">
                <a:solidFill>
                  <a:srgbClr val="4F81BD"/>
                </a:solidFill>
                <a:latin typeface="Cambria"/>
              </a:rPr>
              <a:t>Các kỹ thuật (Techniques)</a:t>
            </a:r>
          </a:p>
          <a:p>
            <a:pPr marL="458788" lvl="0" indent="-458788">
              <a:buFont typeface="Wingdings" pitchFamily="2" charset="2"/>
              <a:buChar char="q"/>
            </a:pPr>
            <a:r>
              <a:rPr lang="en-US" sz="3000" b="1" smtClean="0">
                <a:solidFill>
                  <a:srgbClr val="4F81BD"/>
                </a:solidFill>
                <a:latin typeface="Cambria"/>
              </a:rPr>
              <a:t>Các công cụ (Tools)</a:t>
            </a:r>
          </a:p>
          <a:p>
            <a:pPr marL="458788" lvl="0" indent="-458788">
              <a:buFont typeface="Wingdings" pitchFamily="2" charset="2"/>
              <a:buChar char="q"/>
            </a:pPr>
            <a:r>
              <a:rPr lang="vi-VN" sz="3000" b="1" smtClean="0">
                <a:solidFill>
                  <a:srgbClr val="4F81BD"/>
                </a:solidFill>
                <a:latin typeface="Cambria"/>
              </a:rPr>
              <a:t>Các </a:t>
            </a:r>
            <a:r>
              <a:rPr lang="vi-VN" sz="3000" b="1">
                <a:solidFill>
                  <a:srgbClr val="4F81BD"/>
                </a:solidFill>
                <a:latin typeface="Cambria"/>
              </a:rPr>
              <a:t>thế mạnh tiềm năng của SDLC </a:t>
            </a:r>
            <a:endParaRPr lang="en-US" sz="3000" b="1" smtClean="0">
              <a:solidFill>
                <a:srgbClr val="4F81BD"/>
              </a:solidFill>
              <a:latin typeface="Cambria"/>
            </a:endParaRPr>
          </a:p>
          <a:p>
            <a:pPr marL="458788" lvl="0" indent="-458788">
              <a:buFont typeface="Wingdings" pitchFamily="2" charset="2"/>
              <a:buChar char="q"/>
            </a:pPr>
            <a:r>
              <a:rPr lang="vi-VN" sz="3000" b="1" smtClean="0">
                <a:solidFill>
                  <a:srgbClr val="4F81BD"/>
                </a:solidFill>
                <a:latin typeface="Cambria"/>
              </a:rPr>
              <a:t>Các </a:t>
            </a:r>
            <a:r>
              <a:rPr lang="vi-VN" sz="3000" b="1">
                <a:solidFill>
                  <a:srgbClr val="4F81BD"/>
                </a:solidFill>
                <a:latin typeface="Cambria"/>
              </a:rPr>
              <a:t>điểm yếu tiềm ẩn của SDLC </a:t>
            </a:r>
            <a:endParaRPr lang="en-US" sz="3000" b="1">
              <a:solidFill>
                <a:srgbClr val="4F81BD"/>
              </a:solidFill>
              <a:latin typeface="Cambria"/>
            </a:endParaRP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28</a:t>
            </a:fld>
            <a:endParaRPr lang="en-US"/>
          </a:p>
        </p:txBody>
      </p:sp>
      <p:sp>
        <p:nvSpPr>
          <p:cNvPr id="4" name="Date Placeholder 3"/>
          <p:cNvSpPr>
            <a:spLocks noGrp="1"/>
          </p:cNvSpPr>
          <p:nvPr>
            <p:ph type="dt" sz="half" idx="2"/>
          </p:nvPr>
        </p:nvSpPr>
        <p:spPr/>
        <p:txBody>
          <a:bodyPr/>
          <a:lstStyle/>
          <a:p>
            <a:fld id="{1130BA5A-451C-4D7E-85F3-966EBE8515E9}" type="datetime1">
              <a:rPr lang="en-US" smtClean="0"/>
              <a:t>5/8/2015</a:t>
            </a:fld>
            <a:endParaRPr lang="en-US"/>
          </a:p>
        </p:txBody>
      </p:sp>
    </p:spTree>
    <p:extLst>
      <p:ext uri="{BB962C8B-B14F-4D97-AF65-F5344CB8AC3E}">
        <p14:creationId xmlns:p14="http://schemas.microsoft.com/office/powerpoint/2010/main" val="8025792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smtClean="0">
                <a:solidFill>
                  <a:srgbClr val="365F91"/>
                </a:solidFill>
                <a:latin typeface="Cambria"/>
              </a:rPr>
              <a:t>Chu </a:t>
            </a:r>
            <a:r>
              <a:rPr lang="en-US" b="1">
                <a:solidFill>
                  <a:srgbClr val="365F91"/>
                </a:solidFill>
                <a:latin typeface="Cambria"/>
              </a:rPr>
              <a:t>trình phát triển </a:t>
            </a:r>
            <a:r>
              <a:rPr lang="en-US" b="1" smtClean="0">
                <a:solidFill>
                  <a:srgbClr val="365F91"/>
                </a:solidFill>
                <a:latin typeface="Cambria"/>
              </a:rPr>
              <a:t>HTTT </a:t>
            </a:r>
            <a:r>
              <a:rPr lang="en-US" b="1">
                <a:solidFill>
                  <a:srgbClr val="365F91"/>
                </a:solidFill>
                <a:latin typeface="Cambria"/>
              </a:rPr>
              <a:t>(SDLC)</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Autofit/>
          </a:bodyPr>
          <a:lstStyle/>
          <a:p>
            <a:pPr lvl="0">
              <a:spcBef>
                <a:spcPts val="300"/>
              </a:spcBef>
            </a:pPr>
            <a:r>
              <a:rPr lang="vi-VN" sz="2000" b="1" smtClean="0">
                <a:solidFill>
                  <a:srgbClr val="4F81BD"/>
                </a:solidFill>
                <a:latin typeface="Cambria"/>
              </a:rPr>
              <a:t>SDLC </a:t>
            </a:r>
            <a:r>
              <a:rPr lang="vi-VN" sz="2000" b="1">
                <a:solidFill>
                  <a:srgbClr val="4F81BD"/>
                </a:solidFill>
                <a:latin typeface="Cambria"/>
              </a:rPr>
              <a:t>đã có một ảnh hưởng to lớn như là một cách tiếp cận tổng thể để phát triển hệ thống thông tin. Mặc dù có rất nhiều phiên bản, nó có cấu trúc cơ bản như sau: </a:t>
            </a:r>
          </a:p>
          <a:p>
            <a:pPr lvl="1">
              <a:spcBef>
                <a:spcPts val="300"/>
              </a:spcBef>
            </a:pPr>
            <a:r>
              <a:rPr lang="vi-VN" sz="2000" b="1" smtClean="0">
                <a:solidFill>
                  <a:srgbClr val="4F81BD"/>
                </a:solidFill>
                <a:latin typeface="Cambria"/>
              </a:rPr>
              <a:t>nghiên </a:t>
            </a:r>
            <a:r>
              <a:rPr lang="vi-VN" sz="2000" b="1">
                <a:solidFill>
                  <a:srgbClr val="4F81BD"/>
                </a:solidFill>
                <a:latin typeface="Cambria"/>
              </a:rPr>
              <a:t>cứu khả thi (feasibility study) </a:t>
            </a:r>
          </a:p>
          <a:p>
            <a:pPr lvl="1">
              <a:spcBef>
                <a:spcPts val="300"/>
              </a:spcBef>
            </a:pPr>
            <a:r>
              <a:rPr lang="vi-VN" sz="2000" b="1" smtClean="0">
                <a:solidFill>
                  <a:srgbClr val="4F81BD"/>
                </a:solidFill>
                <a:latin typeface="Cambria"/>
              </a:rPr>
              <a:t>điều </a:t>
            </a:r>
            <a:r>
              <a:rPr lang="vi-VN" sz="2000" b="1">
                <a:solidFill>
                  <a:srgbClr val="4F81BD"/>
                </a:solidFill>
                <a:latin typeface="Cambria"/>
              </a:rPr>
              <a:t>tra về hệ thống (system investigation) </a:t>
            </a:r>
          </a:p>
          <a:p>
            <a:pPr lvl="1">
              <a:spcBef>
                <a:spcPts val="300"/>
              </a:spcBef>
            </a:pPr>
            <a:r>
              <a:rPr lang="vi-VN" sz="2000" b="1" smtClean="0">
                <a:solidFill>
                  <a:srgbClr val="4F81BD"/>
                </a:solidFill>
                <a:latin typeface="Cambria"/>
              </a:rPr>
              <a:t>phân </a:t>
            </a:r>
            <a:r>
              <a:rPr lang="vi-VN" sz="2000" b="1">
                <a:solidFill>
                  <a:srgbClr val="4F81BD"/>
                </a:solidFill>
                <a:latin typeface="Cambria"/>
              </a:rPr>
              <a:t>tích hệ thống (systems analysis) </a:t>
            </a:r>
          </a:p>
          <a:p>
            <a:pPr lvl="1">
              <a:spcBef>
                <a:spcPts val="300"/>
              </a:spcBef>
            </a:pPr>
            <a:r>
              <a:rPr lang="vi-VN" sz="2000" b="1" smtClean="0">
                <a:solidFill>
                  <a:srgbClr val="4F81BD"/>
                </a:solidFill>
                <a:latin typeface="Cambria"/>
              </a:rPr>
              <a:t>thiết </a:t>
            </a:r>
            <a:r>
              <a:rPr lang="vi-VN" sz="2000" b="1">
                <a:solidFill>
                  <a:srgbClr val="4F81BD"/>
                </a:solidFill>
                <a:latin typeface="Cambria"/>
              </a:rPr>
              <a:t>kế hệ thống (systems design)</a:t>
            </a:r>
          </a:p>
          <a:p>
            <a:pPr lvl="1">
              <a:spcBef>
                <a:spcPts val="300"/>
              </a:spcBef>
            </a:pPr>
            <a:r>
              <a:rPr lang="vi-VN" sz="2000" b="1" smtClean="0">
                <a:solidFill>
                  <a:srgbClr val="4F81BD"/>
                </a:solidFill>
                <a:latin typeface="Cambria"/>
              </a:rPr>
              <a:t>thực </a:t>
            </a:r>
            <a:r>
              <a:rPr lang="vi-VN" sz="2000" b="1">
                <a:solidFill>
                  <a:srgbClr val="4F81BD"/>
                </a:solidFill>
                <a:latin typeface="Cambria"/>
              </a:rPr>
              <a:t>hiện (implementation) </a:t>
            </a:r>
          </a:p>
          <a:p>
            <a:pPr lvl="1">
              <a:spcBef>
                <a:spcPts val="300"/>
              </a:spcBef>
            </a:pPr>
            <a:r>
              <a:rPr lang="vi-VN" sz="2000" b="1" smtClean="0">
                <a:solidFill>
                  <a:srgbClr val="4F81BD"/>
                </a:solidFill>
                <a:latin typeface="Cambria"/>
              </a:rPr>
              <a:t>xem </a:t>
            </a:r>
            <a:r>
              <a:rPr lang="vi-VN" sz="2000" b="1">
                <a:solidFill>
                  <a:srgbClr val="4F81BD"/>
                </a:solidFill>
                <a:latin typeface="Cambria"/>
              </a:rPr>
              <a:t>xét và bảo trì (review and maintenance) </a:t>
            </a:r>
          </a:p>
          <a:p>
            <a:pPr lvl="0">
              <a:spcBef>
                <a:spcPts val="300"/>
              </a:spcBef>
            </a:pPr>
            <a:r>
              <a:rPr lang="vi-VN" sz="2000" b="1" smtClean="0">
                <a:solidFill>
                  <a:srgbClr val="4F81BD"/>
                </a:solidFill>
                <a:latin typeface="Cambria"/>
              </a:rPr>
              <a:t>Các </a:t>
            </a:r>
            <a:r>
              <a:rPr lang="vi-VN" sz="2000" b="1">
                <a:solidFill>
                  <a:srgbClr val="4F81BD"/>
                </a:solidFill>
                <a:latin typeface="Cambria"/>
              </a:rPr>
              <a:t>giai đoạn này cùng với nhau thường xuyên được gọi là </a:t>
            </a:r>
            <a:r>
              <a:rPr lang="vi-VN" sz="2000" b="1" smtClean="0">
                <a:solidFill>
                  <a:srgbClr val="4F81BD"/>
                </a:solidFill>
                <a:latin typeface="Cambria"/>
              </a:rPr>
              <a:t>"phân </a:t>
            </a:r>
            <a:r>
              <a:rPr lang="vi-VN" sz="2000" b="1">
                <a:solidFill>
                  <a:srgbClr val="4F81BD"/>
                </a:solidFill>
                <a:latin typeface="Cambria"/>
              </a:rPr>
              <a:t>tích hệ thống thông thường", </a:t>
            </a:r>
            <a:r>
              <a:rPr lang="vi-VN" sz="2000" b="1" smtClean="0">
                <a:solidFill>
                  <a:srgbClr val="4F81BD"/>
                </a:solidFill>
                <a:latin typeface="Cambria"/>
              </a:rPr>
              <a:t>"phân </a:t>
            </a:r>
            <a:r>
              <a:rPr lang="vi-VN" sz="2000" b="1">
                <a:solidFill>
                  <a:srgbClr val="4F81BD"/>
                </a:solidFill>
                <a:latin typeface="Cambria"/>
              </a:rPr>
              <a:t>tích hệ thống truyền thống", "chu trình phát triển hệ thống thông tin", hoặc, thường xuyên hơn ở Mỹ, là mô hình thác </a:t>
            </a:r>
            <a:r>
              <a:rPr lang="vi-VN" sz="2000" b="1" smtClean="0">
                <a:solidFill>
                  <a:srgbClr val="4F81BD"/>
                </a:solidFill>
                <a:latin typeface="Cambria"/>
              </a:rPr>
              <a:t>nước</a:t>
            </a:r>
            <a:r>
              <a:rPr lang="en-US" sz="2000" b="1" smtClean="0">
                <a:solidFill>
                  <a:srgbClr val="4F81BD"/>
                </a:solidFill>
                <a:latin typeface="Cambria"/>
              </a:rPr>
              <a:t> (waterfall model)</a:t>
            </a:r>
            <a:r>
              <a:rPr lang="vi-VN" sz="2000" b="1" smtClean="0">
                <a:solidFill>
                  <a:srgbClr val="4F81BD"/>
                </a:solidFill>
                <a:latin typeface="Cambria"/>
              </a:rPr>
              <a:t>. </a:t>
            </a:r>
            <a:endParaRPr lang="vi-VN" sz="2000" b="1">
              <a:solidFill>
                <a:srgbClr val="4F81BD"/>
              </a:solidFill>
              <a:latin typeface="Cambria"/>
            </a:endParaRP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29</a:t>
            </a:fld>
            <a:endParaRPr lang="en-US"/>
          </a:p>
        </p:txBody>
      </p:sp>
      <p:sp>
        <p:nvSpPr>
          <p:cNvPr id="4" name="Date Placeholder 3"/>
          <p:cNvSpPr>
            <a:spLocks noGrp="1"/>
          </p:cNvSpPr>
          <p:nvPr>
            <p:ph type="dt" sz="half" idx="2"/>
          </p:nvPr>
        </p:nvSpPr>
        <p:spPr/>
        <p:txBody>
          <a:bodyPr/>
          <a:lstStyle/>
          <a:p>
            <a:fld id="{FE9115A4-909F-439B-8B28-42CCBADA2BCC}" type="datetime1">
              <a:rPr lang="en-US" smtClean="0"/>
              <a:t>5/8/2015</a:t>
            </a:fld>
            <a:endParaRPr lang="en-US"/>
          </a:p>
        </p:txBody>
      </p:sp>
    </p:spTree>
    <p:extLst>
      <p:ext uri="{BB962C8B-B14F-4D97-AF65-F5344CB8AC3E}">
        <p14:creationId xmlns:p14="http://schemas.microsoft.com/office/powerpoint/2010/main" val="39377660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b="1" smtClean="0">
                <a:solidFill>
                  <a:srgbClr val="365F91"/>
                </a:solidFill>
                <a:latin typeface="Cambria"/>
              </a:rPr>
              <a:t>Phương </a:t>
            </a:r>
            <a:r>
              <a:rPr lang="vi-VN" b="1">
                <a:solidFill>
                  <a:srgbClr val="365F91"/>
                </a:solidFill>
                <a:latin typeface="Cambria"/>
              </a:rPr>
              <a:t>pháp </a:t>
            </a:r>
            <a:r>
              <a:rPr lang="vi-VN" b="1" smtClean="0">
                <a:solidFill>
                  <a:srgbClr val="365F91"/>
                </a:solidFill>
                <a:latin typeface="Cambria"/>
              </a:rPr>
              <a:t>luận</a:t>
            </a:r>
            <a:endParaRPr lang="en-US" b="1" i="0" u="none" strike="noStrike" baseline="0" smtClean="0">
              <a:solidFill>
                <a:srgbClr val="365F91"/>
              </a:solidFill>
              <a:latin typeface="Cambria"/>
            </a:endParaRPr>
          </a:p>
        </p:txBody>
      </p:sp>
      <p:sp>
        <p:nvSpPr>
          <p:cNvPr id="3" name="Text Placeholder 2"/>
          <p:cNvSpPr>
            <a:spLocks noGrp="1"/>
          </p:cNvSpPr>
          <p:nvPr>
            <p:ph idx="1"/>
          </p:nvPr>
        </p:nvSpPr>
        <p:spPr/>
        <p:txBody>
          <a:bodyPr>
            <a:normAutofit lnSpcReduction="10000"/>
          </a:bodyPr>
          <a:lstStyle/>
          <a:p>
            <a:pPr lvl="0"/>
            <a:r>
              <a:rPr lang="vi-VN" b="1">
                <a:solidFill>
                  <a:srgbClr val="4F81BD"/>
                </a:solidFill>
                <a:latin typeface="Cambria"/>
              </a:rPr>
              <a:t>Việc sử dụng một phương pháp luận cải thiện việc thực hành phát triển hệ thống thông tin. Các thuộc tính mà chúng ta mong đợi về một phương pháp luận bao gồm: </a:t>
            </a:r>
          </a:p>
          <a:p>
            <a:pPr lvl="1"/>
            <a:r>
              <a:rPr lang="vi-VN" b="1" smtClean="0">
                <a:solidFill>
                  <a:srgbClr val="4F81BD"/>
                </a:solidFill>
                <a:latin typeface="Cambria"/>
              </a:rPr>
              <a:t>một </a:t>
            </a:r>
            <a:r>
              <a:rPr lang="vi-VN" b="1">
                <a:solidFill>
                  <a:srgbClr val="4F81BD"/>
                </a:solidFill>
                <a:latin typeface="Cambria"/>
              </a:rPr>
              <a:t>loạt các giai đoạn (a series of phases) </a:t>
            </a:r>
          </a:p>
          <a:p>
            <a:pPr lvl="1"/>
            <a:r>
              <a:rPr lang="vi-VN" b="1" smtClean="0">
                <a:solidFill>
                  <a:srgbClr val="4F81BD"/>
                </a:solidFill>
                <a:latin typeface="Cambria"/>
              </a:rPr>
              <a:t>một </a:t>
            </a:r>
            <a:r>
              <a:rPr lang="vi-VN" b="1">
                <a:solidFill>
                  <a:srgbClr val="4F81BD"/>
                </a:solidFill>
                <a:latin typeface="Cambria"/>
              </a:rPr>
              <a:t>loạt các kỹ thuật (a series of techniques)</a:t>
            </a:r>
          </a:p>
          <a:p>
            <a:pPr lvl="1"/>
            <a:r>
              <a:rPr lang="vi-VN" b="1" smtClean="0">
                <a:solidFill>
                  <a:srgbClr val="4F81BD"/>
                </a:solidFill>
                <a:latin typeface="Cambria"/>
              </a:rPr>
              <a:t>một </a:t>
            </a:r>
            <a:r>
              <a:rPr lang="vi-VN" b="1">
                <a:solidFill>
                  <a:srgbClr val="4F81BD"/>
                </a:solidFill>
                <a:latin typeface="Cambria"/>
              </a:rPr>
              <a:t>loạt các công cụ (a series of tools) </a:t>
            </a:r>
          </a:p>
          <a:p>
            <a:pPr lvl="1"/>
            <a:r>
              <a:rPr lang="vi-VN" b="1" smtClean="0">
                <a:solidFill>
                  <a:srgbClr val="4F81BD"/>
                </a:solidFill>
                <a:latin typeface="Cambria"/>
              </a:rPr>
              <a:t>một </a:t>
            </a:r>
            <a:r>
              <a:rPr lang="vi-VN" b="1">
                <a:solidFill>
                  <a:srgbClr val="4F81BD"/>
                </a:solidFill>
                <a:latin typeface="Cambria"/>
              </a:rPr>
              <a:t>chương trình đào tạo (a training scheme) </a:t>
            </a:r>
          </a:p>
          <a:p>
            <a:pPr lvl="1"/>
            <a:r>
              <a:rPr lang="vi-VN" b="1" smtClean="0">
                <a:solidFill>
                  <a:srgbClr val="4F81BD"/>
                </a:solidFill>
                <a:latin typeface="Cambria"/>
              </a:rPr>
              <a:t>một </a:t>
            </a:r>
            <a:r>
              <a:rPr lang="vi-VN" b="1">
                <a:solidFill>
                  <a:srgbClr val="4F81BD"/>
                </a:solidFill>
                <a:latin typeface="Cambria"/>
              </a:rPr>
              <a:t>triết lý (a philosophy</a:t>
            </a:r>
            <a:r>
              <a:rPr lang="vi-VN" b="1" smtClean="0">
                <a:solidFill>
                  <a:srgbClr val="4F81BD"/>
                </a:solidFill>
                <a:latin typeface="Cambria"/>
              </a:rPr>
              <a:t>)</a:t>
            </a:r>
            <a:endParaRPr lang="vi-VN" b="1">
              <a:solidFill>
                <a:srgbClr val="4F81BD"/>
              </a:solidFill>
              <a:latin typeface="Cambria"/>
            </a:endParaRP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30</a:t>
            </a:fld>
            <a:endParaRPr lang="en-US"/>
          </a:p>
        </p:txBody>
      </p:sp>
      <p:sp>
        <p:nvSpPr>
          <p:cNvPr id="4" name="Date Placeholder 3"/>
          <p:cNvSpPr>
            <a:spLocks noGrp="1"/>
          </p:cNvSpPr>
          <p:nvPr>
            <p:ph type="dt" sz="half" idx="2"/>
          </p:nvPr>
        </p:nvSpPr>
        <p:spPr/>
        <p:txBody>
          <a:bodyPr/>
          <a:lstStyle/>
          <a:p>
            <a:fld id="{7A2E09BB-3448-45AB-881C-F06656987BE3}" type="datetime1">
              <a:rPr lang="en-US" smtClean="0"/>
              <a:t>5/8/2015</a:t>
            </a:fld>
            <a:endParaRPr lang="en-US"/>
          </a:p>
        </p:txBody>
      </p:sp>
    </p:spTree>
    <p:extLst>
      <p:ext uri="{BB962C8B-B14F-4D97-AF65-F5344CB8AC3E}">
        <p14:creationId xmlns:p14="http://schemas.microsoft.com/office/powerpoint/2010/main" val="4212129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b="1">
                <a:solidFill>
                  <a:srgbClr val="365F91"/>
                </a:solidFill>
                <a:latin typeface="Cambria"/>
              </a:rPr>
              <a:t>Phương pháp </a:t>
            </a:r>
            <a:r>
              <a:rPr lang="vi-VN" b="1" smtClean="0">
                <a:solidFill>
                  <a:srgbClr val="365F91"/>
                </a:solidFill>
                <a:latin typeface="Cambria"/>
              </a:rPr>
              <a:t>luận</a:t>
            </a:r>
            <a:r>
              <a:rPr lang="en-US" b="1" smtClean="0">
                <a:solidFill>
                  <a:srgbClr val="365F91"/>
                </a:solidFill>
                <a:latin typeface="Cambria"/>
              </a:rPr>
              <a:t>...</a:t>
            </a:r>
            <a:endParaRPr lang="en-US" b="1" i="0" u="none" strike="noStrike" baseline="0" smtClean="0">
              <a:solidFill>
                <a:srgbClr val="365F91"/>
              </a:solidFill>
              <a:latin typeface="Cambria"/>
            </a:endParaRPr>
          </a:p>
        </p:txBody>
      </p:sp>
      <p:sp>
        <p:nvSpPr>
          <p:cNvPr id="3" name="Text Placeholder 2"/>
          <p:cNvSpPr>
            <a:spLocks noGrp="1"/>
          </p:cNvSpPr>
          <p:nvPr>
            <p:ph idx="1"/>
          </p:nvPr>
        </p:nvSpPr>
        <p:spPr/>
        <p:txBody>
          <a:bodyPr>
            <a:normAutofit fontScale="77500" lnSpcReduction="20000"/>
          </a:bodyPr>
          <a:lstStyle/>
          <a:p>
            <a:pPr lvl="0">
              <a:lnSpc>
                <a:spcPct val="120000"/>
              </a:lnSpc>
              <a:spcBef>
                <a:spcPts val="600"/>
              </a:spcBef>
            </a:pPr>
            <a:r>
              <a:rPr lang="vi-VN" b="1" smtClean="0">
                <a:solidFill>
                  <a:srgbClr val="4F81BD"/>
                </a:solidFill>
                <a:latin typeface="Cambria"/>
              </a:rPr>
              <a:t>Một </a:t>
            </a:r>
            <a:r>
              <a:rPr lang="vi-VN" b="1">
                <a:solidFill>
                  <a:srgbClr val="4F81BD"/>
                </a:solidFill>
                <a:latin typeface="Cambria"/>
              </a:rPr>
              <a:t>số phương pháp </a:t>
            </a:r>
            <a:r>
              <a:rPr lang="en-US" b="1" smtClean="0">
                <a:solidFill>
                  <a:srgbClr val="4F81BD"/>
                </a:solidFill>
                <a:latin typeface="Cambria"/>
              </a:rPr>
              <a:t>tiêu biểu</a:t>
            </a:r>
            <a:r>
              <a:rPr lang="vi-VN" b="1" smtClean="0">
                <a:solidFill>
                  <a:srgbClr val="4F81BD"/>
                </a:solidFill>
                <a:latin typeface="Cambria"/>
              </a:rPr>
              <a:t>: </a:t>
            </a:r>
            <a:endParaRPr lang="vi-VN" b="1">
              <a:solidFill>
                <a:srgbClr val="4F81BD"/>
              </a:solidFill>
              <a:latin typeface="Cambria"/>
            </a:endParaRPr>
          </a:p>
          <a:p>
            <a:pPr lvl="1">
              <a:lnSpc>
                <a:spcPct val="120000"/>
              </a:lnSpc>
              <a:spcBef>
                <a:spcPts val="600"/>
              </a:spcBef>
            </a:pPr>
            <a:r>
              <a:rPr lang="vi-VN" b="1" smtClean="0">
                <a:solidFill>
                  <a:srgbClr val="4F81BD"/>
                </a:solidFill>
                <a:latin typeface="Cambria"/>
              </a:rPr>
              <a:t>Phương </a:t>
            </a:r>
            <a:r>
              <a:rPr lang="vi-VN" b="1">
                <a:solidFill>
                  <a:srgbClr val="4F81BD"/>
                </a:solidFill>
                <a:latin typeface="Cambria"/>
              </a:rPr>
              <a:t>pháp phân tích và thiết kế hệ thống theo cấu trúc (Structured systems analysis and design method - SSADM), </a:t>
            </a:r>
          </a:p>
          <a:p>
            <a:pPr lvl="1">
              <a:lnSpc>
                <a:spcPct val="120000"/>
              </a:lnSpc>
              <a:spcBef>
                <a:spcPts val="600"/>
              </a:spcBef>
            </a:pPr>
            <a:r>
              <a:rPr lang="vi-VN" b="1" smtClean="0">
                <a:solidFill>
                  <a:srgbClr val="4F81BD"/>
                </a:solidFill>
                <a:latin typeface="Cambria"/>
              </a:rPr>
              <a:t>Merise</a:t>
            </a:r>
            <a:r>
              <a:rPr lang="vi-VN" b="1">
                <a:solidFill>
                  <a:srgbClr val="4F81BD"/>
                </a:solidFill>
                <a:latin typeface="Cambria"/>
              </a:rPr>
              <a:t>,  </a:t>
            </a:r>
          </a:p>
          <a:p>
            <a:pPr lvl="1">
              <a:lnSpc>
                <a:spcPct val="120000"/>
              </a:lnSpc>
              <a:spcBef>
                <a:spcPts val="600"/>
              </a:spcBef>
            </a:pPr>
            <a:r>
              <a:rPr lang="vi-VN" b="1" smtClean="0">
                <a:solidFill>
                  <a:srgbClr val="4F81BD"/>
                </a:solidFill>
                <a:latin typeface="Cambria"/>
              </a:rPr>
              <a:t>Phương </a:t>
            </a:r>
            <a:r>
              <a:rPr lang="vi-VN" b="1">
                <a:solidFill>
                  <a:srgbClr val="4F81BD"/>
                </a:solidFill>
                <a:latin typeface="Cambria"/>
              </a:rPr>
              <a:t>pháp luận hệ thống của Yourdon </a:t>
            </a:r>
            <a:r>
              <a:rPr lang="en-US" b="1" smtClean="0">
                <a:solidFill>
                  <a:srgbClr val="4F81BD"/>
                </a:solidFill>
                <a:latin typeface="Cambria"/>
              </a:rPr>
              <a:t/>
            </a:r>
            <a:br>
              <a:rPr lang="en-US" b="1" smtClean="0">
                <a:solidFill>
                  <a:srgbClr val="4F81BD"/>
                </a:solidFill>
                <a:latin typeface="Cambria"/>
              </a:rPr>
            </a:br>
            <a:r>
              <a:rPr lang="vi-VN" b="1" smtClean="0">
                <a:solidFill>
                  <a:srgbClr val="4F81BD"/>
                </a:solidFill>
                <a:latin typeface="Cambria"/>
              </a:rPr>
              <a:t>(</a:t>
            </a:r>
            <a:r>
              <a:rPr lang="vi-VN" b="1">
                <a:solidFill>
                  <a:srgbClr val="4F81BD"/>
                </a:solidFill>
                <a:latin typeface="Cambria"/>
              </a:rPr>
              <a:t>Yourdon Systems Methodology - YSM), </a:t>
            </a:r>
          </a:p>
          <a:p>
            <a:pPr lvl="1">
              <a:lnSpc>
                <a:spcPct val="120000"/>
              </a:lnSpc>
              <a:spcBef>
                <a:spcPts val="600"/>
              </a:spcBef>
            </a:pPr>
            <a:r>
              <a:rPr lang="vi-VN" b="1" smtClean="0">
                <a:solidFill>
                  <a:srgbClr val="4F81BD"/>
                </a:solidFill>
                <a:latin typeface="Cambria"/>
              </a:rPr>
              <a:t>Phát </a:t>
            </a:r>
            <a:r>
              <a:rPr lang="vi-VN" b="1">
                <a:solidFill>
                  <a:srgbClr val="4F81BD"/>
                </a:solidFill>
                <a:latin typeface="Cambria"/>
              </a:rPr>
              <a:t>triển ứng dụng nhanh </a:t>
            </a:r>
            <a:r>
              <a:rPr lang="en-US" b="1" smtClean="0">
                <a:solidFill>
                  <a:srgbClr val="4F81BD"/>
                </a:solidFill>
                <a:latin typeface="Cambria"/>
              </a:rPr>
              <a:t/>
            </a:r>
            <a:br>
              <a:rPr lang="en-US" b="1" smtClean="0">
                <a:solidFill>
                  <a:srgbClr val="4F81BD"/>
                </a:solidFill>
                <a:latin typeface="Cambria"/>
              </a:rPr>
            </a:br>
            <a:r>
              <a:rPr lang="vi-VN" b="1" smtClean="0">
                <a:solidFill>
                  <a:srgbClr val="4F81BD"/>
                </a:solidFill>
                <a:latin typeface="Cambria"/>
              </a:rPr>
              <a:t>(</a:t>
            </a:r>
            <a:r>
              <a:rPr lang="vi-VN" b="1">
                <a:solidFill>
                  <a:srgbClr val="4F81BD"/>
                </a:solidFill>
                <a:latin typeface="Cambria"/>
              </a:rPr>
              <a:t>Rapid Application Development </a:t>
            </a:r>
            <a:r>
              <a:rPr lang="en-US" b="1" smtClean="0">
                <a:solidFill>
                  <a:srgbClr val="4F81BD"/>
                </a:solidFill>
                <a:latin typeface="Cambria"/>
              </a:rPr>
              <a:t>- </a:t>
            </a:r>
            <a:r>
              <a:rPr lang="vi-VN" b="1" smtClean="0">
                <a:solidFill>
                  <a:srgbClr val="4F81BD"/>
                </a:solidFill>
                <a:latin typeface="Cambria"/>
              </a:rPr>
              <a:t>RAD</a:t>
            </a:r>
            <a:r>
              <a:rPr lang="vi-VN" b="1">
                <a:solidFill>
                  <a:srgbClr val="4F81BD"/>
                </a:solidFill>
                <a:latin typeface="Cambria"/>
              </a:rPr>
              <a:t>), </a:t>
            </a:r>
          </a:p>
          <a:p>
            <a:pPr lvl="1">
              <a:lnSpc>
                <a:spcPct val="120000"/>
              </a:lnSpc>
              <a:spcBef>
                <a:spcPts val="600"/>
              </a:spcBef>
            </a:pPr>
            <a:r>
              <a:rPr lang="vi-VN" b="1" smtClean="0">
                <a:solidFill>
                  <a:srgbClr val="4F81BD"/>
                </a:solidFill>
                <a:latin typeface="Cambria"/>
              </a:rPr>
              <a:t>Multiview</a:t>
            </a:r>
            <a:r>
              <a:rPr lang="vi-VN" b="1">
                <a:solidFill>
                  <a:srgbClr val="4F81BD"/>
                </a:solidFill>
                <a:latin typeface="Cambria"/>
              </a:rPr>
              <a:t>,</a:t>
            </a:r>
          </a:p>
          <a:p>
            <a:pPr lvl="1">
              <a:lnSpc>
                <a:spcPct val="120000"/>
              </a:lnSpc>
              <a:spcBef>
                <a:spcPts val="600"/>
              </a:spcBef>
            </a:pPr>
            <a:r>
              <a:rPr lang="vi-VN" b="1" smtClean="0">
                <a:solidFill>
                  <a:srgbClr val="4F81BD"/>
                </a:solidFill>
                <a:latin typeface="Cambria"/>
              </a:rPr>
              <a:t>Phương </a:t>
            </a:r>
            <a:r>
              <a:rPr lang="vi-VN" b="1">
                <a:solidFill>
                  <a:srgbClr val="4F81BD"/>
                </a:solidFill>
                <a:latin typeface="Cambria"/>
              </a:rPr>
              <a:t>pháp luận hệ thống mềm </a:t>
            </a:r>
            <a:r>
              <a:rPr lang="en-US" b="1" smtClean="0">
                <a:solidFill>
                  <a:srgbClr val="4F81BD"/>
                </a:solidFill>
                <a:latin typeface="Cambria"/>
              </a:rPr>
              <a:t/>
            </a:r>
            <a:br>
              <a:rPr lang="en-US" b="1" smtClean="0">
                <a:solidFill>
                  <a:srgbClr val="4F81BD"/>
                </a:solidFill>
                <a:latin typeface="Cambria"/>
              </a:rPr>
            </a:br>
            <a:r>
              <a:rPr lang="vi-VN" b="1" smtClean="0">
                <a:solidFill>
                  <a:srgbClr val="4F81BD"/>
                </a:solidFill>
                <a:latin typeface="Cambria"/>
              </a:rPr>
              <a:t>(</a:t>
            </a:r>
            <a:r>
              <a:rPr lang="vi-VN" b="1">
                <a:solidFill>
                  <a:srgbClr val="4F81BD"/>
                </a:solidFill>
                <a:latin typeface="Cambria"/>
              </a:rPr>
              <a:t>Soft Systems Methodology - SSM), </a:t>
            </a: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31</a:t>
            </a:fld>
            <a:endParaRPr lang="en-US"/>
          </a:p>
        </p:txBody>
      </p:sp>
      <p:sp>
        <p:nvSpPr>
          <p:cNvPr id="4" name="Date Placeholder 3"/>
          <p:cNvSpPr>
            <a:spLocks noGrp="1"/>
          </p:cNvSpPr>
          <p:nvPr>
            <p:ph type="dt" sz="half" idx="2"/>
          </p:nvPr>
        </p:nvSpPr>
        <p:spPr/>
        <p:txBody>
          <a:bodyPr/>
          <a:lstStyle/>
          <a:p>
            <a:fld id="{828C29C5-462A-4476-86EF-8AABDF7F645B}" type="datetime1">
              <a:rPr lang="en-US" smtClean="0"/>
              <a:t>5/8/2015</a:t>
            </a:fld>
            <a:endParaRPr lang="en-US"/>
          </a:p>
        </p:txBody>
      </p:sp>
    </p:spTree>
    <p:extLst>
      <p:ext uri="{BB962C8B-B14F-4D97-AF65-F5344CB8AC3E}">
        <p14:creationId xmlns:p14="http://schemas.microsoft.com/office/powerpoint/2010/main" val="293341548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solidFill>
                  <a:srgbClr val="365F91"/>
                </a:solidFill>
                <a:latin typeface="Cambria"/>
              </a:rPr>
              <a:t>Các </a:t>
            </a:r>
            <a:r>
              <a:rPr lang="en-US" b="1">
                <a:solidFill>
                  <a:srgbClr val="365F91"/>
                </a:solidFill>
                <a:latin typeface="Cambria"/>
              </a:rPr>
              <a:t>kỹ thuật </a:t>
            </a:r>
            <a:endParaRPr lang="en-US" b="1" i="0" u="none" strike="noStrike" baseline="0" smtClean="0">
              <a:solidFill>
                <a:srgbClr val="365F91"/>
              </a:solidFill>
              <a:latin typeface="Cambria"/>
            </a:endParaRPr>
          </a:p>
        </p:txBody>
      </p:sp>
      <p:sp>
        <p:nvSpPr>
          <p:cNvPr id="3" name="Text Placeholder 2"/>
          <p:cNvSpPr>
            <a:spLocks noGrp="1"/>
          </p:cNvSpPr>
          <p:nvPr>
            <p:ph idx="1"/>
          </p:nvPr>
        </p:nvSpPr>
        <p:spPr/>
        <p:txBody>
          <a:bodyPr/>
          <a:lstStyle/>
          <a:p>
            <a:pPr lvl="0"/>
            <a:r>
              <a:rPr lang="vi-VN" b="1" smtClean="0">
                <a:solidFill>
                  <a:srgbClr val="4F81BD"/>
                </a:solidFill>
                <a:latin typeface="Cambria"/>
              </a:rPr>
              <a:t>Sơ </a:t>
            </a:r>
            <a:r>
              <a:rPr lang="vi-VN" b="1">
                <a:solidFill>
                  <a:srgbClr val="4F81BD"/>
                </a:solidFill>
                <a:latin typeface="Cambria"/>
              </a:rPr>
              <a:t>đồ luồng dữ liệu </a:t>
            </a:r>
            <a:r>
              <a:rPr lang="en-US" b="1" smtClean="0">
                <a:solidFill>
                  <a:srgbClr val="4F81BD"/>
                </a:solidFill>
                <a:latin typeface="Cambria"/>
              </a:rPr>
              <a:t/>
            </a:r>
            <a:br>
              <a:rPr lang="en-US" b="1" smtClean="0">
                <a:solidFill>
                  <a:srgbClr val="4F81BD"/>
                </a:solidFill>
                <a:latin typeface="Cambria"/>
              </a:rPr>
            </a:br>
            <a:r>
              <a:rPr lang="vi-VN" b="1" smtClean="0">
                <a:solidFill>
                  <a:srgbClr val="4F81BD"/>
                </a:solidFill>
                <a:latin typeface="Cambria"/>
              </a:rPr>
              <a:t>(</a:t>
            </a:r>
            <a:r>
              <a:rPr lang="vi-VN" b="1">
                <a:solidFill>
                  <a:srgbClr val="4F81BD"/>
                </a:solidFill>
                <a:latin typeface="Cambria"/>
              </a:rPr>
              <a:t>Data flow diagrams - DFD) </a:t>
            </a:r>
          </a:p>
          <a:p>
            <a:pPr lvl="0"/>
            <a:r>
              <a:rPr lang="vi-VN" b="1" smtClean="0">
                <a:solidFill>
                  <a:srgbClr val="4F81BD"/>
                </a:solidFill>
                <a:latin typeface="Cambria"/>
              </a:rPr>
              <a:t>Sơ </a:t>
            </a:r>
            <a:r>
              <a:rPr lang="vi-VN" b="1">
                <a:solidFill>
                  <a:srgbClr val="4F81BD"/>
                </a:solidFill>
                <a:latin typeface="Cambria"/>
              </a:rPr>
              <a:t>đồ thực thể quan hệ </a:t>
            </a:r>
            <a:r>
              <a:rPr lang="en-US" b="1" smtClean="0">
                <a:solidFill>
                  <a:srgbClr val="4F81BD"/>
                </a:solidFill>
                <a:latin typeface="Cambria"/>
              </a:rPr>
              <a:t/>
            </a:r>
            <a:br>
              <a:rPr lang="en-US" b="1" smtClean="0">
                <a:solidFill>
                  <a:srgbClr val="4F81BD"/>
                </a:solidFill>
                <a:latin typeface="Cambria"/>
              </a:rPr>
            </a:br>
            <a:r>
              <a:rPr lang="vi-VN" b="1" smtClean="0">
                <a:solidFill>
                  <a:srgbClr val="4F81BD"/>
                </a:solidFill>
                <a:latin typeface="Cambria"/>
              </a:rPr>
              <a:t>(</a:t>
            </a:r>
            <a:r>
              <a:rPr lang="vi-VN" b="1">
                <a:solidFill>
                  <a:srgbClr val="4F81BD"/>
                </a:solidFill>
                <a:latin typeface="Cambria"/>
              </a:rPr>
              <a:t>Entity-relationship diagrams - ERD) </a:t>
            </a:r>
          </a:p>
          <a:p>
            <a:pPr lvl="0"/>
            <a:r>
              <a:rPr lang="vi-VN" b="1" smtClean="0">
                <a:solidFill>
                  <a:srgbClr val="4F81BD"/>
                </a:solidFill>
                <a:latin typeface="Cambria"/>
              </a:rPr>
              <a:t>Ngôn </a:t>
            </a:r>
            <a:r>
              <a:rPr lang="vi-VN" b="1">
                <a:solidFill>
                  <a:srgbClr val="4F81BD"/>
                </a:solidFill>
                <a:latin typeface="Cambria"/>
              </a:rPr>
              <a:t>ngữ mô hình thống nhất </a:t>
            </a:r>
            <a:r>
              <a:rPr lang="en-US" b="1" smtClean="0">
                <a:solidFill>
                  <a:srgbClr val="4F81BD"/>
                </a:solidFill>
                <a:latin typeface="Cambria"/>
              </a:rPr>
              <a:t/>
            </a:r>
            <a:br>
              <a:rPr lang="en-US" b="1" smtClean="0">
                <a:solidFill>
                  <a:srgbClr val="4F81BD"/>
                </a:solidFill>
                <a:latin typeface="Cambria"/>
              </a:rPr>
            </a:br>
            <a:r>
              <a:rPr lang="vi-VN" b="1" smtClean="0">
                <a:solidFill>
                  <a:srgbClr val="4F81BD"/>
                </a:solidFill>
                <a:latin typeface="Cambria"/>
              </a:rPr>
              <a:t>(</a:t>
            </a:r>
            <a:r>
              <a:rPr lang="vi-VN" b="1">
                <a:solidFill>
                  <a:srgbClr val="4F81BD"/>
                </a:solidFill>
                <a:latin typeface="Cambria"/>
              </a:rPr>
              <a:t>Unified Modeling Language - UML)... </a:t>
            </a: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32</a:t>
            </a:fld>
            <a:endParaRPr lang="en-US"/>
          </a:p>
        </p:txBody>
      </p:sp>
      <p:sp>
        <p:nvSpPr>
          <p:cNvPr id="4" name="Date Placeholder 3"/>
          <p:cNvSpPr>
            <a:spLocks noGrp="1"/>
          </p:cNvSpPr>
          <p:nvPr>
            <p:ph type="dt" sz="half" idx="2"/>
          </p:nvPr>
        </p:nvSpPr>
        <p:spPr/>
        <p:txBody>
          <a:bodyPr/>
          <a:lstStyle/>
          <a:p>
            <a:fld id="{E804EA9D-890B-4764-9731-4BABF9EFB95B}" type="datetime1">
              <a:rPr lang="en-US" smtClean="0"/>
              <a:t>5/8/2015</a:t>
            </a:fld>
            <a:endParaRPr lang="en-US"/>
          </a:p>
        </p:txBody>
      </p:sp>
    </p:spTree>
    <p:extLst>
      <p:ext uri="{BB962C8B-B14F-4D97-AF65-F5344CB8AC3E}">
        <p14:creationId xmlns:p14="http://schemas.microsoft.com/office/powerpoint/2010/main" val="143816117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solidFill>
                  <a:srgbClr val="365F91"/>
                </a:solidFill>
                <a:latin typeface="Cambria"/>
              </a:rPr>
              <a:t>Các </a:t>
            </a:r>
            <a:r>
              <a:rPr lang="en-US" b="1">
                <a:solidFill>
                  <a:srgbClr val="365F91"/>
                </a:solidFill>
                <a:latin typeface="Cambria"/>
              </a:rPr>
              <a:t>công cụ </a:t>
            </a:r>
            <a:endParaRPr lang="en-US" b="1" i="0" u="none" strike="noStrike" baseline="0" smtClean="0">
              <a:solidFill>
                <a:srgbClr val="365F91"/>
              </a:solidFill>
              <a:latin typeface="Cambria"/>
            </a:endParaRPr>
          </a:p>
        </p:txBody>
      </p:sp>
      <p:sp>
        <p:nvSpPr>
          <p:cNvPr id="3" name="Text Placeholder 2"/>
          <p:cNvSpPr>
            <a:spLocks noGrp="1"/>
          </p:cNvSpPr>
          <p:nvPr>
            <p:ph idx="1"/>
          </p:nvPr>
        </p:nvSpPr>
        <p:spPr/>
        <p:txBody>
          <a:bodyPr>
            <a:normAutofit fontScale="92500"/>
          </a:bodyPr>
          <a:lstStyle/>
          <a:p>
            <a:pPr lvl="0"/>
            <a:r>
              <a:rPr lang="vi-VN" b="1" smtClean="0">
                <a:solidFill>
                  <a:srgbClr val="4F81BD"/>
                </a:solidFill>
                <a:latin typeface="Cambria"/>
              </a:rPr>
              <a:t>Hê </a:t>
            </a:r>
            <a:r>
              <a:rPr lang="vi-VN" b="1">
                <a:solidFill>
                  <a:srgbClr val="4F81BD"/>
                </a:solidFill>
                <a:latin typeface="Cambria"/>
              </a:rPr>
              <a:t>thống làm việc theo nhóm (Groupware): Group Systems, Lotus Notes,... </a:t>
            </a:r>
          </a:p>
          <a:p>
            <a:pPr lvl="0"/>
            <a:r>
              <a:rPr lang="vi-VN" b="1" smtClean="0">
                <a:solidFill>
                  <a:srgbClr val="4F81BD"/>
                </a:solidFill>
                <a:latin typeface="Cambria"/>
              </a:rPr>
              <a:t>Phát </a:t>
            </a:r>
            <a:r>
              <a:rPr lang="vi-VN" b="1">
                <a:solidFill>
                  <a:srgbClr val="4F81BD"/>
                </a:solidFill>
                <a:latin typeface="Cambria"/>
              </a:rPr>
              <a:t>triển website: Dreamweaver, Zend Studio ,... </a:t>
            </a:r>
          </a:p>
          <a:p>
            <a:pPr lvl="0"/>
            <a:r>
              <a:rPr lang="vi-VN" b="1" smtClean="0">
                <a:solidFill>
                  <a:srgbClr val="4F81BD"/>
                </a:solidFill>
                <a:latin typeface="Cambria"/>
              </a:rPr>
              <a:t>Vẽ </a:t>
            </a:r>
            <a:r>
              <a:rPr lang="vi-VN" b="1">
                <a:solidFill>
                  <a:srgbClr val="4F81BD"/>
                </a:solidFill>
                <a:latin typeface="Cambria"/>
              </a:rPr>
              <a:t>sơ đồ: Microsoft Visio, PowerDesigner... </a:t>
            </a:r>
          </a:p>
          <a:p>
            <a:pPr lvl="0"/>
            <a:r>
              <a:rPr lang="vi-VN" b="1" smtClean="0">
                <a:solidFill>
                  <a:srgbClr val="4F81BD"/>
                </a:solidFill>
                <a:latin typeface="Cambria"/>
              </a:rPr>
              <a:t>Quản </a:t>
            </a:r>
            <a:r>
              <a:rPr lang="vi-VN" b="1">
                <a:solidFill>
                  <a:srgbClr val="4F81BD"/>
                </a:solidFill>
                <a:latin typeface="Cambria"/>
              </a:rPr>
              <a:t>lý dự án: Microsoft Project, Primavera ... </a:t>
            </a:r>
          </a:p>
          <a:p>
            <a:pPr lvl="0"/>
            <a:r>
              <a:rPr lang="vi-VN" b="1" smtClean="0">
                <a:solidFill>
                  <a:srgbClr val="4F81BD"/>
                </a:solidFill>
                <a:latin typeface="Cambria"/>
              </a:rPr>
              <a:t>Quản </a:t>
            </a:r>
            <a:r>
              <a:rPr lang="vi-VN" b="1">
                <a:solidFill>
                  <a:srgbClr val="4F81BD"/>
                </a:solidFill>
                <a:latin typeface="Cambria"/>
              </a:rPr>
              <a:t>trị cơ sở dữ liệu: Microsoft Access, Microsoft SQL Server, Oracle, DB2, MySQL ... </a:t>
            </a: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33</a:t>
            </a:fld>
            <a:endParaRPr lang="en-US"/>
          </a:p>
        </p:txBody>
      </p:sp>
      <p:sp>
        <p:nvSpPr>
          <p:cNvPr id="4" name="Date Placeholder 3"/>
          <p:cNvSpPr>
            <a:spLocks noGrp="1"/>
          </p:cNvSpPr>
          <p:nvPr>
            <p:ph type="dt" sz="half" idx="2"/>
          </p:nvPr>
        </p:nvSpPr>
        <p:spPr/>
        <p:txBody>
          <a:bodyPr/>
          <a:lstStyle/>
          <a:p>
            <a:fld id="{5EA49840-6B41-45CB-9CF2-91459A61ADCB}" type="datetime1">
              <a:rPr lang="en-US" smtClean="0"/>
              <a:t>5/8/2015</a:t>
            </a:fld>
            <a:endParaRPr lang="en-US"/>
          </a:p>
        </p:txBody>
      </p:sp>
    </p:spTree>
    <p:extLst>
      <p:ext uri="{BB962C8B-B14F-4D97-AF65-F5344CB8AC3E}">
        <p14:creationId xmlns:p14="http://schemas.microsoft.com/office/powerpoint/2010/main" val="28245627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vi-VN" b="1" smtClean="0">
                <a:solidFill>
                  <a:srgbClr val="365F91"/>
                </a:solidFill>
                <a:latin typeface="Cambria"/>
              </a:rPr>
              <a:t>Các </a:t>
            </a:r>
            <a:r>
              <a:rPr lang="vi-VN" b="1">
                <a:solidFill>
                  <a:srgbClr val="365F91"/>
                </a:solidFill>
                <a:latin typeface="Cambria"/>
              </a:rPr>
              <a:t>thế mạnh tiềm năng của SDLC </a:t>
            </a:r>
            <a:endParaRPr lang="en-US" b="1" i="0" u="none" strike="noStrike" baseline="0" smtClean="0">
              <a:solidFill>
                <a:srgbClr val="365F91"/>
              </a:solidFill>
              <a:latin typeface="Cambria"/>
            </a:endParaRPr>
          </a:p>
        </p:txBody>
      </p:sp>
      <p:sp>
        <p:nvSpPr>
          <p:cNvPr id="3" name="Text Placeholder 2"/>
          <p:cNvSpPr>
            <a:spLocks noGrp="1"/>
          </p:cNvSpPr>
          <p:nvPr>
            <p:ph idx="1"/>
          </p:nvPr>
        </p:nvSpPr>
        <p:spPr/>
        <p:txBody>
          <a:bodyPr>
            <a:normAutofit fontScale="85000" lnSpcReduction="10000"/>
          </a:bodyPr>
          <a:lstStyle/>
          <a:p>
            <a:pPr lvl="0"/>
            <a:r>
              <a:rPr lang="vi-VN" b="1" smtClean="0">
                <a:solidFill>
                  <a:srgbClr val="4F81BD"/>
                </a:solidFill>
                <a:latin typeface="Cambria"/>
              </a:rPr>
              <a:t>Phương </a:t>
            </a:r>
            <a:r>
              <a:rPr lang="vi-VN" b="1">
                <a:solidFill>
                  <a:srgbClr val="4F81BD"/>
                </a:solidFill>
                <a:latin typeface="Cambria"/>
              </a:rPr>
              <a:t>pháp tiếp cận hệ thống để phát triển</a:t>
            </a:r>
          </a:p>
          <a:p>
            <a:pPr lvl="0"/>
            <a:r>
              <a:rPr lang="vi-VN" b="1" smtClean="0">
                <a:solidFill>
                  <a:srgbClr val="4F81BD"/>
                </a:solidFill>
                <a:latin typeface="Cambria"/>
              </a:rPr>
              <a:t>Hệ </a:t>
            </a:r>
            <a:r>
              <a:rPr lang="vi-VN" b="1">
                <a:solidFill>
                  <a:srgbClr val="4F81BD"/>
                </a:solidFill>
                <a:latin typeface="Cambria"/>
              </a:rPr>
              <a:t>thống được lập tài liệu tốt, dễ bảo trì</a:t>
            </a:r>
          </a:p>
          <a:p>
            <a:pPr lvl="0"/>
            <a:r>
              <a:rPr lang="vi-VN" b="1" smtClean="0">
                <a:solidFill>
                  <a:srgbClr val="4F81BD"/>
                </a:solidFill>
                <a:latin typeface="Cambria"/>
              </a:rPr>
              <a:t>Cải </a:t>
            </a:r>
            <a:r>
              <a:rPr lang="vi-VN" b="1">
                <a:solidFill>
                  <a:srgbClr val="4F81BD"/>
                </a:solidFill>
                <a:latin typeface="Cambria"/>
              </a:rPr>
              <a:t>thiện kiểm soát chất lượng và các tiêu chuẩn </a:t>
            </a:r>
          </a:p>
          <a:p>
            <a:pPr lvl="0"/>
            <a:r>
              <a:rPr lang="vi-VN" b="1" smtClean="0">
                <a:solidFill>
                  <a:srgbClr val="4F81BD"/>
                </a:solidFill>
                <a:latin typeface="Cambria"/>
              </a:rPr>
              <a:t>Tập </a:t>
            </a:r>
            <a:r>
              <a:rPr lang="vi-VN" b="1">
                <a:solidFill>
                  <a:srgbClr val="4F81BD"/>
                </a:solidFill>
                <a:latin typeface="Cambria"/>
              </a:rPr>
              <a:t>trung cho đào tạo </a:t>
            </a:r>
          </a:p>
          <a:p>
            <a:pPr lvl="0"/>
            <a:r>
              <a:rPr lang="vi-VN" b="1" smtClean="0">
                <a:solidFill>
                  <a:srgbClr val="4F81BD"/>
                </a:solidFill>
                <a:latin typeface="Cambria"/>
              </a:rPr>
              <a:t>Tạo </a:t>
            </a:r>
            <a:r>
              <a:rPr lang="vi-VN" b="1">
                <a:solidFill>
                  <a:srgbClr val="4F81BD"/>
                </a:solidFill>
                <a:latin typeface="Cambria"/>
              </a:rPr>
              <a:t>điều kiện tốt để quản lý dự án </a:t>
            </a:r>
          </a:p>
          <a:p>
            <a:pPr lvl="0"/>
            <a:r>
              <a:rPr lang="vi-VN" b="1" smtClean="0">
                <a:solidFill>
                  <a:srgbClr val="4F81BD"/>
                </a:solidFill>
                <a:latin typeface="Cambria"/>
              </a:rPr>
              <a:t>Sự </a:t>
            </a:r>
            <a:r>
              <a:rPr lang="vi-VN" b="1">
                <a:solidFill>
                  <a:srgbClr val="4F81BD"/>
                </a:solidFill>
                <a:latin typeface="Cambria"/>
              </a:rPr>
              <a:t>nhất quán giữa các dự án </a:t>
            </a:r>
          </a:p>
          <a:p>
            <a:pPr lvl="0"/>
            <a:r>
              <a:rPr lang="vi-VN" b="1" smtClean="0">
                <a:solidFill>
                  <a:srgbClr val="4F81BD"/>
                </a:solidFill>
                <a:latin typeface="Cambria"/>
              </a:rPr>
              <a:t>Sự </a:t>
            </a:r>
            <a:r>
              <a:rPr lang="vi-VN" b="1">
                <a:solidFill>
                  <a:srgbClr val="4F81BD"/>
                </a:solidFill>
                <a:latin typeface="Cambria"/>
              </a:rPr>
              <a:t>thống nhất trên toàn hệ thống thông tin </a:t>
            </a:r>
          </a:p>
          <a:p>
            <a:pPr lvl="0"/>
            <a:r>
              <a:rPr lang="vi-VN" b="1" smtClean="0">
                <a:solidFill>
                  <a:srgbClr val="4F81BD"/>
                </a:solidFill>
                <a:latin typeface="Cambria"/>
              </a:rPr>
              <a:t>Học </a:t>
            </a:r>
            <a:r>
              <a:rPr lang="vi-VN" b="1">
                <a:solidFill>
                  <a:srgbClr val="4F81BD"/>
                </a:solidFill>
                <a:latin typeface="Cambria"/>
              </a:rPr>
              <a:t>tập và </a:t>
            </a:r>
            <a:r>
              <a:rPr lang="vi-VN" b="1" smtClean="0">
                <a:solidFill>
                  <a:srgbClr val="4F81BD"/>
                </a:solidFill>
                <a:latin typeface="Cambria"/>
              </a:rPr>
              <a:t>rút</a:t>
            </a:r>
            <a:r>
              <a:rPr lang="en-US" b="1" smtClean="0">
                <a:solidFill>
                  <a:srgbClr val="4F81BD"/>
                </a:solidFill>
                <a:latin typeface="Cambria"/>
              </a:rPr>
              <a:t> </a:t>
            </a:r>
            <a:r>
              <a:rPr lang="vi-VN" b="1" smtClean="0">
                <a:solidFill>
                  <a:srgbClr val="4F81BD"/>
                </a:solidFill>
                <a:latin typeface="Cambria"/>
              </a:rPr>
              <a:t>kinh </a:t>
            </a:r>
            <a:r>
              <a:rPr lang="vi-VN" b="1">
                <a:solidFill>
                  <a:srgbClr val="4F81BD"/>
                </a:solidFill>
                <a:latin typeface="Cambria"/>
              </a:rPr>
              <a:t>nghiệm trong sử dụng </a:t>
            </a:r>
          </a:p>
          <a:p>
            <a:pPr lvl="0"/>
            <a:r>
              <a:rPr lang="vi-VN" b="1" smtClean="0">
                <a:solidFill>
                  <a:srgbClr val="4F81BD"/>
                </a:solidFill>
                <a:latin typeface="Cambria"/>
              </a:rPr>
              <a:t>Nâng </a:t>
            </a:r>
            <a:r>
              <a:rPr lang="vi-VN" b="1">
                <a:solidFill>
                  <a:srgbClr val="4F81BD"/>
                </a:solidFill>
                <a:latin typeface="Cambria"/>
              </a:rPr>
              <a:t>cao chất lượng sản phẩm và quá trình</a:t>
            </a: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34</a:t>
            </a:fld>
            <a:endParaRPr lang="en-US"/>
          </a:p>
        </p:txBody>
      </p:sp>
      <p:sp>
        <p:nvSpPr>
          <p:cNvPr id="4" name="Date Placeholder 3"/>
          <p:cNvSpPr>
            <a:spLocks noGrp="1"/>
          </p:cNvSpPr>
          <p:nvPr>
            <p:ph type="dt" sz="half" idx="2"/>
          </p:nvPr>
        </p:nvSpPr>
        <p:spPr/>
        <p:txBody>
          <a:bodyPr/>
          <a:lstStyle/>
          <a:p>
            <a:fld id="{F8BC8607-9E3E-4BDF-A355-527828A048C6}" type="datetime1">
              <a:rPr lang="en-US" smtClean="0"/>
              <a:t>5/8/2015</a:t>
            </a:fld>
            <a:endParaRPr lang="en-US"/>
          </a:p>
        </p:txBody>
      </p:sp>
    </p:spTree>
    <p:extLst>
      <p:ext uri="{BB962C8B-B14F-4D97-AF65-F5344CB8AC3E}">
        <p14:creationId xmlns:p14="http://schemas.microsoft.com/office/powerpoint/2010/main" val="4673871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vi-VN" b="1" smtClean="0">
                <a:solidFill>
                  <a:srgbClr val="365F91"/>
                </a:solidFill>
                <a:latin typeface="Cambria"/>
              </a:rPr>
              <a:t>Các </a:t>
            </a:r>
            <a:r>
              <a:rPr lang="vi-VN" b="1">
                <a:solidFill>
                  <a:srgbClr val="365F91"/>
                </a:solidFill>
                <a:latin typeface="Cambria"/>
              </a:rPr>
              <a:t>điểm yếu tiềm ẩn của SDLC</a:t>
            </a:r>
            <a:endParaRPr lang="en-US" b="1" i="0" u="none" strike="noStrike" baseline="0" smtClean="0">
              <a:solidFill>
                <a:srgbClr val="365F91"/>
              </a:solidFill>
              <a:latin typeface="Cambria"/>
            </a:endParaRPr>
          </a:p>
        </p:txBody>
      </p:sp>
      <p:sp>
        <p:nvSpPr>
          <p:cNvPr id="3" name="Text Placeholder 2"/>
          <p:cNvSpPr>
            <a:spLocks noGrp="1"/>
          </p:cNvSpPr>
          <p:nvPr>
            <p:ph sz="half" idx="1"/>
          </p:nvPr>
        </p:nvSpPr>
        <p:spPr>
          <a:xfrm>
            <a:off x="299620" y="1981200"/>
            <a:ext cx="4348580" cy="4343400"/>
          </a:xfrm>
        </p:spPr>
        <p:txBody>
          <a:bodyPr>
            <a:normAutofit fontScale="70000" lnSpcReduction="20000"/>
          </a:bodyPr>
          <a:lstStyle/>
          <a:p>
            <a:pPr lvl="0">
              <a:lnSpc>
                <a:spcPct val="120000"/>
              </a:lnSpc>
              <a:spcBef>
                <a:spcPts val="600"/>
              </a:spcBef>
            </a:pPr>
            <a:r>
              <a:rPr lang="vi-VN" b="1">
                <a:solidFill>
                  <a:srgbClr val="4F81BD"/>
                </a:solidFill>
                <a:latin typeface="Cambria"/>
              </a:rPr>
              <a:t>Thất bại trong việc đáp ứng nhu cầu quản lý </a:t>
            </a:r>
          </a:p>
          <a:p>
            <a:pPr lvl="0">
              <a:lnSpc>
                <a:spcPct val="120000"/>
              </a:lnSpc>
              <a:spcBef>
                <a:spcPts val="600"/>
              </a:spcBef>
            </a:pPr>
            <a:r>
              <a:rPr lang="vi-VN" b="1" smtClean="0">
                <a:solidFill>
                  <a:srgbClr val="4F81BD"/>
                </a:solidFill>
                <a:latin typeface="Cambria"/>
              </a:rPr>
              <a:t>Các </a:t>
            </a:r>
            <a:r>
              <a:rPr lang="vi-VN" b="1">
                <a:solidFill>
                  <a:srgbClr val="4F81BD"/>
                </a:solidFill>
                <a:latin typeface="Cambria"/>
              </a:rPr>
              <a:t>mô hình của các quá trình không ổn định </a:t>
            </a:r>
          </a:p>
          <a:p>
            <a:pPr lvl="0">
              <a:lnSpc>
                <a:spcPct val="120000"/>
              </a:lnSpc>
              <a:spcBef>
                <a:spcPts val="600"/>
              </a:spcBef>
            </a:pPr>
            <a:r>
              <a:rPr lang="vi-VN" b="1" smtClean="0">
                <a:solidFill>
                  <a:srgbClr val="4F81BD"/>
                </a:solidFill>
                <a:latin typeface="Cambria"/>
              </a:rPr>
              <a:t>Thiết </a:t>
            </a:r>
            <a:r>
              <a:rPr lang="vi-VN" b="1">
                <a:solidFill>
                  <a:srgbClr val="4F81BD"/>
                </a:solidFill>
                <a:latin typeface="Cambria"/>
              </a:rPr>
              <a:t>kế dựa theo kết quả đầu ra dẫn đến thiếu linh hoạt </a:t>
            </a:r>
          </a:p>
          <a:p>
            <a:pPr lvl="0">
              <a:lnSpc>
                <a:spcPct val="120000"/>
              </a:lnSpc>
              <a:spcBef>
                <a:spcPts val="600"/>
              </a:spcBef>
            </a:pPr>
            <a:r>
              <a:rPr lang="vi-VN" b="1" smtClean="0">
                <a:solidFill>
                  <a:srgbClr val="4F81BD"/>
                </a:solidFill>
                <a:latin typeface="Cambria"/>
              </a:rPr>
              <a:t>Người </a:t>
            </a:r>
            <a:r>
              <a:rPr lang="vi-VN" b="1">
                <a:solidFill>
                  <a:srgbClr val="4F81BD"/>
                </a:solidFill>
                <a:latin typeface="Cambria"/>
              </a:rPr>
              <a:t>sử dụng không hài lòng </a:t>
            </a:r>
          </a:p>
          <a:p>
            <a:pPr lvl="0">
              <a:lnSpc>
                <a:spcPct val="120000"/>
              </a:lnSpc>
              <a:spcBef>
                <a:spcPts val="600"/>
              </a:spcBef>
            </a:pPr>
            <a:r>
              <a:rPr lang="en-US" b="1" smtClean="0">
                <a:solidFill>
                  <a:srgbClr val="4F81BD"/>
                </a:solidFill>
                <a:latin typeface="Cambria"/>
              </a:rPr>
              <a:t>V</a:t>
            </a:r>
            <a:r>
              <a:rPr lang="vi-VN" b="1" smtClean="0">
                <a:solidFill>
                  <a:srgbClr val="4F81BD"/>
                </a:solidFill>
                <a:latin typeface="Cambria"/>
              </a:rPr>
              <a:t>ấn </a:t>
            </a:r>
            <a:r>
              <a:rPr lang="vi-VN" b="1">
                <a:solidFill>
                  <a:srgbClr val="4F81BD"/>
                </a:solidFill>
                <a:latin typeface="Cambria"/>
              </a:rPr>
              <a:t>đề với tài liệu </a:t>
            </a:r>
          </a:p>
          <a:p>
            <a:pPr lvl="0">
              <a:lnSpc>
                <a:spcPct val="120000"/>
              </a:lnSpc>
              <a:spcBef>
                <a:spcPts val="600"/>
              </a:spcBef>
            </a:pPr>
            <a:r>
              <a:rPr lang="vi-VN" b="1" smtClean="0">
                <a:solidFill>
                  <a:srgbClr val="4F81BD"/>
                </a:solidFill>
                <a:latin typeface="Cambria"/>
              </a:rPr>
              <a:t>Thiếu </a:t>
            </a:r>
            <a:r>
              <a:rPr lang="vi-VN" b="1">
                <a:solidFill>
                  <a:srgbClr val="4F81BD"/>
                </a:solidFill>
                <a:latin typeface="Cambria"/>
              </a:rPr>
              <a:t>kiểm soát </a:t>
            </a:r>
          </a:p>
        </p:txBody>
      </p:sp>
      <p:sp>
        <p:nvSpPr>
          <p:cNvPr id="7" name="Content Placeholder 6"/>
          <p:cNvSpPr>
            <a:spLocks noGrp="1"/>
          </p:cNvSpPr>
          <p:nvPr>
            <p:ph sz="half" idx="2"/>
          </p:nvPr>
        </p:nvSpPr>
        <p:spPr/>
        <p:txBody>
          <a:bodyPr>
            <a:normAutofit fontScale="70000" lnSpcReduction="20000"/>
          </a:bodyPr>
          <a:lstStyle/>
          <a:p>
            <a:pPr lvl="0">
              <a:lnSpc>
                <a:spcPct val="120000"/>
              </a:lnSpc>
              <a:spcBef>
                <a:spcPts val="600"/>
              </a:spcBef>
            </a:pPr>
            <a:r>
              <a:rPr lang="vi-VN" b="1">
                <a:solidFill>
                  <a:srgbClr val="4F81BD"/>
                </a:solidFill>
                <a:latin typeface="Cambria"/>
              </a:rPr>
              <a:t>Hệ thống không đầy đủ </a:t>
            </a:r>
          </a:p>
          <a:p>
            <a:pPr lvl="0">
              <a:lnSpc>
                <a:spcPct val="120000"/>
              </a:lnSpc>
              <a:spcBef>
                <a:spcPts val="600"/>
              </a:spcBef>
            </a:pPr>
            <a:r>
              <a:rPr lang="vi-VN" b="1">
                <a:solidFill>
                  <a:srgbClr val="4F81BD"/>
                </a:solidFill>
                <a:latin typeface="Cambria"/>
              </a:rPr>
              <a:t>Sự tồn đọng ứng dụng </a:t>
            </a:r>
          </a:p>
          <a:p>
            <a:pPr lvl="0">
              <a:lnSpc>
                <a:spcPct val="120000"/>
              </a:lnSpc>
              <a:spcBef>
                <a:spcPts val="600"/>
              </a:spcBef>
            </a:pPr>
            <a:r>
              <a:rPr lang="vi-VN" b="1">
                <a:solidFill>
                  <a:srgbClr val="4F81BD"/>
                </a:solidFill>
                <a:latin typeface="Cambria"/>
              </a:rPr>
              <a:t>Khối lượng công việc bảo trì</a:t>
            </a:r>
          </a:p>
          <a:p>
            <a:pPr lvl="0">
              <a:lnSpc>
                <a:spcPct val="120000"/>
              </a:lnSpc>
              <a:spcBef>
                <a:spcPts val="600"/>
              </a:spcBef>
            </a:pPr>
            <a:r>
              <a:rPr lang="vi-VN" b="1">
                <a:solidFill>
                  <a:srgbClr val="4F81BD"/>
                </a:solidFill>
                <a:latin typeface="Cambria"/>
              </a:rPr>
              <a:t>Các vấn đề với cách tiếp cận "lý tưởng" (ideal)</a:t>
            </a:r>
          </a:p>
          <a:p>
            <a:pPr lvl="0">
              <a:lnSpc>
                <a:spcPct val="120000"/>
              </a:lnSpc>
              <a:spcBef>
                <a:spcPts val="600"/>
              </a:spcBef>
            </a:pPr>
            <a:r>
              <a:rPr lang="vi-VN" b="1">
                <a:solidFill>
                  <a:srgbClr val="4F81BD"/>
                </a:solidFill>
                <a:latin typeface="Cambria"/>
              </a:rPr>
              <a:t>Nhấn mạnh về tư duy "cứng" (“hard” thinking)</a:t>
            </a:r>
          </a:p>
          <a:p>
            <a:pPr lvl="0">
              <a:lnSpc>
                <a:spcPct val="120000"/>
              </a:lnSpc>
              <a:spcBef>
                <a:spcPts val="600"/>
              </a:spcBef>
            </a:pPr>
            <a:r>
              <a:rPr lang="vi-VN" b="1">
                <a:solidFill>
                  <a:srgbClr val="4F81BD"/>
                </a:solidFill>
                <a:latin typeface="Cambria"/>
              </a:rPr>
              <a:t>Giả định về phát triển “green-field</a:t>
            </a:r>
            <a:r>
              <a:rPr lang="vi-VN" b="1" smtClean="0">
                <a:solidFill>
                  <a:srgbClr val="4F81BD"/>
                </a:solidFill>
                <a:latin typeface="Cambria"/>
              </a:rPr>
              <a:t>”</a:t>
            </a:r>
            <a:endParaRPr lang="vi-VN" b="1">
              <a:solidFill>
                <a:srgbClr val="4F81BD"/>
              </a:solidFill>
              <a:latin typeface="Cambria"/>
            </a:endParaRPr>
          </a:p>
        </p:txBody>
      </p:sp>
      <p:sp>
        <p:nvSpPr>
          <p:cNvPr id="5" name="Footer Placeholder 4"/>
          <p:cNvSpPr>
            <a:spLocks noGrp="1"/>
          </p:cNvSpPr>
          <p:nvPr>
            <p:ph type="ftr" sz="quarter" idx="11"/>
          </p:nvPr>
        </p:nvSpPr>
        <p:spPr/>
        <p:txBody>
          <a:bodyPr/>
          <a:lstStyle/>
          <a:p>
            <a:r>
              <a:rPr lang="vi-VN" smtClean="0"/>
              <a:t>Chương 1: Tổng quan</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35</a:t>
            </a:fld>
            <a:endParaRPr lang="en-US"/>
          </a:p>
        </p:txBody>
      </p:sp>
      <p:sp>
        <p:nvSpPr>
          <p:cNvPr id="4" name="Date Placeholder 3"/>
          <p:cNvSpPr>
            <a:spLocks noGrp="1"/>
          </p:cNvSpPr>
          <p:nvPr>
            <p:ph type="dt" sz="half" idx="13"/>
          </p:nvPr>
        </p:nvSpPr>
        <p:spPr/>
        <p:txBody>
          <a:bodyPr/>
          <a:lstStyle/>
          <a:p>
            <a:fld id="{DDB5A98B-9975-4AE4-9894-E040C621E0FD}" type="datetime1">
              <a:rPr lang="en-US" smtClean="0"/>
              <a:t>5/8/2015</a:t>
            </a:fld>
            <a:endParaRPr lang="en-US"/>
          </a:p>
        </p:txBody>
      </p:sp>
    </p:spTree>
    <p:extLst>
      <p:ext uri="{BB962C8B-B14F-4D97-AF65-F5344CB8AC3E}">
        <p14:creationId xmlns:p14="http://schemas.microsoft.com/office/powerpoint/2010/main" val="29044033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Hỏi</a:t>
            </a:r>
            <a:r>
              <a:rPr lang="en-US" dirty="0" smtClean="0"/>
              <a:t> </a:t>
            </a:r>
            <a:r>
              <a:rPr lang="en-US" dirty="0" err="1" smtClean="0"/>
              <a:t>đáp</a:t>
            </a:r>
            <a:endParaRPr lang="en-US" dirty="0"/>
          </a:p>
        </p:txBody>
      </p:sp>
      <p:pic>
        <p:nvPicPr>
          <p:cNvPr id="11" name="Content Placeholder 10"/>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00038" y="2103437"/>
            <a:ext cx="4098925" cy="4098925"/>
          </a:xfrm>
        </p:spPr>
      </p:pic>
      <p:pic>
        <p:nvPicPr>
          <p:cNvPr id="10" name="Content Placeholder 9"/>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619180" y="2605189"/>
            <a:ext cx="3762820" cy="2805011"/>
          </a:xfrm>
          <a:prstGeom prst="roundRect">
            <a:avLst>
              <a:gd name="adj" fmla="val 4167"/>
            </a:avLst>
          </a:prstGeom>
          <a:solidFill>
            <a:srgbClr val="FFFFFF"/>
          </a:solidFill>
          <a:ln w="76200" cap="sq">
            <a:solidFill>
              <a:schemeClr val="accent4">
                <a:lumMod val="75000"/>
              </a:schemeClr>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Footer Placeholder 4"/>
          <p:cNvSpPr>
            <a:spLocks noGrp="1"/>
          </p:cNvSpPr>
          <p:nvPr>
            <p:ph type="ftr" sz="quarter" idx="11"/>
          </p:nvPr>
        </p:nvSpPr>
        <p:spPr>
          <a:prstGeom prst="rect">
            <a:avLst/>
          </a:prstGeom>
        </p:spPr>
        <p:txBody>
          <a:bodyPr/>
          <a:lstStyle/>
          <a:p>
            <a:r>
              <a:rPr lang="vi-VN" smtClean="0"/>
              <a:t>Chương 1: Tổng quan</a:t>
            </a:r>
            <a:endParaRPr lang="en-US" dirty="0"/>
          </a:p>
        </p:txBody>
      </p:sp>
      <p:sp>
        <p:nvSpPr>
          <p:cNvPr id="6" name="Slide Number Placeholder 5"/>
          <p:cNvSpPr>
            <a:spLocks noGrp="1"/>
          </p:cNvSpPr>
          <p:nvPr>
            <p:ph type="sldNum" sz="quarter" idx="12"/>
          </p:nvPr>
        </p:nvSpPr>
        <p:spPr>
          <a:prstGeom prst="rect">
            <a:avLst/>
          </a:prstGeom>
        </p:spPr>
        <p:txBody>
          <a:bodyPr>
            <a:normAutofit fontScale="92500" lnSpcReduction="20000"/>
          </a:bodyPr>
          <a:lstStyle/>
          <a:p>
            <a:pPr algn="ctr"/>
            <a:fld id="{1AD93096-5B34-4342-9326-69289CEAE4C2}" type="slidenum">
              <a:rPr lang="en-US" smtClean="0"/>
              <a:pPr algn="ctr"/>
              <a:t>36</a:t>
            </a:fld>
            <a:endParaRPr lang="en-US"/>
          </a:p>
        </p:txBody>
      </p:sp>
      <p:sp>
        <p:nvSpPr>
          <p:cNvPr id="3" name="Date Placeholder 2"/>
          <p:cNvSpPr>
            <a:spLocks noGrp="1"/>
          </p:cNvSpPr>
          <p:nvPr>
            <p:ph type="dt" sz="half" idx="13"/>
          </p:nvPr>
        </p:nvSpPr>
        <p:spPr/>
        <p:txBody>
          <a:bodyPr/>
          <a:lstStyle/>
          <a:p>
            <a:fld id="{F8681C68-5081-4A01-8E73-31292A4AD103}" type="datetime1">
              <a:rPr lang="en-US" smtClean="0"/>
              <a:t>5/8/2015</a:t>
            </a:fld>
            <a:endParaRPr lang="en-US"/>
          </a:p>
        </p:txBody>
      </p:sp>
    </p:spTree>
    <p:extLst>
      <p:ext uri="{BB962C8B-B14F-4D97-AF65-F5344CB8AC3E}">
        <p14:creationId xmlns:p14="http://schemas.microsoft.com/office/powerpoint/2010/main" val="1261950439"/>
      </p:ext>
    </p:extLst>
  </p:cSld>
  <p:clrMapOvr>
    <a:masterClrMapping/>
  </p:clrMapOvr>
  <p:timing>
    <p:tnLst>
      <p:par>
        <p:cTn id="1" dur="indefinite" restart="never" nodeType="tmRoot"/>
      </p:par>
    </p:tnLst>
  </p:timing>
</p:sld>
</file>

<file path=ppt/theme/theme1.xml><?xml version="1.0" encoding="utf-8"?>
<a:theme xmlns:a="http://schemas.openxmlformats.org/drawingml/2006/main" name="ERP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dirty="0" err="1" smtClean="0">
            <a:solidFill>
              <a:srgbClr val="717171"/>
            </a:solidFill>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ERP_Template</Template>
  <TotalTime>1245</TotalTime>
  <Words>2641</Words>
  <Application>Microsoft Office PowerPoint</Application>
  <PresentationFormat>On-screen Show (4:3)</PresentationFormat>
  <Paragraphs>302</Paragraphs>
  <Slides>36</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Calibri</vt:lpstr>
      <vt:lpstr>Cambria</vt:lpstr>
      <vt:lpstr>Segoe UI</vt:lpstr>
      <vt:lpstr>Times New Roman</vt:lpstr>
      <vt:lpstr>Verdana</vt:lpstr>
      <vt:lpstr>Wingdings</vt:lpstr>
      <vt:lpstr>ERP_Template</vt:lpstr>
      <vt:lpstr>Phát triển hệ thống thông tin (IS Development)</vt:lpstr>
      <vt:lpstr>NỘI DUNG CHÍNH</vt:lpstr>
      <vt:lpstr>Tài liệu học tập</vt:lpstr>
      <vt:lpstr>1. BỐI CẢNH </vt:lpstr>
      <vt:lpstr>Hệ thống thông tin </vt:lpstr>
      <vt:lpstr>Ví dụ về hệ thống thông tin </vt:lpstr>
      <vt:lpstr>Ví dụ về hệ thống thông tin… </vt:lpstr>
      <vt:lpstr>Môi trường và bối cảnh</vt:lpstr>
      <vt:lpstr>Nền kinh tế toàn cầu</vt:lpstr>
      <vt:lpstr>Nền kinh tế số</vt:lpstr>
      <vt:lpstr>Thương mại điện tử </vt:lpstr>
      <vt:lpstr>Các tác động phi thương mại</vt:lpstr>
      <vt:lpstr>Sự thay đổi</vt:lpstr>
      <vt:lpstr>Chiều kích về con người </vt:lpstr>
      <vt:lpstr>Chiều kích về con người...</vt:lpstr>
      <vt:lpstr>Chiều kích về con người...</vt:lpstr>
      <vt:lpstr>Các khía cạnh về tổ chức</vt:lpstr>
      <vt:lpstr> Các khía cạnh về nghề nghiệp</vt:lpstr>
      <vt:lpstr>2. CÁC KHÁI NIỆM</vt:lpstr>
      <vt:lpstr> Các khái niệm cốt lõi</vt:lpstr>
      <vt:lpstr>Nhu cầu cần một phương pháp luận</vt:lpstr>
      <vt:lpstr>Nhu cầu cần một phương pháp luận...</vt:lpstr>
      <vt:lpstr>Nhu cầu cần một phương pháp luận...</vt:lpstr>
      <vt:lpstr>Nhu cầu cần một phương pháp luận...</vt:lpstr>
      <vt:lpstr>Phương pháp luận phát triển HTTT</vt:lpstr>
      <vt:lpstr>Phương pháp luận phát triển HTTT...</vt:lpstr>
      <vt:lpstr>Phương pháp luận phát triển HTTT...</vt:lpstr>
      <vt:lpstr>3. CHU TRÌNH PHÁT TRIỂN HTTT</vt:lpstr>
      <vt:lpstr>Chu trình phát triển HTTT (SDLC)</vt:lpstr>
      <vt:lpstr>Phương pháp luận</vt:lpstr>
      <vt:lpstr>Phương pháp luận...</vt:lpstr>
      <vt:lpstr>Các kỹ thuật </vt:lpstr>
      <vt:lpstr>Các công cụ </vt:lpstr>
      <vt:lpstr>Các thế mạnh tiềm năng của SDLC </vt:lpstr>
      <vt:lpstr>Các điểm yếu tiềm ẩn của SDLC</vt:lpstr>
      <vt:lpstr>Hỏi đáp</vt:lpstr>
    </vt:vector>
  </TitlesOfParts>
  <Company>Intel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Hệ thống hoạch định  nguồn lực doanh nghiệp</dc:title>
  <dc:creator>Anh Vu</dc:creator>
  <cp:lastModifiedBy>Minh Nguyen Hoang</cp:lastModifiedBy>
  <cp:revision>93</cp:revision>
  <dcterms:created xsi:type="dcterms:W3CDTF">2012-09-01T02:53:44Z</dcterms:created>
  <dcterms:modified xsi:type="dcterms:W3CDTF">2015-05-08T03:53:46Z</dcterms:modified>
</cp:coreProperties>
</file>