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1"/>
  </p:sldMasterIdLst>
  <p:notesMasterIdLst>
    <p:notesMasterId r:id="rId62"/>
  </p:notesMasterIdLst>
  <p:sldIdLst>
    <p:sldId id="256" r:id="rId2"/>
    <p:sldId id="258" r:id="rId3"/>
    <p:sldId id="316"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24" autoAdjust="0"/>
    <p:restoredTop sz="94348" autoAdjust="0"/>
  </p:normalViewPr>
  <p:slideViewPr>
    <p:cSldViewPr>
      <p:cViewPr varScale="1">
        <p:scale>
          <a:sx n="87" d="100"/>
          <a:sy n="87" d="100"/>
        </p:scale>
        <p:origin x="1062"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E7CCF0-C92C-4324-9508-FD96D453CAEF}" type="datetimeFigureOut">
              <a:rPr lang="en-US" smtClean="0"/>
              <a:pPr/>
              <a:t>5/8/2015</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FCD4C7-86BA-4103-9D75-10DC98547DF9}" type="slidenum">
              <a:rPr lang="en-CA" smtClean="0"/>
              <a:pPr/>
              <a:t>‹#›</a:t>
            </a:fld>
            <a:endParaRPr lang="en-CA"/>
          </a:p>
        </p:txBody>
      </p:sp>
    </p:spTree>
    <p:extLst>
      <p:ext uri="{BB962C8B-B14F-4D97-AF65-F5344CB8AC3E}">
        <p14:creationId xmlns:p14="http://schemas.microsoft.com/office/powerpoint/2010/main" val="2749042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2DCE59AA-0138-493C-9A53-E2BA09B814D6}" type="slidenum">
              <a:rPr lang="en-US" smtClean="0">
                <a:latin typeface="Arial" charset="0"/>
              </a:rPr>
              <a:pPr/>
              <a:t>3</a:t>
            </a:fld>
            <a:endParaRPr lang="en-US" smtClean="0">
              <a:latin typeface="Arial"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28677" name="Header Placeholder 4"/>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smtClean="0">
              <a:latin typeface="Arial" charset="0"/>
            </a:endParaRPr>
          </a:p>
        </p:txBody>
      </p:sp>
    </p:spTree>
    <p:extLst>
      <p:ext uri="{BB962C8B-B14F-4D97-AF65-F5344CB8AC3E}">
        <p14:creationId xmlns:p14="http://schemas.microsoft.com/office/powerpoint/2010/main" val="14721763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a:t>
            </a:r>
            <a:r>
              <a:rPr lang="en-US" baseline="0" dirty="0" smtClean="0"/>
              <a:t> opportunity for q</a:t>
            </a:r>
            <a:r>
              <a:rPr lang="en-US" dirty="0" smtClean="0"/>
              <a:t>uestions and discussions.</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60</a:t>
            </a:fld>
            <a:endParaRPr lang="en-US"/>
          </a:p>
        </p:txBody>
      </p:sp>
    </p:spTree>
    <p:extLst>
      <p:ext uri="{BB962C8B-B14F-4D97-AF65-F5344CB8AC3E}">
        <p14:creationId xmlns:p14="http://schemas.microsoft.com/office/powerpoint/2010/main" val="39368060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6" name="Rectangle 25"/>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6"/>
          <p:cNvGrpSpPr/>
          <p:nvPr/>
        </p:nvGrpSpPr>
        <p:grpSpPr>
          <a:xfrm>
            <a:off x="351776" y="306434"/>
            <a:ext cx="8524873" cy="6235293"/>
            <a:chOff x="169863" y="84931"/>
            <a:chExt cx="9144000" cy="6688138"/>
          </a:xfrm>
          <a:solidFill>
            <a:schemeClr val="accent5">
              <a:lumMod val="75000"/>
            </a:schemeClr>
          </a:solidFill>
        </p:grpSpPr>
        <p:sp>
          <p:nvSpPr>
            <p:cNvPr id="18" name="Freeform 11"/>
            <p:cNvSpPr>
              <a:spLocks/>
            </p:cNvSpPr>
            <p:nvPr userDrawn="1"/>
          </p:nvSpPr>
          <p:spPr bwMode="auto">
            <a:xfrm>
              <a:off x="169863" y="84931"/>
              <a:ext cx="9144000" cy="6688138"/>
            </a:xfrm>
            <a:custGeom>
              <a:avLst/>
              <a:gdLst/>
              <a:ahLst/>
              <a:cxnLst>
                <a:cxn ang="0">
                  <a:pos x="97" y="0"/>
                </a:cxn>
                <a:cxn ang="0">
                  <a:pos x="97" y="0"/>
                </a:cxn>
                <a:cxn ang="0">
                  <a:pos x="87" y="0"/>
                </a:cxn>
                <a:cxn ang="0">
                  <a:pos x="77" y="2"/>
                </a:cxn>
                <a:cxn ang="0">
                  <a:pos x="58" y="8"/>
                </a:cxn>
                <a:cxn ang="0">
                  <a:pos x="42" y="16"/>
                </a:cxn>
                <a:cxn ang="0">
                  <a:pos x="27" y="29"/>
                </a:cxn>
                <a:cxn ang="0">
                  <a:pos x="16" y="44"/>
                </a:cxn>
                <a:cxn ang="0">
                  <a:pos x="6" y="60"/>
                </a:cxn>
                <a:cxn ang="0">
                  <a:pos x="2" y="77"/>
                </a:cxn>
                <a:cxn ang="0">
                  <a:pos x="0" y="87"/>
                </a:cxn>
                <a:cxn ang="0">
                  <a:pos x="0" y="97"/>
                </a:cxn>
                <a:cxn ang="0">
                  <a:pos x="0" y="4213"/>
                </a:cxn>
                <a:cxn ang="0">
                  <a:pos x="4903" y="4213"/>
                </a:cxn>
                <a:cxn ang="0">
                  <a:pos x="4903" y="3502"/>
                </a:cxn>
                <a:cxn ang="0">
                  <a:pos x="4903" y="3486"/>
                </a:cxn>
                <a:cxn ang="0">
                  <a:pos x="4906" y="3472"/>
                </a:cxn>
                <a:cxn ang="0">
                  <a:pos x="4909" y="3459"/>
                </a:cxn>
                <a:cxn ang="0">
                  <a:pos x="4914" y="3446"/>
                </a:cxn>
                <a:cxn ang="0">
                  <a:pos x="4920" y="3433"/>
                </a:cxn>
                <a:cxn ang="0">
                  <a:pos x="4927" y="3420"/>
                </a:cxn>
                <a:cxn ang="0">
                  <a:pos x="4935" y="3410"/>
                </a:cxn>
                <a:cxn ang="0">
                  <a:pos x="4946" y="3399"/>
                </a:cxn>
                <a:cxn ang="0">
                  <a:pos x="4956" y="3388"/>
                </a:cxn>
                <a:cxn ang="0">
                  <a:pos x="4967" y="3381"/>
                </a:cxn>
                <a:cxn ang="0">
                  <a:pos x="4978" y="3373"/>
                </a:cxn>
                <a:cxn ang="0">
                  <a:pos x="4991" y="3367"/>
                </a:cxn>
                <a:cxn ang="0">
                  <a:pos x="5006" y="3362"/>
                </a:cxn>
                <a:cxn ang="0">
                  <a:pos x="5019" y="3359"/>
                </a:cxn>
                <a:cxn ang="0">
                  <a:pos x="5033" y="3356"/>
                </a:cxn>
                <a:cxn ang="0">
                  <a:pos x="5048" y="3356"/>
                </a:cxn>
                <a:cxn ang="0">
                  <a:pos x="5760" y="3356"/>
                </a:cxn>
                <a:cxn ang="0">
                  <a:pos x="5760" y="0"/>
                </a:cxn>
                <a:cxn ang="0">
                  <a:pos x="97" y="0"/>
                </a:cxn>
              </a:cxnLst>
              <a:rect l="0" t="0" r="r" b="b"/>
              <a:pathLst>
                <a:path w="5760" h="4213">
                  <a:moveTo>
                    <a:pt x="97" y="0"/>
                  </a:moveTo>
                  <a:lnTo>
                    <a:pt x="97" y="0"/>
                  </a:lnTo>
                  <a:lnTo>
                    <a:pt x="87" y="0"/>
                  </a:lnTo>
                  <a:lnTo>
                    <a:pt x="77" y="2"/>
                  </a:lnTo>
                  <a:lnTo>
                    <a:pt x="58" y="8"/>
                  </a:lnTo>
                  <a:lnTo>
                    <a:pt x="42" y="16"/>
                  </a:lnTo>
                  <a:lnTo>
                    <a:pt x="27" y="29"/>
                  </a:lnTo>
                  <a:lnTo>
                    <a:pt x="16" y="44"/>
                  </a:lnTo>
                  <a:lnTo>
                    <a:pt x="6" y="60"/>
                  </a:lnTo>
                  <a:lnTo>
                    <a:pt x="2" y="77"/>
                  </a:lnTo>
                  <a:lnTo>
                    <a:pt x="0" y="87"/>
                  </a:lnTo>
                  <a:lnTo>
                    <a:pt x="0" y="97"/>
                  </a:lnTo>
                  <a:lnTo>
                    <a:pt x="0" y="4213"/>
                  </a:lnTo>
                  <a:lnTo>
                    <a:pt x="4903" y="4213"/>
                  </a:lnTo>
                  <a:lnTo>
                    <a:pt x="4903" y="3502"/>
                  </a:lnTo>
                  <a:lnTo>
                    <a:pt x="4903" y="3486"/>
                  </a:lnTo>
                  <a:lnTo>
                    <a:pt x="4906" y="3472"/>
                  </a:lnTo>
                  <a:lnTo>
                    <a:pt x="4909" y="3459"/>
                  </a:lnTo>
                  <a:lnTo>
                    <a:pt x="4914" y="3446"/>
                  </a:lnTo>
                  <a:lnTo>
                    <a:pt x="4920" y="3433"/>
                  </a:lnTo>
                  <a:lnTo>
                    <a:pt x="4927" y="3420"/>
                  </a:lnTo>
                  <a:lnTo>
                    <a:pt x="4935" y="3410"/>
                  </a:lnTo>
                  <a:lnTo>
                    <a:pt x="4946" y="3399"/>
                  </a:lnTo>
                  <a:lnTo>
                    <a:pt x="4956" y="3388"/>
                  </a:lnTo>
                  <a:lnTo>
                    <a:pt x="4967" y="3381"/>
                  </a:lnTo>
                  <a:lnTo>
                    <a:pt x="4978" y="3373"/>
                  </a:lnTo>
                  <a:lnTo>
                    <a:pt x="4991" y="3367"/>
                  </a:lnTo>
                  <a:lnTo>
                    <a:pt x="5006" y="3362"/>
                  </a:lnTo>
                  <a:lnTo>
                    <a:pt x="5019" y="3359"/>
                  </a:lnTo>
                  <a:lnTo>
                    <a:pt x="5033" y="3356"/>
                  </a:lnTo>
                  <a:lnTo>
                    <a:pt x="5048" y="3356"/>
                  </a:lnTo>
                  <a:lnTo>
                    <a:pt x="5760" y="3356"/>
                  </a:lnTo>
                  <a:lnTo>
                    <a:pt x="5760" y="0"/>
                  </a:lnTo>
                  <a:lnTo>
                    <a:pt x="97" y="0"/>
                  </a:lnTo>
                  <a:close/>
                </a:path>
              </a:pathLst>
            </a:custGeom>
            <a:grp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9" name="Freeform 13"/>
            <p:cNvSpPr>
              <a:spLocks/>
            </p:cNvSpPr>
            <p:nvPr userDrawn="1"/>
          </p:nvSpPr>
          <p:spPr bwMode="auto">
            <a:xfrm>
              <a:off x="7944294" y="5403499"/>
              <a:ext cx="1360488" cy="1360488"/>
            </a:xfrm>
            <a:custGeom>
              <a:avLst/>
              <a:gdLst/>
              <a:ahLst/>
              <a:cxnLst>
                <a:cxn ang="0">
                  <a:pos x="130" y="0"/>
                </a:cxn>
                <a:cxn ang="0">
                  <a:pos x="116" y="3"/>
                </a:cxn>
                <a:cxn ang="0">
                  <a:pos x="103" y="6"/>
                </a:cxn>
                <a:cxn ang="0">
                  <a:pos x="88" y="11"/>
                </a:cxn>
                <a:cxn ang="0">
                  <a:pos x="75" y="17"/>
                </a:cxn>
                <a:cxn ang="0">
                  <a:pos x="64" y="25"/>
                </a:cxn>
                <a:cxn ang="0">
                  <a:pos x="53" y="32"/>
                </a:cxn>
                <a:cxn ang="0">
                  <a:pos x="43" y="43"/>
                </a:cxn>
                <a:cxn ang="0">
                  <a:pos x="32" y="54"/>
                </a:cxn>
                <a:cxn ang="0">
                  <a:pos x="24" y="64"/>
                </a:cxn>
                <a:cxn ang="0">
                  <a:pos x="17" y="77"/>
                </a:cxn>
                <a:cxn ang="0">
                  <a:pos x="11" y="90"/>
                </a:cxn>
                <a:cxn ang="0">
                  <a:pos x="6" y="103"/>
                </a:cxn>
                <a:cxn ang="0">
                  <a:pos x="3" y="116"/>
                </a:cxn>
                <a:cxn ang="0">
                  <a:pos x="0" y="130"/>
                </a:cxn>
                <a:cxn ang="0">
                  <a:pos x="0" y="146"/>
                </a:cxn>
                <a:cxn ang="0">
                  <a:pos x="0" y="857"/>
                </a:cxn>
                <a:cxn ang="0">
                  <a:pos x="0" y="857"/>
                </a:cxn>
                <a:cxn ang="0">
                  <a:pos x="857" y="0"/>
                </a:cxn>
                <a:cxn ang="0">
                  <a:pos x="145" y="0"/>
                </a:cxn>
                <a:cxn ang="0">
                  <a:pos x="130" y="0"/>
                </a:cxn>
              </a:cxnLst>
              <a:rect l="0" t="0" r="r" b="b"/>
              <a:pathLst>
                <a:path w="857" h="857">
                  <a:moveTo>
                    <a:pt x="130" y="0"/>
                  </a:moveTo>
                  <a:lnTo>
                    <a:pt x="116" y="3"/>
                  </a:lnTo>
                  <a:lnTo>
                    <a:pt x="103" y="6"/>
                  </a:lnTo>
                  <a:lnTo>
                    <a:pt x="88" y="11"/>
                  </a:lnTo>
                  <a:lnTo>
                    <a:pt x="75" y="17"/>
                  </a:lnTo>
                  <a:lnTo>
                    <a:pt x="64" y="25"/>
                  </a:lnTo>
                  <a:lnTo>
                    <a:pt x="53" y="32"/>
                  </a:lnTo>
                  <a:lnTo>
                    <a:pt x="43" y="43"/>
                  </a:lnTo>
                  <a:lnTo>
                    <a:pt x="32" y="54"/>
                  </a:lnTo>
                  <a:lnTo>
                    <a:pt x="24" y="64"/>
                  </a:lnTo>
                  <a:lnTo>
                    <a:pt x="17" y="77"/>
                  </a:lnTo>
                  <a:lnTo>
                    <a:pt x="11" y="90"/>
                  </a:lnTo>
                  <a:lnTo>
                    <a:pt x="6" y="103"/>
                  </a:lnTo>
                  <a:lnTo>
                    <a:pt x="3" y="116"/>
                  </a:lnTo>
                  <a:lnTo>
                    <a:pt x="0" y="130"/>
                  </a:lnTo>
                  <a:lnTo>
                    <a:pt x="0" y="146"/>
                  </a:lnTo>
                  <a:lnTo>
                    <a:pt x="0" y="857"/>
                  </a:lnTo>
                  <a:lnTo>
                    <a:pt x="0" y="857"/>
                  </a:lnTo>
                  <a:lnTo>
                    <a:pt x="857" y="0"/>
                  </a:lnTo>
                  <a:lnTo>
                    <a:pt x="145" y="0"/>
                  </a:lnTo>
                  <a:lnTo>
                    <a:pt x="130" y="0"/>
                  </a:lnTo>
                  <a:close/>
                </a:path>
              </a:pathLst>
            </a:custGeom>
            <a:solidFill>
              <a:schemeClr val="accent5">
                <a:lumMod val="60000"/>
                <a:lumOff val="40000"/>
              </a:schemeClr>
            </a:solid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grpSp>
      <p:sp>
        <p:nvSpPr>
          <p:cNvPr id="5" name="Footer Placeholder 4"/>
          <p:cNvSpPr>
            <a:spLocks noGrp="1"/>
          </p:cNvSpPr>
          <p:nvPr>
            <p:ph type="ftr" sz="quarter" idx="11"/>
          </p:nvPr>
        </p:nvSpPr>
        <p:spPr>
          <a:xfrm>
            <a:off x="381000" y="6248400"/>
            <a:ext cx="2895600" cy="234617"/>
          </a:xfrm>
        </p:spPr>
        <p:txBody>
          <a:bodyPr/>
          <a:lstStyle>
            <a:lvl1pPr>
              <a:defRPr sz="1200" b="1">
                <a:solidFill>
                  <a:srgbClr val="002060"/>
                </a:solidFill>
              </a:defRPr>
            </a:lvl1pPr>
          </a:lstStyle>
          <a:p>
            <a:r>
              <a:rPr lang="vi-VN" smtClean="0"/>
              <a:t>Chương 2: Các yếu tố</a:t>
            </a:r>
            <a:endParaRPr lang="en-CA" dirty="0"/>
          </a:p>
        </p:txBody>
      </p:sp>
      <p:sp>
        <p:nvSpPr>
          <p:cNvPr id="3" name="Subtitle 2"/>
          <p:cNvSpPr>
            <a:spLocks noGrp="1"/>
          </p:cNvSpPr>
          <p:nvPr>
            <p:ph type="subTitle" idx="1"/>
          </p:nvPr>
        </p:nvSpPr>
        <p:spPr>
          <a:xfrm>
            <a:off x="599738" y="3962400"/>
            <a:ext cx="8087061" cy="722555"/>
          </a:xfrm>
        </p:spPr>
        <p:txBody>
          <a:bodyPr>
            <a:normAutofit/>
          </a:bodyPr>
          <a:lstStyle>
            <a:lvl1pPr marL="0" indent="0" algn="ctr">
              <a:buNone/>
              <a:defRPr sz="4000" b="0">
                <a:solidFill>
                  <a:schemeClr val="bg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2"/>
          </p:nvPr>
        </p:nvSpPr>
        <p:spPr/>
        <p:txBody>
          <a:bodyPr/>
          <a:lstStyle/>
          <a:p>
            <a:fld id="{98D45953-A463-486C-8E83-12469C611990}" type="slidenum">
              <a:rPr lang="en-CA" smtClean="0"/>
              <a:pPr/>
              <a:t>‹#›</a:t>
            </a:fld>
            <a:endParaRPr lang="en-CA"/>
          </a:p>
        </p:txBody>
      </p:sp>
      <p:sp>
        <p:nvSpPr>
          <p:cNvPr id="2" name="Title 1"/>
          <p:cNvSpPr>
            <a:spLocks noGrp="1"/>
          </p:cNvSpPr>
          <p:nvPr>
            <p:ph type="ctrTitle"/>
          </p:nvPr>
        </p:nvSpPr>
        <p:spPr>
          <a:xfrm>
            <a:off x="613187" y="2365342"/>
            <a:ext cx="4568413" cy="1074415"/>
          </a:xfrm>
        </p:spPr>
        <p:txBody>
          <a:bodyPr anchor="b" anchorCtr="0">
            <a:noAutofit/>
          </a:bodyPr>
          <a:lstStyle>
            <a:lvl1pPr algn="l">
              <a:defRPr lang="en-US" sz="2400" b="1" kern="1200" baseline="0" smtClean="0">
                <a:solidFill>
                  <a:schemeClr val="bg1"/>
                </a:solidFill>
                <a:latin typeface="Segoe UI" pitchFamily="34" charset="0"/>
                <a:cs typeface="Segoe UI" pitchFamily="34" charset="0"/>
              </a:defRPr>
            </a:lvl1pPr>
          </a:lstStyle>
          <a:p>
            <a:r>
              <a:rPr lang="en-US" smtClean="0"/>
              <a:t>Click to edit Master title style</a:t>
            </a:r>
            <a:endParaRPr lang="en-US" dirty="0"/>
          </a:p>
        </p:txBody>
      </p:sp>
      <p:pic>
        <p:nvPicPr>
          <p:cNvPr id="30" name="Picture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1" y="1504891"/>
            <a:ext cx="1083733" cy="64781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4" name="Picture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13449" y="1314312"/>
            <a:ext cx="1889353" cy="210206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r>
              <a:rPr lang="vi-VN" smtClean="0"/>
              <a:t>Chương 2: Các yếu tố</a:t>
            </a:r>
            <a:endParaRPr lang="en-CA" dirty="0"/>
          </a:p>
        </p:txBody>
      </p:sp>
      <p:sp>
        <p:nvSpPr>
          <p:cNvPr id="6" name="Slide Number Placeholder 5"/>
          <p:cNvSpPr>
            <a:spLocks noGrp="1"/>
          </p:cNvSpPr>
          <p:nvPr>
            <p:ph type="sldNum" sz="quarter" idx="12"/>
          </p:nvPr>
        </p:nvSpPr>
        <p:spPr/>
        <p:txBody>
          <a:bodyPr/>
          <a:lstStyle/>
          <a:p>
            <a:fld id="{98D45953-A463-486C-8E83-12469C611990}" type="slidenum">
              <a:rPr lang="en-CA" smtClean="0"/>
              <a:pPr/>
              <a:t>‹#›</a:t>
            </a:fld>
            <a:endParaRPr lang="en-CA"/>
          </a:p>
        </p:txBody>
      </p:sp>
      <p:sp>
        <p:nvSpPr>
          <p:cNvPr id="7"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64D2B6D1-5234-4B0A-8B74-88090A132641}" type="datetime1">
              <a:rPr lang="en-US" smtClean="0"/>
              <a:t>5/8/2015</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68015" y="2821417"/>
            <a:ext cx="8560676" cy="759983"/>
          </a:xfrm>
        </p:spPr>
        <p:style>
          <a:lnRef idx="3">
            <a:schemeClr val="lt1"/>
          </a:lnRef>
          <a:fillRef idx="1">
            <a:schemeClr val="accent5"/>
          </a:fillRef>
          <a:effectRef idx="1">
            <a:schemeClr val="accent5"/>
          </a:effectRef>
          <a:fontRef idx="none"/>
        </p:style>
        <p:txBody>
          <a:bodyPr>
            <a:noAutofit/>
          </a:bodyPr>
          <a:lstStyle>
            <a:lvl1pPr algn="ctr">
              <a:defRPr sz="4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defRPr>
            </a:lvl1p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defRPr sz="1200"/>
            </a:lvl1pPr>
          </a:lstStyle>
          <a:p>
            <a:r>
              <a:rPr lang="vi-VN" smtClean="0"/>
              <a:t>Chương 2: Các yếu tố</a:t>
            </a:r>
            <a:endParaRPr lang="en-CA" dirty="0"/>
          </a:p>
        </p:txBody>
      </p:sp>
      <p:sp>
        <p:nvSpPr>
          <p:cNvPr id="6" name="Slide Number Placeholder 5"/>
          <p:cNvSpPr>
            <a:spLocks noGrp="1"/>
          </p:cNvSpPr>
          <p:nvPr>
            <p:ph type="sldNum" sz="quarter" idx="12"/>
          </p:nvPr>
        </p:nvSpPr>
        <p:spPr/>
        <p:txBody>
          <a:bodyPr/>
          <a:lstStyle/>
          <a:p>
            <a:fld id="{98D45953-A463-486C-8E83-12469C611990}" type="slidenum">
              <a:rPr lang="en-CA" smtClean="0"/>
              <a:pPr/>
              <a:t>‹#›</a:t>
            </a:fld>
            <a:endParaRPr lang="en-CA"/>
          </a:p>
        </p:txBody>
      </p:sp>
      <p:sp>
        <p:nvSpPr>
          <p:cNvPr id="7"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DF0C71D-65E0-4103-AB4C-86DADBB49ECC}" type="datetime1">
              <a:rPr lang="en-US" smtClean="0"/>
              <a:t>5/8/2015</a:t>
            </a:fld>
            <a:endParaRPr lang="en-US"/>
          </a:p>
        </p:txBody>
      </p:sp>
    </p:spTree>
    <p:extLst>
      <p:ext uri="{BB962C8B-B14F-4D97-AF65-F5344CB8AC3E}">
        <p14:creationId xmlns:p14="http://schemas.microsoft.com/office/powerpoint/2010/main" val="224873983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99620" y="1981200"/>
            <a:ext cx="4098959" cy="4343400"/>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13890" y="1981200"/>
            <a:ext cx="4106482" cy="4343400"/>
          </a:xfrm>
        </p:spPr>
        <p:txBody>
          <a:bodyPr>
            <a:normAutofit/>
          </a:bodyPr>
          <a:lstStyle>
            <a:lvl1pPr>
              <a:defRPr lang="en-US" smtClean="0"/>
            </a:lvl1pPr>
            <a:lvl2pPr>
              <a:defRPr lang="en-US" smtClean="0"/>
            </a:lvl2pPr>
            <a:lvl3pPr>
              <a:defRPr lang="en-US" smtClean="0"/>
            </a:lvl3pPr>
            <a:lvl4pPr>
              <a:defRPr lang="en-US" smtClean="0"/>
            </a:lvl4pPr>
            <a:lvl5pPr>
              <a:defRPr lang="en-US"/>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r>
              <a:rPr lang="vi-VN" smtClean="0"/>
              <a:t>Chương 2: Các yếu tố</a:t>
            </a:r>
            <a:endParaRPr lang="en-CA" dirty="0"/>
          </a:p>
        </p:txBody>
      </p:sp>
      <p:sp>
        <p:nvSpPr>
          <p:cNvPr id="7" name="Slide Number Placeholder 6"/>
          <p:cNvSpPr>
            <a:spLocks noGrp="1"/>
          </p:cNvSpPr>
          <p:nvPr>
            <p:ph type="sldNum" sz="quarter" idx="12"/>
          </p:nvPr>
        </p:nvSpPr>
        <p:spPr/>
        <p:txBody>
          <a:bodyPr/>
          <a:lstStyle/>
          <a:p>
            <a:fld id="{98D45953-A463-486C-8E83-12469C611990}" type="slidenum">
              <a:rPr lang="en-CA" smtClean="0"/>
              <a:pPr/>
              <a:t>‹#›</a:t>
            </a:fld>
            <a:endParaRPr lang="en-CA"/>
          </a:p>
        </p:txBody>
      </p:sp>
      <p:sp>
        <p:nvSpPr>
          <p:cNvPr id="8" name="Date Placeholder 7"/>
          <p:cNvSpPr>
            <a:spLocks noGrp="1"/>
          </p:cNvSpPr>
          <p:nvPr>
            <p:ph type="dt" sz="half" idx="13"/>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96812DEC-3F5E-42EA-8AC4-B37429F4D97C}" type="datetime1">
              <a:rPr lang="en-US" smtClean="0"/>
              <a:t>5/8/2015</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r>
              <a:rPr lang="vi-VN" smtClean="0"/>
              <a:t>Chương 2: Các yếu tố</a:t>
            </a:r>
            <a:endParaRPr lang="en-CA" dirty="0"/>
          </a:p>
        </p:txBody>
      </p:sp>
      <p:sp>
        <p:nvSpPr>
          <p:cNvPr id="5" name="Slide Number Placeholder 4"/>
          <p:cNvSpPr>
            <a:spLocks noGrp="1"/>
          </p:cNvSpPr>
          <p:nvPr>
            <p:ph type="sldNum" sz="quarter" idx="12"/>
          </p:nvPr>
        </p:nvSpPr>
        <p:spPr/>
        <p:txBody>
          <a:bodyPr/>
          <a:lstStyle/>
          <a:p>
            <a:fld id="{98D45953-A463-486C-8E83-12469C611990}" type="slidenum">
              <a:rPr lang="en-CA" smtClean="0"/>
              <a:pPr/>
              <a:t>‹#›</a:t>
            </a:fld>
            <a:endParaRPr lang="en-CA"/>
          </a:p>
        </p:txBody>
      </p:sp>
      <p:sp>
        <p:nvSpPr>
          <p:cNvPr id="6"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7D14ECEC-BB9C-43A6-AAE2-5F3477DEDF2F}" type="datetime1">
              <a:rPr lang="en-US" smtClean="0"/>
              <a:t>5/8/2015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A39463-BB68-4970-9551-6D85A2C9A84B}" type="datetime1">
              <a:rPr lang="en-US" smtClean="0"/>
              <a:t>5/8/2015</a:t>
            </a:fld>
            <a:endParaRPr lang="en-US"/>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a:t>
            </a:fld>
            <a:endParaRPr lang="en-US"/>
          </a:p>
        </p:txBody>
      </p:sp>
    </p:spTree>
    <p:extLst>
      <p:ext uri="{BB962C8B-B14F-4D97-AF65-F5344CB8AC3E}">
        <p14:creationId xmlns:p14="http://schemas.microsoft.com/office/powerpoint/2010/main" val="4127540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371600"/>
            <a:ext cx="8686800" cy="609600"/>
          </a:xfrm>
        </p:spPr>
        <p:txBody>
          <a:bodyPr anchor="ctr">
            <a:normAutofit/>
          </a:bodyPr>
          <a:lstStyle>
            <a:lvl1pPr algn="l">
              <a:buNone/>
              <a:defRPr sz="3600" b="1">
                <a:latin typeface="Verdana" pitchFamily="34" charset="0"/>
                <a:ea typeface="Verdana" pitchFamily="34" charset="0"/>
                <a:cs typeface="Verdana" pitchFamily="34" charset="0"/>
              </a:defRPr>
            </a:lvl1pPr>
          </a:lstStyle>
          <a:p>
            <a:r>
              <a:rPr lang="en-US" dirty="0" smtClean="0"/>
              <a:t>Click to edit Master title style</a:t>
            </a:r>
            <a:endParaRPr lang="en-US" dirty="0"/>
          </a:p>
        </p:txBody>
      </p:sp>
      <p:sp>
        <p:nvSpPr>
          <p:cNvPr id="5" name="Date Placeholder 4"/>
          <p:cNvSpPr>
            <a:spLocks noGrp="1"/>
          </p:cNvSpPr>
          <p:nvPr>
            <p:ph type="dt" sz="half" idx="10"/>
          </p:nvPr>
        </p:nvSpPr>
        <p:spPr/>
        <p:txBody>
          <a:bodyPr/>
          <a:lstStyle/>
          <a:p>
            <a:fld id="{332AB81F-DCE9-40BB-A224-88D1C948E791}" type="datetime1">
              <a:rPr lang="en-US" smtClean="0"/>
              <a:t>5/8/2015</a:t>
            </a:fld>
            <a:endParaRPr lang="en-US"/>
          </a:p>
        </p:txBody>
      </p:sp>
      <p:sp>
        <p:nvSpPr>
          <p:cNvPr id="6" name="Footer Placeholder 5"/>
          <p:cNvSpPr>
            <a:spLocks noGrp="1"/>
          </p:cNvSpPr>
          <p:nvPr>
            <p:ph type="ftr" sz="quarter" idx="11"/>
          </p:nvPr>
        </p:nvSpPr>
        <p:spPr/>
        <p:txBody>
          <a:bodyPr/>
          <a:lstStyle/>
          <a:p>
            <a:r>
              <a:rPr lang="vi-VN" smtClean="0"/>
              <a:t>Chương 2: Các yếu tố</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1600200" y="2087172"/>
            <a:ext cx="7315200" cy="416122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0" y="2133600"/>
            <a:ext cx="1025402" cy="1025402"/>
          </a:xfrm>
          <a:prstGeom prst="rect">
            <a:avLst/>
          </a:prstGeom>
          <a:ln w="50800" cap="sq" cmpd="dbl">
            <a:solidFill>
              <a:schemeClr val="accent2"/>
            </a:solidFill>
            <a:miter lim="800000"/>
          </a:ln>
        </p:spPr>
      </p:pic>
    </p:spTree>
    <p:extLst>
      <p:ext uri="{BB962C8B-B14F-4D97-AF65-F5344CB8AC3E}">
        <p14:creationId xmlns:p14="http://schemas.microsoft.com/office/powerpoint/2010/main" val="182443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 name="Group 24"/>
          <p:cNvGrpSpPr/>
          <p:nvPr/>
        </p:nvGrpSpPr>
        <p:grpSpPr>
          <a:xfrm>
            <a:off x="220662" y="322562"/>
            <a:ext cx="8683625" cy="898525"/>
            <a:chOff x="230188" y="900113"/>
            <a:chExt cx="8683625" cy="898525"/>
          </a:xfrm>
          <a:solidFill>
            <a:schemeClr val="accent5">
              <a:lumMod val="75000"/>
            </a:schemeClr>
          </a:solidFill>
        </p:grpSpPr>
        <p:sp>
          <p:nvSpPr>
            <p:cNvPr id="1033" name="Freeform 9"/>
            <p:cNvSpPr>
              <a:spLocks/>
            </p:cNvSpPr>
            <p:nvPr userDrawn="1"/>
          </p:nvSpPr>
          <p:spPr bwMode="auto">
            <a:xfrm>
              <a:off x="230188" y="900113"/>
              <a:ext cx="8683625" cy="898525"/>
            </a:xfrm>
            <a:custGeom>
              <a:avLst/>
              <a:gdLst/>
              <a:ahLst/>
              <a:cxnLst>
                <a:cxn ang="0">
                  <a:pos x="5186" y="326"/>
                </a:cxn>
                <a:cxn ang="0">
                  <a:pos x="5188" y="322"/>
                </a:cxn>
                <a:cxn ang="0">
                  <a:pos x="5188" y="318"/>
                </a:cxn>
                <a:cxn ang="0">
                  <a:pos x="5190" y="314"/>
                </a:cxn>
                <a:cxn ang="0">
                  <a:pos x="5192" y="310"/>
                </a:cxn>
                <a:cxn ang="0">
                  <a:pos x="5194" y="306"/>
                </a:cxn>
                <a:cxn ang="0">
                  <a:pos x="5198" y="302"/>
                </a:cxn>
                <a:cxn ang="0">
                  <a:pos x="5200" y="298"/>
                </a:cxn>
                <a:cxn ang="0">
                  <a:pos x="5204" y="294"/>
                </a:cxn>
                <a:cxn ang="0">
                  <a:pos x="5208" y="292"/>
                </a:cxn>
                <a:cxn ang="0">
                  <a:pos x="5212" y="290"/>
                </a:cxn>
                <a:cxn ang="0">
                  <a:pos x="5216" y="288"/>
                </a:cxn>
                <a:cxn ang="0">
                  <a:pos x="5220" y="286"/>
                </a:cxn>
                <a:cxn ang="0">
                  <a:pos x="5224" y="284"/>
                </a:cxn>
                <a:cxn ang="0">
                  <a:pos x="5230" y="284"/>
                </a:cxn>
                <a:cxn ang="0">
                  <a:pos x="5234" y="284"/>
                </a:cxn>
                <a:cxn ang="0">
                  <a:pos x="5470" y="284"/>
                </a:cxn>
                <a:cxn ang="0">
                  <a:pos x="5470" y="0"/>
                </a:cxn>
                <a:cxn ang="0">
                  <a:pos x="92" y="0"/>
                </a:cxn>
                <a:cxn ang="0">
                  <a:pos x="92" y="0"/>
                </a:cxn>
                <a:cxn ang="0">
                  <a:pos x="74" y="2"/>
                </a:cxn>
                <a:cxn ang="0">
                  <a:pos x="56" y="8"/>
                </a:cxn>
                <a:cxn ang="0">
                  <a:pos x="40" y="16"/>
                </a:cxn>
                <a:cxn ang="0">
                  <a:pos x="26" y="28"/>
                </a:cxn>
                <a:cxn ang="0">
                  <a:pos x="16" y="40"/>
                </a:cxn>
                <a:cxn ang="0">
                  <a:pos x="8" y="56"/>
                </a:cxn>
                <a:cxn ang="0">
                  <a:pos x="2" y="74"/>
                </a:cxn>
                <a:cxn ang="0">
                  <a:pos x="0" y="92"/>
                </a:cxn>
                <a:cxn ang="0">
                  <a:pos x="0" y="566"/>
                </a:cxn>
                <a:cxn ang="0">
                  <a:pos x="5186" y="566"/>
                </a:cxn>
                <a:cxn ang="0">
                  <a:pos x="5186" y="332"/>
                </a:cxn>
                <a:cxn ang="0">
                  <a:pos x="5186" y="326"/>
                </a:cxn>
              </a:cxnLst>
              <a:rect l="0" t="0" r="r" b="b"/>
              <a:pathLst>
                <a:path w="5470" h="566">
                  <a:moveTo>
                    <a:pt x="5186" y="326"/>
                  </a:moveTo>
                  <a:lnTo>
                    <a:pt x="5188" y="322"/>
                  </a:lnTo>
                  <a:lnTo>
                    <a:pt x="5188" y="318"/>
                  </a:lnTo>
                  <a:lnTo>
                    <a:pt x="5190" y="314"/>
                  </a:lnTo>
                  <a:lnTo>
                    <a:pt x="5192" y="310"/>
                  </a:lnTo>
                  <a:lnTo>
                    <a:pt x="5194" y="306"/>
                  </a:lnTo>
                  <a:lnTo>
                    <a:pt x="5198" y="302"/>
                  </a:lnTo>
                  <a:lnTo>
                    <a:pt x="5200" y="298"/>
                  </a:lnTo>
                  <a:lnTo>
                    <a:pt x="5204" y="294"/>
                  </a:lnTo>
                  <a:lnTo>
                    <a:pt x="5208" y="292"/>
                  </a:lnTo>
                  <a:lnTo>
                    <a:pt x="5212" y="290"/>
                  </a:lnTo>
                  <a:lnTo>
                    <a:pt x="5216" y="288"/>
                  </a:lnTo>
                  <a:lnTo>
                    <a:pt x="5220" y="286"/>
                  </a:lnTo>
                  <a:lnTo>
                    <a:pt x="5224" y="284"/>
                  </a:lnTo>
                  <a:lnTo>
                    <a:pt x="5230" y="284"/>
                  </a:lnTo>
                  <a:lnTo>
                    <a:pt x="5234" y="284"/>
                  </a:lnTo>
                  <a:lnTo>
                    <a:pt x="5470" y="284"/>
                  </a:lnTo>
                  <a:lnTo>
                    <a:pt x="5470" y="0"/>
                  </a:lnTo>
                  <a:lnTo>
                    <a:pt x="92" y="0"/>
                  </a:lnTo>
                  <a:lnTo>
                    <a:pt x="92" y="0"/>
                  </a:lnTo>
                  <a:lnTo>
                    <a:pt x="74" y="2"/>
                  </a:lnTo>
                  <a:lnTo>
                    <a:pt x="56" y="8"/>
                  </a:lnTo>
                  <a:lnTo>
                    <a:pt x="40" y="16"/>
                  </a:lnTo>
                  <a:lnTo>
                    <a:pt x="26" y="28"/>
                  </a:lnTo>
                  <a:lnTo>
                    <a:pt x="16" y="40"/>
                  </a:lnTo>
                  <a:lnTo>
                    <a:pt x="8" y="56"/>
                  </a:lnTo>
                  <a:lnTo>
                    <a:pt x="2" y="74"/>
                  </a:lnTo>
                  <a:lnTo>
                    <a:pt x="0" y="92"/>
                  </a:lnTo>
                  <a:lnTo>
                    <a:pt x="0" y="566"/>
                  </a:lnTo>
                  <a:lnTo>
                    <a:pt x="5186" y="566"/>
                  </a:lnTo>
                  <a:lnTo>
                    <a:pt x="5186" y="332"/>
                  </a:lnTo>
                  <a:lnTo>
                    <a:pt x="5186" y="326"/>
                  </a:lnTo>
                  <a:close/>
                </a:path>
              </a:pathLst>
            </a:custGeom>
            <a:grp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1036" name="Freeform 12"/>
            <p:cNvSpPr>
              <a:spLocks/>
            </p:cNvSpPr>
            <p:nvPr userDrawn="1"/>
          </p:nvSpPr>
          <p:spPr bwMode="auto">
            <a:xfrm>
              <a:off x="8454676" y="1348165"/>
              <a:ext cx="444500" cy="447675"/>
            </a:xfrm>
            <a:custGeom>
              <a:avLst/>
              <a:gdLst/>
              <a:ahLst/>
              <a:cxnLst>
                <a:cxn ang="0">
                  <a:pos x="280" y="0"/>
                </a:cxn>
                <a:cxn ang="0">
                  <a:pos x="48" y="0"/>
                </a:cxn>
                <a:cxn ang="0">
                  <a:pos x="44" y="0"/>
                </a:cxn>
                <a:cxn ang="0">
                  <a:pos x="38" y="0"/>
                </a:cxn>
                <a:cxn ang="0">
                  <a:pos x="34" y="2"/>
                </a:cxn>
                <a:cxn ang="0">
                  <a:pos x="30" y="4"/>
                </a:cxn>
                <a:cxn ang="0">
                  <a:pos x="26" y="6"/>
                </a:cxn>
                <a:cxn ang="0">
                  <a:pos x="22" y="8"/>
                </a:cxn>
                <a:cxn ang="0">
                  <a:pos x="18" y="10"/>
                </a:cxn>
                <a:cxn ang="0">
                  <a:pos x="14" y="14"/>
                </a:cxn>
                <a:cxn ang="0">
                  <a:pos x="12" y="18"/>
                </a:cxn>
                <a:cxn ang="0">
                  <a:pos x="8" y="22"/>
                </a:cxn>
                <a:cxn ang="0">
                  <a:pos x="6" y="26"/>
                </a:cxn>
                <a:cxn ang="0">
                  <a:pos x="4" y="30"/>
                </a:cxn>
                <a:cxn ang="0">
                  <a:pos x="2" y="34"/>
                </a:cxn>
                <a:cxn ang="0">
                  <a:pos x="2" y="38"/>
                </a:cxn>
                <a:cxn ang="0">
                  <a:pos x="0" y="42"/>
                </a:cxn>
                <a:cxn ang="0">
                  <a:pos x="0" y="48"/>
                </a:cxn>
                <a:cxn ang="0">
                  <a:pos x="0" y="282"/>
                </a:cxn>
                <a:cxn ang="0">
                  <a:pos x="2" y="282"/>
                </a:cxn>
                <a:cxn ang="0">
                  <a:pos x="280" y="2"/>
                </a:cxn>
                <a:cxn ang="0">
                  <a:pos x="280" y="0"/>
                </a:cxn>
              </a:cxnLst>
              <a:rect l="0" t="0" r="r" b="b"/>
              <a:pathLst>
                <a:path w="280" h="282">
                  <a:moveTo>
                    <a:pt x="280" y="0"/>
                  </a:moveTo>
                  <a:lnTo>
                    <a:pt x="48" y="0"/>
                  </a:lnTo>
                  <a:lnTo>
                    <a:pt x="44" y="0"/>
                  </a:lnTo>
                  <a:lnTo>
                    <a:pt x="38" y="0"/>
                  </a:lnTo>
                  <a:lnTo>
                    <a:pt x="34" y="2"/>
                  </a:lnTo>
                  <a:lnTo>
                    <a:pt x="30" y="4"/>
                  </a:lnTo>
                  <a:lnTo>
                    <a:pt x="26" y="6"/>
                  </a:lnTo>
                  <a:lnTo>
                    <a:pt x="22" y="8"/>
                  </a:lnTo>
                  <a:lnTo>
                    <a:pt x="18" y="10"/>
                  </a:lnTo>
                  <a:lnTo>
                    <a:pt x="14" y="14"/>
                  </a:lnTo>
                  <a:lnTo>
                    <a:pt x="12" y="18"/>
                  </a:lnTo>
                  <a:lnTo>
                    <a:pt x="8" y="22"/>
                  </a:lnTo>
                  <a:lnTo>
                    <a:pt x="6" y="26"/>
                  </a:lnTo>
                  <a:lnTo>
                    <a:pt x="4" y="30"/>
                  </a:lnTo>
                  <a:lnTo>
                    <a:pt x="2" y="34"/>
                  </a:lnTo>
                  <a:lnTo>
                    <a:pt x="2" y="38"/>
                  </a:lnTo>
                  <a:lnTo>
                    <a:pt x="0" y="42"/>
                  </a:lnTo>
                  <a:lnTo>
                    <a:pt x="0" y="48"/>
                  </a:lnTo>
                  <a:lnTo>
                    <a:pt x="0" y="282"/>
                  </a:lnTo>
                  <a:lnTo>
                    <a:pt x="2" y="282"/>
                  </a:lnTo>
                  <a:lnTo>
                    <a:pt x="280" y="2"/>
                  </a:lnTo>
                  <a:lnTo>
                    <a:pt x="280" y="0"/>
                  </a:lnTo>
                  <a:close/>
                </a:path>
              </a:pathLst>
            </a:custGeom>
            <a:solidFill>
              <a:schemeClr val="accent5">
                <a:lumMod val="60000"/>
                <a:lumOff val="40000"/>
              </a:schemeClr>
            </a:solidFill>
            <a:ln>
              <a:noFill/>
            </a:ln>
            <a:effectLst>
              <a:outerShdw blurRad="88900" dist="63500" dir="2700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grpSp>
      <p:sp>
        <p:nvSpPr>
          <p:cNvPr id="2" name="Title Placeholder 1"/>
          <p:cNvSpPr>
            <a:spLocks noGrp="1"/>
          </p:cNvSpPr>
          <p:nvPr>
            <p:ph type="title"/>
          </p:nvPr>
        </p:nvSpPr>
        <p:spPr>
          <a:xfrm>
            <a:off x="268015" y="1297417"/>
            <a:ext cx="8560676" cy="607583"/>
          </a:xfrm>
          <a:prstGeom prst="rect">
            <a:avLst/>
          </a:prstGeom>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83780" y="1981200"/>
            <a:ext cx="854491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130191" y="6368527"/>
            <a:ext cx="2895600" cy="234617"/>
          </a:xfrm>
          <a:prstGeom prst="rect">
            <a:avLst/>
          </a:prstGeom>
        </p:spPr>
        <p:txBody>
          <a:bodyPr vert="horz" lIns="91440" tIns="45720" rIns="91440" bIns="45720" rtlCol="0" anchor="t" anchorCtr="0"/>
          <a:lstStyle>
            <a:lvl1pPr algn="l">
              <a:defRPr sz="1200">
                <a:solidFill>
                  <a:srgbClr val="626262"/>
                </a:solidFill>
                <a:latin typeface="Arial" pitchFamily="34" charset="0"/>
                <a:cs typeface="Arial" pitchFamily="34" charset="0"/>
              </a:defRPr>
            </a:lvl1pPr>
          </a:lstStyle>
          <a:p>
            <a:r>
              <a:rPr lang="vi-VN" smtClean="0"/>
              <a:t>Chương 2: Các yếu tố</a:t>
            </a:r>
            <a:endParaRPr lang="en-CA" dirty="0"/>
          </a:p>
        </p:txBody>
      </p:sp>
      <p:sp>
        <p:nvSpPr>
          <p:cNvPr id="6" name="Slide Number Placeholder 5"/>
          <p:cNvSpPr>
            <a:spLocks noGrp="1"/>
          </p:cNvSpPr>
          <p:nvPr>
            <p:ph type="sldNum" sz="quarter" idx="4"/>
          </p:nvPr>
        </p:nvSpPr>
        <p:spPr>
          <a:xfrm>
            <a:off x="6789682" y="6385035"/>
            <a:ext cx="2133600" cy="234617"/>
          </a:xfrm>
          <a:prstGeom prst="rect">
            <a:avLst/>
          </a:prstGeom>
        </p:spPr>
        <p:txBody>
          <a:bodyPr vert="horz" lIns="91440" tIns="45720" rIns="91440" bIns="45720" rtlCol="0" anchor="b" anchorCtr="0"/>
          <a:lstStyle>
            <a:lvl1pPr algn="r">
              <a:defRPr sz="1200">
                <a:solidFill>
                  <a:schemeClr val="tx1">
                    <a:tint val="75000"/>
                  </a:schemeClr>
                </a:solidFill>
                <a:latin typeface="Arial" pitchFamily="34" charset="0"/>
                <a:cs typeface="Arial" pitchFamily="34" charset="0"/>
              </a:defRPr>
            </a:lvl1pPr>
          </a:lstStyle>
          <a:p>
            <a:fld id="{98D45953-A463-486C-8E83-12469C611990}" type="slidenum">
              <a:rPr lang="en-CA" smtClean="0"/>
              <a:pPr/>
              <a:t>‹#›</a:t>
            </a:fld>
            <a:endParaRPr lang="en-CA"/>
          </a:p>
        </p:txBody>
      </p:sp>
      <p:cxnSp>
        <p:nvCxnSpPr>
          <p:cNvPr id="29" name="Straight Connector 28"/>
          <p:cNvCxnSpPr/>
          <p:nvPr/>
        </p:nvCxnSpPr>
        <p:spPr>
          <a:xfrm>
            <a:off x="227013" y="6368527"/>
            <a:ext cx="8691562" cy="0"/>
          </a:xfrm>
          <a:prstGeom prst="line">
            <a:avLst/>
          </a:prstGeom>
          <a:ln>
            <a:solidFill>
              <a:srgbClr val="626262"/>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447800" y="304800"/>
            <a:ext cx="6756050" cy="907941"/>
          </a:xfrm>
          <a:prstGeom prst="rect">
            <a:avLst/>
          </a:prstGeom>
          <a:noFill/>
        </p:spPr>
        <p:txBody>
          <a:bodyPr wrap="square" rtlCol="0">
            <a:spAutoFit/>
          </a:bodyPr>
          <a:lstStyle/>
          <a:p>
            <a:r>
              <a:rPr lang="en-US" sz="2000" kern="1200" baseline="0" smtClean="0">
                <a:solidFill>
                  <a:schemeClr val="bg1"/>
                </a:solidFill>
                <a:latin typeface="Segoe UI" pitchFamily="34" charset="0"/>
                <a:ea typeface="+mn-ea"/>
                <a:cs typeface="Segoe UI" pitchFamily="34" charset="0"/>
              </a:rPr>
              <a:t>Hệ thống thông tin quản lý  </a:t>
            </a:r>
            <a:r>
              <a:rPr lang="en-US" sz="2000" kern="1200" baseline="30000" smtClean="0">
                <a:solidFill>
                  <a:schemeClr val="bg1"/>
                </a:solidFill>
                <a:latin typeface="Segoe UI" pitchFamily="34" charset="0"/>
                <a:ea typeface="+mn-ea"/>
                <a:cs typeface="Segoe UI" pitchFamily="34" charset="0"/>
              </a:rPr>
              <a:t> </a:t>
            </a:r>
            <a:endParaRPr lang="en-US" sz="2000" kern="1200" baseline="30000" dirty="0" smtClean="0">
              <a:solidFill>
                <a:schemeClr val="bg1"/>
              </a:solidFill>
              <a:latin typeface="Segoe UI" pitchFamily="34" charset="0"/>
              <a:ea typeface="+mn-ea"/>
              <a:cs typeface="Segoe UI" pitchFamily="34" charset="0"/>
            </a:endParaRPr>
          </a:p>
          <a:p>
            <a:pPr>
              <a:spcBef>
                <a:spcPts val="600"/>
              </a:spcBef>
              <a:tabLst>
                <a:tab pos="6400800" algn="r"/>
              </a:tabLst>
            </a:pPr>
            <a:r>
              <a:rPr lang="en-US" sz="2800" b="1" kern="1200" baseline="0" smtClean="0">
                <a:solidFill>
                  <a:schemeClr val="bg1"/>
                </a:solidFill>
                <a:latin typeface="Segoe UI" pitchFamily="34" charset="0"/>
                <a:ea typeface="+mn-ea"/>
                <a:cs typeface="Segoe UI" pitchFamily="34" charset="0"/>
              </a:rPr>
              <a:t>Phát triển hệ thống thông tin</a:t>
            </a:r>
            <a:r>
              <a:rPr lang="en-US" sz="2000" kern="1200" cap="small" baseline="30000" dirty="0" smtClean="0">
                <a:solidFill>
                  <a:schemeClr val="tx1"/>
                </a:solidFill>
                <a:latin typeface="Segoe UI" pitchFamily="34" charset="0"/>
                <a:ea typeface="+mn-ea"/>
                <a:cs typeface="Segoe UI" pitchFamily="34" charset="0"/>
              </a:rPr>
              <a:t>	</a:t>
            </a:r>
            <a:endParaRPr lang="en-US" sz="2000" b="1" kern="1200" cap="small" baseline="30000" dirty="0" smtClean="0">
              <a:solidFill>
                <a:schemeClr val="bg1"/>
              </a:solidFill>
              <a:latin typeface="Segoe UI" pitchFamily="34" charset="0"/>
              <a:ea typeface="+mn-ea"/>
              <a:cs typeface="Segoe UI" pitchFamily="34" charset="0"/>
            </a:endParaRPr>
          </a:p>
        </p:txBody>
      </p:sp>
      <p:sp>
        <p:nvSpPr>
          <p:cNvPr id="32" name="TextBox 31"/>
          <p:cNvSpPr txBox="1"/>
          <p:nvPr/>
        </p:nvSpPr>
        <p:spPr>
          <a:xfrm>
            <a:off x="6705600" y="358660"/>
            <a:ext cx="2184050" cy="400110"/>
          </a:xfrm>
          <a:prstGeom prst="rect">
            <a:avLst/>
          </a:prstGeom>
          <a:noFill/>
        </p:spPr>
        <p:txBody>
          <a:bodyPr wrap="square" rtlCol="0">
            <a:spAutoFit/>
          </a:bodyPr>
          <a:lstStyle/>
          <a:p>
            <a:pPr algn="r"/>
            <a:r>
              <a:rPr lang="en-US" sz="2000" b="1" smtClean="0">
                <a:solidFill>
                  <a:srgbClr val="002060"/>
                </a:solidFill>
                <a:latin typeface="Segoe UI" pitchFamily="34" charset="0"/>
                <a:cs typeface="Segoe UI" pitchFamily="34" charset="0"/>
              </a:rPr>
              <a:t>IS Development</a:t>
            </a:r>
            <a:endParaRPr lang="en-US" sz="2000" dirty="0" smtClean="0">
              <a:solidFill>
                <a:srgbClr val="002060"/>
              </a:solidFill>
              <a:latin typeface="Arial" pitchFamily="34" charset="0"/>
              <a:cs typeface="Arial" pitchFamily="34" charset="0"/>
            </a:endParaRPr>
          </a:p>
        </p:txBody>
      </p:sp>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51606" y="486005"/>
            <a:ext cx="745364" cy="55902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8" name="Date Placeholder 7"/>
          <p:cNvSpPr>
            <a:spLocks noGrp="1"/>
          </p:cNvSpPr>
          <p:nvPr>
            <p:ph type="dt" sz="half" idx="2"/>
          </p:nvPr>
        </p:nvSpPr>
        <p:spPr>
          <a:xfrm>
            <a:off x="3581400" y="6356350"/>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2940A04D-7C6A-481A-AD9D-77544DFDBD2C}" type="datetime1">
              <a:rPr lang="en-US" smtClean="0"/>
              <a:t>5/8/2015</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6" r:id="rId3"/>
    <p:sldLayoutId id="2147483664" r:id="rId4"/>
    <p:sldLayoutId id="2147483665" r:id="rId5"/>
    <p:sldLayoutId id="2147483667" r:id="rId6"/>
    <p:sldLayoutId id="2147483668" r:id="rId7"/>
  </p:sldLayoutIdLst>
  <p:timing>
    <p:tnLst>
      <p:par>
        <p:cTn id="1" dur="indefinite" restart="never" nodeType="tmRoot"/>
      </p:par>
    </p:tnLst>
  </p:timing>
  <p:hf hdr="0"/>
  <p:txStyles>
    <p:titleStyle>
      <a:lvl1pPr algn="l" defTabSz="914400" rtl="0" eaLnBrk="1" latinLnBrk="0" hangingPunct="1">
        <a:spcBef>
          <a:spcPct val="0"/>
        </a:spcBef>
        <a:buNone/>
        <a:defRPr sz="3600" b="1" kern="1200">
          <a:solidFill>
            <a:srgbClr val="717171"/>
          </a:solidFill>
          <a:latin typeface="Arial" pitchFamily="34" charset="0"/>
          <a:ea typeface="+mj-ea"/>
          <a:cs typeface="Arial" pitchFamily="34" charset="0"/>
        </a:defRPr>
      </a:lvl1pPr>
    </p:titleStyle>
    <p:bodyStyle>
      <a:lvl1pPr marL="227013" indent="-227013" algn="l" defTabSz="914400" rtl="0" eaLnBrk="1" latinLnBrk="0" hangingPunct="1">
        <a:spcBef>
          <a:spcPct val="20000"/>
        </a:spcBef>
        <a:buClr>
          <a:srgbClr val="F47836"/>
        </a:buClr>
        <a:buFont typeface="Arial" pitchFamily="34" charset="0"/>
        <a:buChar char="•"/>
        <a:tabLst/>
        <a:defRPr sz="3200" kern="1200">
          <a:solidFill>
            <a:srgbClr val="717171"/>
          </a:solidFill>
          <a:latin typeface="Arial" pitchFamily="34" charset="0"/>
          <a:ea typeface="+mn-ea"/>
          <a:cs typeface="Arial" pitchFamily="34" charset="0"/>
        </a:defRPr>
      </a:lvl1pPr>
      <a:lvl2pPr marL="579438" indent="-341313" algn="l" defTabSz="914400" rtl="0" eaLnBrk="1" latinLnBrk="0" hangingPunct="1">
        <a:spcBef>
          <a:spcPct val="20000"/>
        </a:spcBef>
        <a:buClr>
          <a:srgbClr val="F47836"/>
        </a:buClr>
        <a:buFont typeface="Arial" pitchFamily="34" charset="0"/>
        <a:buChar char="–"/>
        <a:defRPr sz="2800" kern="1200">
          <a:solidFill>
            <a:srgbClr val="717171"/>
          </a:solidFill>
          <a:latin typeface="Arial" pitchFamily="34" charset="0"/>
          <a:ea typeface="+mn-ea"/>
          <a:cs typeface="Arial" pitchFamily="34" charset="0"/>
        </a:defRPr>
      </a:lvl2pPr>
      <a:lvl3pPr marL="804863" indent="-228600" algn="l" defTabSz="914400" rtl="0" eaLnBrk="1" latinLnBrk="0" hangingPunct="1">
        <a:spcBef>
          <a:spcPct val="20000"/>
        </a:spcBef>
        <a:buFont typeface="Arial" pitchFamily="34" charset="0"/>
        <a:buChar char="•"/>
        <a:tabLst/>
        <a:defRPr sz="2400" kern="1200">
          <a:solidFill>
            <a:srgbClr val="717171"/>
          </a:solidFill>
          <a:latin typeface="Arial" pitchFamily="34" charset="0"/>
          <a:ea typeface="+mn-ea"/>
          <a:cs typeface="Arial" pitchFamily="34" charset="0"/>
        </a:defRPr>
      </a:lvl3pPr>
      <a:lvl4pPr marL="1143000" indent="-338138" algn="l" defTabSz="914400" rtl="0" eaLnBrk="1" latinLnBrk="0" hangingPunct="1">
        <a:spcBef>
          <a:spcPct val="20000"/>
        </a:spcBef>
        <a:buFont typeface="Arial" pitchFamily="34" charset="0"/>
        <a:buChar char="–"/>
        <a:defRPr sz="2000" kern="1200">
          <a:solidFill>
            <a:srgbClr val="717171"/>
          </a:solidFill>
          <a:latin typeface="Arial" pitchFamily="34" charset="0"/>
          <a:ea typeface="+mn-ea"/>
          <a:cs typeface="Arial" pitchFamily="34" charset="0"/>
        </a:defRPr>
      </a:lvl4pPr>
      <a:lvl5pPr marL="1371600" indent="-338138" algn="l" defTabSz="914400" rtl="0" eaLnBrk="1" latinLnBrk="0" hangingPunct="1">
        <a:spcBef>
          <a:spcPct val="20000"/>
        </a:spcBef>
        <a:buFont typeface="Arial" pitchFamily="34" charset="0"/>
        <a:buChar char="»"/>
        <a:defRPr sz="1800" kern="1200">
          <a:solidFill>
            <a:srgbClr val="71717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99738" y="3505200"/>
            <a:ext cx="8087061" cy="1676400"/>
          </a:xfrm>
        </p:spPr>
        <p:txBody>
          <a:bodyPr>
            <a:noAutofit/>
          </a:bodyPr>
          <a:lstStyle/>
          <a:p>
            <a:r>
              <a:rPr lang="vi-VN" sz="3600" i="1" smtClean="0"/>
              <a:t>Chương 2 </a:t>
            </a:r>
            <a:endParaRPr lang="vi-VN" sz="3600" i="1"/>
          </a:p>
          <a:p>
            <a:r>
              <a:rPr lang="vi-VN" sz="3600" b="1"/>
              <a:t>CÁC YẾU TỐ TRONG PHÁT TRIỂN HỆ THỐNG THÔNG TIN QUẢN LÝ</a:t>
            </a:r>
          </a:p>
        </p:txBody>
      </p:sp>
      <p:sp>
        <p:nvSpPr>
          <p:cNvPr id="5" name="Title 4"/>
          <p:cNvSpPr>
            <a:spLocks noGrp="1"/>
          </p:cNvSpPr>
          <p:nvPr>
            <p:ph type="ctrTitle"/>
          </p:nvPr>
        </p:nvSpPr>
        <p:spPr/>
        <p:txBody>
          <a:bodyPr/>
          <a:lstStyle/>
          <a:p>
            <a:r>
              <a:rPr lang="en-US" smtClean="0"/>
              <a:t>Phát triển hệ thống thông tin (IS Development)</a:t>
            </a:r>
            <a:endParaRPr lang="en-US"/>
          </a:p>
        </p:txBody>
      </p:sp>
    </p:spTree>
    <p:extLst>
      <p:ext uri="{BB962C8B-B14F-4D97-AF65-F5344CB8AC3E}">
        <p14:creationId xmlns:p14="http://schemas.microsoft.com/office/powerpoint/2010/main" val="6311157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smtClean="0">
                <a:solidFill>
                  <a:srgbClr val="365F91"/>
                </a:solidFill>
                <a:latin typeface="Cambria"/>
              </a:rPr>
              <a:t>NỘI DUNG CHÍNH</a:t>
            </a:r>
            <a:endParaRPr lang="en-US" b="1">
              <a:solidFill>
                <a:srgbClr val="365F91"/>
              </a:solidFill>
              <a:latin typeface="Cambria"/>
            </a:endParaRPr>
          </a:p>
        </p:txBody>
      </p:sp>
      <p:sp>
        <p:nvSpPr>
          <p:cNvPr id="3" name="Text Placeholder 2"/>
          <p:cNvSpPr>
            <a:spLocks noGrp="1"/>
          </p:cNvSpPr>
          <p:nvPr>
            <p:ph idx="1"/>
          </p:nvPr>
        </p:nvSpPr>
        <p:spPr/>
        <p:txBody>
          <a:bodyPr>
            <a:normAutofit/>
          </a:bodyPr>
          <a:lstStyle/>
          <a:p>
            <a:pPr marL="514350" indent="-514350">
              <a:lnSpc>
                <a:spcPct val="120000"/>
              </a:lnSpc>
              <a:spcBef>
                <a:spcPts val="600"/>
              </a:spcBef>
              <a:buFont typeface="+mj-lt"/>
              <a:buAutoNum type="arabicPeriod"/>
            </a:pPr>
            <a:r>
              <a:rPr lang="vi-VN" sz="2400" b="1" smtClean="0">
                <a:solidFill>
                  <a:srgbClr val="4F81BD"/>
                </a:solidFill>
                <a:latin typeface="Cambria"/>
              </a:rPr>
              <a:t>CÁC </a:t>
            </a:r>
            <a:r>
              <a:rPr lang="vi-VN" sz="2400" b="1">
                <a:solidFill>
                  <a:srgbClr val="4F81BD"/>
                </a:solidFill>
                <a:latin typeface="Cambria"/>
              </a:rPr>
              <a:t>YẾU TỐ VỀ TỔ CHỨC </a:t>
            </a:r>
            <a:r>
              <a:rPr lang="vi-VN" sz="2400" b="1" smtClean="0">
                <a:solidFill>
                  <a:srgbClr val="4F81BD"/>
                </a:solidFill>
                <a:latin typeface="Cambria"/>
              </a:rPr>
              <a:t>(</a:t>
            </a:r>
            <a:r>
              <a:rPr lang="vi-VN" sz="2400" b="1">
                <a:solidFill>
                  <a:srgbClr val="4F81BD"/>
                </a:solidFill>
                <a:latin typeface="Cambria"/>
              </a:rPr>
              <a:t>ORGANISATIONAL THEMES</a:t>
            </a:r>
            <a:r>
              <a:rPr lang="vi-VN" sz="2400" b="1" smtClean="0">
                <a:solidFill>
                  <a:srgbClr val="4F81BD"/>
                </a:solidFill>
                <a:latin typeface="Cambria"/>
              </a:rPr>
              <a:t>)</a:t>
            </a:r>
            <a:endParaRPr lang="vi-VN" sz="2400" b="1">
              <a:solidFill>
                <a:srgbClr val="4F81BD"/>
              </a:solidFill>
              <a:latin typeface="Cambria"/>
            </a:endParaRPr>
          </a:p>
          <a:p>
            <a:pPr marL="514350" indent="-514350">
              <a:lnSpc>
                <a:spcPct val="120000"/>
              </a:lnSpc>
              <a:spcBef>
                <a:spcPts val="600"/>
              </a:spcBef>
              <a:buFont typeface="+mj-lt"/>
              <a:buAutoNum type="arabicPeriod"/>
            </a:pPr>
            <a:r>
              <a:rPr lang="vi-VN" sz="2400" b="1" smtClean="0">
                <a:solidFill>
                  <a:srgbClr val="4F81BD"/>
                </a:solidFill>
                <a:latin typeface="Cambria"/>
              </a:rPr>
              <a:t>CÁC </a:t>
            </a:r>
            <a:r>
              <a:rPr lang="vi-VN" sz="2400" b="1">
                <a:solidFill>
                  <a:srgbClr val="4F81BD"/>
                </a:solidFill>
                <a:latin typeface="Cambria"/>
              </a:rPr>
              <a:t>YẾU TỐ VỀ CON NGƯỜI </a:t>
            </a:r>
            <a:r>
              <a:rPr lang="vi-VN" sz="2400" b="1" smtClean="0">
                <a:solidFill>
                  <a:srgbClr val="4F81BD"/>
                </a:solidFill>
                <a:latin typeface="Cambria"/>
              </a:rPr>
              <a:t>(</a:t>
            </a:r>
            <a:r>
              <a:rPr lang="vi-VN" sz="2400" b="1">
                <a:solidFill>
                  <a:srgbClr val="4F81BD"/>
                </a:solidFill>
                <a:latin typeface="Cambria"/>
              </a:rPr>
              <a:t>PEOPLE THEMES</a:t>
            </a:r>
            <a:r>
              <a:rPr lang="vi-VN" sz="2400" b="1" smtClean="0">
                <a:solidFill>
                  <a:srgbClr val="4F81BD"/>
                </a:solidFill>
                <a:latin typeface="Cambria"/>
              </a:rPr>
              <a:t>)</a:t>
            </a:r>
            <a:endParaRPr lang="vi-VN" sz="2400" b="1">
              <a:solidFill>
                <a:srgbClr val="4F81BD"/>
              </a:solidFill>
              <a:latin typeface="Cambria"/>
            </a:endParaRPr>
          </a:p>
          <a:p>
            <a:pPr marL="514350" indent="-514350">
              <a:lnSpc>
                <a:spcPct val="120000"/>
              </a:lnSpc>
              <a:spcBef>
                <a:spcPts val="600"/>
              </a:spcBef>
              <a:buFont typeface="+mj-lt"/>
              <a:buAutoNum type="arabicPeriod"/>
            </a:pPr>
            <a:r>
              <a:rPr lang="vi-VN" sz="2400" b="1" smtClean="0">
                <a:solidFill>
                  <a:srgbClr val="4F81BD"/>
                </a:solidFill>
                <a:latin typeface="Cambria"/>
              </a:rPr>
              <a:t>CÁC </a:t>
            </a:r>
            <a:r>
              <a:rPr lang="vi-VN" sz="2400" b="1">
                <a:solidFill>
                  <a:srgbClr val="4F81BD"/>
                </a:solidFill>
                <a:latin typeface="Cambria"/>
              </a:rPr>
              <a:t>YẾU TỐ VỀ MÔ HÌNH HÓA </a:t>
            </a:r>
            <a:r>
              <a:rPr lang="vi-VN" sz="2400" b="1" smtClean="0">
                <a:solidFill>
                  <a:srgbClr val="4F81BD"/>
                </a:solidFill>
                <a:latin typeface="Cambria"/>
              </a:rPr>
              <a:t>(</a:t>
            </a:r>
            <a:r>
              <a:rPr lang="vi-VN" sz="2400" b="1">
                <a:solidFill>
                  <a:srgbClr val="4F81BD"/>
                </a:solidFill>
                <a:latin typeface="Cambria"/>
              </a:rPr>
              <a:t>MODELLING THEMES</a:t>
            </a:r>
            <a:r>
              <a:rPr lang="vi-VN" sz="2400" b="1" smtClean="0">
                <a:solidFill>
                  <a:srgbClr val="4F81BD"/>
                </a:solidFill>
                <a:latin typeface="Cambria"/>
              </a:rPr>
              <a:t>)</a:t>
            </a:r>
            <a:endParaRPr lang="vi-VN" sz="2400" b="1">
              <a:solidFill>
                <a:srgbClr val="4F81BD"/>
              </a:solidFill>
              <a:latin typeface="Cambria"/>
            </a:endParaRPr>
          </a:p>
          <a:p>
            <a:pPr marL="514350" indent="-514350">
              <a:lnSpc>
                <a:spcPct val="120000"/>
              </a:lnSpc>
              <a:spcBef>
                <a:spcPts val="600"/>
              </a:spcBef>
              <a:buFont typeface="+mj-lt"/>
              <a:buAutoNum type="arabicPeriod"/>
            </a:pPr>
            <a:r>
              <a:rPr lang="vi-VN" sz="2400" b="1" smtClean="0">
                <a:solidFill>
                  <a:srgbClr val="4F81BD"/>
                </a:solidFill>
                <a:latin typeface="Cambria"/>
              </a:rPr>
              <a:t>PHÁT </a:t>
            </a:r>
            <a:r>
              <a:rPr lang="vi-VN" sz="2400" b="1">
                <a:solidFill>
                  <a:srgbClr val="4F81BD"/>
                </a:solidFill>
                <a:latin typeface="Cambria"/>
              </a:rPr>
              <a:t>TRIỂN NHANH VÀ TIẾN HÓA </a:t>
            </a:r>
            <a:r>
              <a:rPr lang="en-US" sz="2400" b="1" smtClean="0">
                <a:solidFill>
                  <a:srgbClr val="4F81BD"/>
                </a:solidFill>
                <a:latin typeface="Cambria"/>
              </a:rPr>
              <a:t/>
            </a:r>
            <a:br>
              <a:rPr lang="en-US" sz="2400" b="1" smtClean="0">
                <a:solidFill>
                  <a:srgbClr val="4F81BD"/>
                </a:solidFill>
                <a:latin typeface="Cambria"/>
              </a:rPr>
            </a:br>
            <a:r>
              <a:rPr lang="vi-VN" sz="2400" b="1" smtClean="0">
                <a:solidFill>
                  <a:srgbClr val="4F81BD"/>
                </a:solidFill>
                <a:latin typeface="Cambria"/>
              </a:rPr>
              <a:t>(</a:t>
            </a:r>
            <a:r>
              <a:rPr lang="vi-VN" sz="2400" b="1">
                <a:solidFill>
                  <a:srgbClr val="4F81BD"/>
                </a:solidFill>
                <a:latin typeface="Cambria"/>
              </a:rPr>
              <a:t>RAPID AND EVOLUTIONARY DEVELOPMENT</a:t>
            </a:r>
            <a:r>
              <a:rPr lang="vi-VN" sz="2400" b="1" smtClean="0">
                <a:solidFill>
                  <a:srgbClr val="4F81BD"/>
                </a:solidFill>
                <a:latin typeface="Cambria"/>
              </a:rPr>
              <a:t>)</a:t>
            </a:r>
            <a:endParaRPr lang="vi-VN" sz="2400" b="1">
              <a:solidFill>
                <a:srgbClr val="4F81BD"/>
              </a:solidFill>
              <a:latin typeface="Cambria"/>
            </a:endParaRPr>
          </a:p>
          <a:p>
            <a:pPr marL="514350" indent="-514350">
              <a:lnSpc>
                <a:spcPct val="120000"/>
              </a:lnSpc>
              <a:spcBef>
                <a:spcPts val="600"/>
              </a:spcBef>
              <a:buFont typeface="+mj-lt"/>
              <a:buAutoNum type="arabicPeriod"/>
            </a:pPr>
            <a:r>
              <a:rPr lang="vi-VN" sz="2400" b="1" smtClean="0">
                <a:solidFill>
                  <a:srgbClr val="4F81BD"/>
                </a:solidFill>
                <a:latin typeface="Cambria"/>
              </a:rPr>
              <a:t>CÁC </a:t>
            </a:r>
            <a:r>
              <a:rPr lang="vi-VN" sz="2400" b="1">
                <a:solidFill>
                  <a:srgbClr val="4F81BD"/>
                </a:solidFill>
                <a:latin typeface="Cambria"/>
              </a:rPr>
              <a:t>YẾU TỐ VỀ CÔNG NGHỆ </a:t>
            </a:r>
            <a:r>
              <a:rPr lang="vi-VN" sz="2400" b="1" smtClean="0">
                <a:solidFill>
                  <a:srgbClr val="4F81BD"/>
                </a:solidFill>
                <a:latin typeface="Cambria"/>
              </a:rPr>
              <a:t>(</a:t>
            </a:r>
            <a:r>
              <a:rPr lang="vi-VN" sz="2400" b="1">
                <a:solidFill>
                  <a:srgbClr val="4F81BD"/>
                </a:solidFill>
                <a:latin typeface="Cambria"/>
              </a:rPr>
              <a:t>ENGINEERING THEMES</a:t>
            </a:r>
            <a:r>
              <a:rPr lang="vi-VN" sz="2400" b="1" smtClean="0">
                <a:solidFill>
                  <a:srgbClr val="4F81BD"/>
                </a:solidFill>
                <a:latin typeface="Cambria"/>
              </a:rPr>
              <a:t>)</a:t>
            </a:r>
            <a:endParaRPr lang="vi-VN" sz="2400" b="1">
              <a:solidFill>
                <a:srgbClr val="4F81BD"/>
              </a:solidFill>
              <a:latin typeface="Cambria"/>
            </a:endParaRPr>
          </a:p>
          <a:p>
            <a:pPr marL="514350" indent="-514350">
              <a:lnSpc>
                <a:spcPct val="120000"/>
              </a:lnSpc>
              <a:spcBef>
                <a:spcPts val="600"/>
              </a:spcBef>
              <a:buFont typeface="+mj-lt"/>
              <a:buAutoNum type="arabicPeriod"/>
            </a:pPr>
            <a:r>
              <a:rPr lang="vi-VN" sz="2400" b="1" smtClean="0">
                <a:solidFill>
                  <a:srgbClr val="4F81BD"/>
                </a:solidFill>
                <a:latin typeface="Cambria"/>
              </a:rPr>
              <a:t>CÁC </a:t>
            </a:r>
            <a:r>
              <a:rPr lang="vi-VN" sz="2400" b="1">
                <a:solidFill>
                  <a:srgbClr val="4F81BD"/>
                </a:solidFill>
                <a:latin typeface="Cambria"/>
              </a:rPr>
              <a:t>YẾU TỐ VỀ MÔI TRƯỜNG BÊN NGOÀI </a:t>
            </a:r>
            <a:r>
              <a:rPr lang="en-US" sz="2400" b="1" smtClean="0">
                <a:solidFill>
                  <a:srgbClr val="4F81BD"/>
                </a:solidFill>
                <a:latin typeface="Cambria"/>
              </a:rPr>
              <a:t/>
            </a:r>
            <a:br>
              <a:rPr lang="en-US" sz="2400" b="1" smtClean="0">
                <a:solidFill>
                  <a:srgbClr val="4F81BD"/>
                </a:solidFill>
                <a:latin typeface="Cambria"/>
              </a:rPr>
            </a:br>
            <a:r>
              <a:rPr lang="vi-VN" sz="2400" b="1" smtClean="0">
                <a:solidFill>
                  <a:srgbClr val="4F81BD"/>
                </a:solidFill>
                <a:latin typeface="Cambria"/>
              </a:rPr>
              <a:t>(</a:t>
            </a:r>
            <a:r>
              <a:rPr lang="vi-VN" sz="2400" b="1">
                <a:solidFill>
                  <a:srgbClr val="4F81BD"/>
                </a:solidFill>
                <a:latin typeface="Cambria"/>
              </a:rPr>
              <a:t>EXTERNAL DEVELOPMENT)</a:t>
            </a: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2</a:t>
            </a:fld>
            <a:endParaRPr lang="en-US"/>
          </a:p>
        </p:txBody>
      </p:sp>
      <p:sp>
        <p:nvSpPr>
          <p:cNvPr id="4" name="Date Placeholder 3"/>
          <p:cNvSpPr>
            <a:spLocks noGrp="1"/>
          </p:cNvSpPr>
          <p:nvPr>
            <p:ph type="dt" sz="half" idx="2"/>
          </p:nvPr>
        </p:nvSpPr>
        <p:spPr/>
        <p:txBody>
          <a:bodyPr/>
          <a:lstStyle/>
          <a:p>
            <a:fld id="{8A0FBAC4-5477-43F2-8E6A-2C826CFC3258}" type="datetime1">
              <a:rPr lang="en-US" smtClean="0"/>
              <a:t>5/8/2015</a:t>
            </a:fld>
            <a:endParaRPr lang="en-US"/>
          </a:p>
        </p:txBody>
      </p:sp>
    </p:spTree>
    <p:extLst>
      <p:ext uri="{BB962C8B-B14F-4D97-AF65-F5344CB8AC3E}">
        <p14:creationId xmlns:p14="http://schemas.microsoft.com/office/powerpoint/2010/main" val="31521472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normAutofit fontScale="90000"/>
          </a:bodyPr>
          <a:lstStyle/>
          <a:p>
            <a:pPr algn="just" eaLnBrk="1" hangingPunct="1"/>
            <a:r>
              <a:rPr lang="en-US" dirty="0" err="1" smtClean="0"/>
              <a:t>Tài</a:t>
            </a:r>
            <a:r>
              <a:rPr lang="en-US" dirty="0" smtClean="0"/>
              <a:t> </a:t>
            </a:r>
            <a:r>
              <a:rPr lang="en-US" dirty="0" err="1" smtClean="0"/>
              <a:t>liệu</a:t>
            </a:r>
            <a:r>
              <a:rPr lang="en-US" dirty="0" smtClean="0"/>
              <a:t> </a:t>
            </a:r>
            <a:r>
              <a:rPr lang="en-US" dirty="0" err="1" smtClean="0"/>
              <a:t>học</a:t>
            </a:r>
            <a:r>
              <a:rPr lang="en-US" dirty="0" smtClean="0"/>
              <a:t> </a:t>
            </a:r>
            <a:r>
              <a:rPr lang="en-US" dirty="0" err="1" smtClean="0"/>
              <a:t>tập</a:t>
            </a:r>
            <a:endParaRPr lang="en-US" dirty="0" smtClean="0"/>
          </a:p>
        </p:txBody>
      </p:sp>
      <p:sp>
        <p:nvSpPr>
          <p:cNvPr id="3" name="Footer Placeholder 2"/>
          <p:cNvSpPr>
            <a:spLocks noGrp="1"/>
          </p:cNvSpPr>
          <p:nvPr>
            <p:ph type="ftr" sz="quarter" idx="11"/>
          </p:nvPr>
        </p:nvSpPr>
        <p:spPr/>
        <p:txBody>
          <a:bodyPr/>
          <a:lstStyle/>
          <a:p>
            <a:r>
              <a:rPr lang="vi-VN" smtClean="0"/>
              <a:t>Chương 2: Các yếu tố</a:t>
            </a:r>
            <a:endParaRPr lang="en-US"/>
          </a:p>
        </p:txBody>
      </p:sp>
      <p:sp>
        <p:nvSpPr>
          <p:cNvPr id="5" name="Slide Number Placeholder 4"/>
          <p:cNvSpPr>
            <a:spLocks noGrp="1"/>
          </p:cNvSpPr>
          <p:nvPr>
            <p:ph type="sldNum" sz="quarter" idx="12"/>
          </p:nvPr>
        </p:nvSpPr>
        <p:spPr/>
        <p:txBody>
          <a:bodyPr>
            <a:normAutofit fontScale="92500" lnSpcReduction="20000"/>
          </a:bodyPr>
          <a:lstStyle/>
          <a:p>
            <a:fld id="{1AD93096-5B34-4342-9326-69289CEAE4C2}" type="slidenum">
              <a:rPr lang="en-US" smtClean="0"/>
              <a:pPr/>
              <a:t>3</a:t>
            </a:fld>
            <a:endParaRPr lang="en-US" dirty="0">
              <a:solidFill>
                <a:srgbClr val="FFFFFF"/>
              </a:solidFill>
            </a:endParaRPr>
          </a:p>
        </p:txBody>
      </p:sp>
      <p:sp>
        <p:nvSpPr>
          <p:cNvPr id="179203" name="Rectangle 3"/>
          <p:cNvSpPr>
            <a:spLocks noGrp="1" noChangeArrowheads="1"/>
          </p:cNvSpPr>
          <p:nvPr>
            <p:ph sz="quarter" idx="1"/>
          </p:nvPr>
        </p:nvSpPr>
        <p:spPr/>
        <p:txBody>
          <a:bodyPr>
            <a:normAutofit/>
          </a:bodyPr>
          <a:lstStyle/>
          <a:p>
            <a:pPr>
              <a:lnSpc>
                <a:spcPct val="120000"/>
              </a:lnSpc>
              <a:spcBef>
                <a:spcPts val="600"/>
              </a:spcBef>
            </a:pPr>
            <a:r>
              <a:rPr lang="en-US" sz="2800" b="1" dirty="0" err="1" smtClean="0"/>
              <a:t>Tài</a:t>
            </a:r>
            <a:r>
              <a:rPr lang="en-US" sz="2800" b="1" dirty="0" smtClean="0"/>
              <a:t> </a:t>
            </a:r>
            <a:r>
              <a:rPr lang="en-US" sz="2800" b="1" dirty="0" err="1" smtClean="0"/>
              <a:t>liệu</a:t>
            </a:r>
            <a:r>
              <a:rPr lang="en-US" sz="2800" b="1" dirty="0" smtClean="0"/>
              <a:t> </a:t>
            </a:r>
            <a:r>
              <a:rPr lang="en-US" sz="2800" b="1" dirty="0" err="1" smtClean="0"/>
              <a:t>và</a:t>
            </a:r>
            <a:r>
              <a:rPr lang="en-US" sz="2800" b="1" dirty="0" smtClean="0"/>
              <a:t> </a:t>
            </a:r>
            <a:r>
              <a:rPr lang="en-US" sz="2800" b="1" dirty="0" err="1" smtClean="0"/>
              <a:t>giáo</a:t>
            </a:r>
            <a:r>
              <a:rPr lang="en-US" sz="2800" b="1" dirty="0" smtClean="0"/>
              <a:t> </a:t>
            </a:r>
            <a:r>
              <a:rPr lang="en-US" sz="2800" b="1" dirty="0" err="1" smtClean="0"/>
              <a:t>trình</a:t>
            </a:r>
            <a:r>
              <a:rPr lang="en-US" sz="2800" b="1" dirty="0" smtClean="0"/>
              <a:t> </a:t>
            </a:r>
            <a:r>
              <a:rPr lang="en-US" sz="2800" b="1" dirty="0" err="1" smtClean="0"/>
              <a:t>chính</a:t>
            </a:r>
            <a:r>
              <a:rPr lang="en-US" sz="2800" b="1" dirty="0" smtClean="0"/>
              <a:t>:</a:t>
            </a:r>
          </a:p>
          <a:p>
            <a:pPr marL="911225" lvl="1" indent="-447675">
              <a:lnSpc>
                <a:spcPct val="120000"/>
              </a:lnSpc>
              <a:spcBef>
                <a:spcPts val="600"/>
              </a:spcBef>
            </a:pPr>
            <a:r>
              <a:rPr lang="en-US" sz="2400" dirty="0" smtClean="0"/>
              <a:t>Slide </a:t>
            </a:r>
            <a:r>
              <a:rPr lang="en-US" sz="2400" err="1" smtClean="0"/>
              <a:t>bài</a:t>
            </a:r>
            <a:r>
              <a:rPr lang="en-US" sz="2400" smtClean="0"/>
              <a:t> giảng.</a:t>
            </a:r>
            <a:endParaRPr lang="en-US" sz="2400" dirty="0" smtClean="0"/>
          </a:p>
          <a:p>
            <a:pPr>
              <a:lnSpc>
                <a:spcPct val="120000"/>
              </a:lnSpc>
              <a:spcBef>
                <a:spcPts val="600"/>
              </a:spcBef>
            </a:pPr>
            <a:r>
              <a:rPr lang="en-US" sz="2800" b="1" smtClean="0"/>
              <a:t>Tài </a:t>
            </a:r>
            <a:r>
              <a:rPr lang="en-US" sz="2800" b="1" dirty="0" err="1" smtClean="0"/>
              <a:t>liệu</a:t>
            </a:r>
            <a:r>
              <a:rPr lang="en-US" sz="2800" b="1" dirty="0" smtClean="0"/>
              <a:t> </a:t>
            </a:r>
            <a:r>
              <a:rPr lang="en-US" sz="2800" b="1" dirty="0" err="1" smtClean="0"/>
              <a:t>tham</a:t>
            </a:r>
            <a:r>
              <a:rPr lang="en-US" sz="2800" b="1" dirty="0" smtClean="0"/>
              <a:t> </a:t>
            </a:r>
            <a:r>
              <a:rPr lang="en-US" sz="2800" b="1" dirty="0" err="1" smtClean="0"/>
              <a:t>khảo</a:t>
            </a:r>
            <a:r>
              <a:rPr lang="en-US" sz="2800" b="1" dirty="0" smtClean="0"/>
              <a:t>:</a:t>
            </a:r>
            <a:endParaRPr lang="en-US" sz="2800" b="1" i="1" dirty="0" smtClean="0"/>
          </a:p>
          <a:p>
            <a:pPr lvl="1"/>
            <a:r>
              <a:rPr lang="en-US" sz="2400"/>
              <a:t>Avison, D.E. &amp; Fitzgerald, G. “</a:t>
            </a:r>
            <a:r>
              <a:rPr lang="en-US" sz="2400" i="1"/>
              <a:t>Information Systems Development: Methodologies, Techniques and Tools</a:t>
            </a:r>
            <a:r>
              <a:rPr lang="en-US" sz="2400"/>
              <a:t>”, 4</a:t>
            </a:r>
            <a:r>
              <a:rPr lang="en-US" sz="2400" baseline="30000"/>
              <a:t>th</a:t>
            </a:r>
            <a:r>
              <a:rPr lang="en-US" sz="2400"/>
              <a:t> Edition, McGraw-Hill, London, 2006. </a:t>
            </a:r>
            <a:endParaRPr lang="en-US" sz="2400" smtClean="0"/>
          </a:p>
          <a:p>
            <a:pPr lvl="2"/>
            <a:r>
              <a:rPr lang="en-US" sz="2000" smtClean="0"/>
              <a:t>Chapter 4, 5, 6, 7, 8, 9</a:t>
            </a:r>
            <a:endParaRPr lang="en-US" sz="2000"/>
          </a:p>
        </p:txBody>
      </p:sp>
      <p:sp>
        <p:nvSpPr>
          <p:cNvPr id="4" name="Date Placeholder 3"/>
          <p:cNvSpPr>
            <a:spLocks noGrp="1"/>
          </p:cNvSpPr>
          <p:nvPr>
            <p:ph type="dt" sz="half" idx="10"/>
          </p:nvPr>
        </p:nvSpPr>
        <p:spPr/>
        <p:txBody>
          <a:bodyPr/>
          <a:lstStyle/>
          <a:p>
            <a:fld id="{69D4B2A0-4410-4D57-8570-07C22855E1E2}" type="datetime1">
              <a:rPr lang="en-US" smtClean="0"/>
              <a:t>5/8/2015</a:t>
            </a:fld>
            <a:endParaRPr lang="en-US"/>
          </a:p>
        </p:txBody>
      </p:sp>
    </p:spTree>
    <p:extLst>
      <p:ext uri="{BB962C8B-B14F-4D97-AF65-F5344CB8AC3E}">
        <p14:creationId xmlns:p14="http://schemas.microsoft.com/office/powerpoint/2010/main" val="28928507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79203">
                                            <p:txEl>
                                              <p:pRg st="0" end="0"/>
                                            </p:txEl>
                                          </p:spTgt>
                                        </p:tgtEl>
                                        <p:attrNameLst>
                                          <p:attrName>style.visibility</p:attrName>
                                        </p:attrNameLst>
                                      </p:cBhvr>
                                      <p:to>
                                        <p:strVal val="visible"/>
                                      </p:to>
                                    </p:set>
                                    <p:animEffect transition="in" filter="blinds(horizontal)">
                                      <p:cBhvr>
                                        <p:cTn id="7" dur="500"/>
                                        <p:tgtEl>
                                          <p:spTgt spid="1792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79203">
                                            <p:txEl>
                                              <p:pRg st="1" end="1"/>
                                            </p:txEl>
                                          </p:spTgt>
                                        </p:tgtEl>
                                        <p:attrNameLst>
                                          <p:attrName>style.visibility</p:attrName>
                                        </p:attrNameLst>
                                      </p:cBhvr>
                                      <p:to>
                                        <p:strVal val="visible"/>
                                      </p:to>
                                    </p:set>
                                    <p:animEffect transition="in" filter="blinds(horizontal)">
                                      <p:cBhvr>
                                        <p:cTn id="12" dur="500"/>
                                        <p:tgtEl>
                                          <p:spTgt spid="1792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79203">
                                            <p:txEl>
                                              <p:pRg st="2" end="2"/>
                                            </p:txEl>
                                          </p:spTgt>
                                        </p:tgtEl>
                                        <p:attrNameLst>
                                          <p:attrName>style.visibility</p:attrName>
                                        </p:attrNameLst>
                                      </p:cBhvr>
                                      <p:to>
                                        <p:strVal val="visible"/>
                                      </p:to>
                                    </p:set>
                                    <p:animEffect transition="in" filter="blinds(horizontal)">
                                      <p:cBhvr>
                                        <p:cTn id="17" dur="500"/>
                                        <p:tgtEl>
                                          <p:spTgt spid="1792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CÁC YẾU TỐ VỀ TỔ CHỨC</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lnSpcReduction="10000"/>
          </a:bodyPr>
          <a:lstStyle/>
          <a:p>
            <a:pPr marL="463550" indent="-463550">
              <a:buFont typeface="Wingdings" pitchFamily="2" charset="2"/>
              <a:buChar char="q"/>
            </a:pPr>
            <a:r>
              <a:rPr lang="en-US" b="1">
                <a:solidFill>
                  <a:srgbClr val="365F91"/>
                </a:solidFill>
                <a:latin typeface="Cambria"/>
              </a:rPr>
              <a:t>Lý thuyết hệ thống</a:t>
            </a:r>
          </a:p>
          <a:p>
            <a:pPr marL="463550" indent="-463550">
              <a:buFont typeface="Wingdings" pitchFamily="2" charset="2"/>
              <a:buChar char="q"/>
            </a:pPr>
            <a:r>
              <a:rPr lang="vi-VN" b="1">
                <a:solidFill>
                  <a:srgbClr val="365F91"/>
                </a:solidFill>
                <a:latin typeface="Cambria"/>
              </a:rPr>
              <a:t>Chiến lược hệ thống thông tin</a:t>
            </a:r>
            <a:endParaRPr lang="en-US" b="1">
              <a:solidFill>
                <a:srgbClr val="365F91"/>
              </a:solidFill>
              <a:latin typeface="Cambria"/>
            </a:endParaRPr>
          </a:p>
          <a:p>
            <a:pPr marL="463550" indent="-463550">
              <a:buFont typeface="Wingdings" pitchFamily="2" charset="2"/>
              <a:buChar char="q"/>
            </a:pPr>
            <a:r>
              <a:rPr lang="en-US" b="1">
                <a:solidFill>
                  <a:srgbClr val="365F91"/>
                </a:solidFill>
                <a:latin typeface="Cambria"/>
              </a:rPr>
              <a:t>Tái cấu trúc quy </a:t>
            </a:r>
            <a:r>
              <a:rPr lang="en-US" b="1" smtClean="0">
                <a:solidFill>
                  <a:srgbClr val="365F91"/>
                </a:solidFill>
                <a:latin typeface="Cambria"/>
              </a:rPr>
              <a:t>trình </a:t>
            </a:r>
            <a:r>
              <a:rPr lang="en-US" b="1">
                <a:solidFill>
                  <a:srgbClr val="365F91"/>
                </a:solidFill>
                <a:latin typeface="Cambria"/>
              </a:rPr>
              <a:t>nghiệp vụ (BPR</a:t>
            </a:r>
            <a:r>
              <a:rPr lang="en-US" b="1" smtClean="0">
                <a:solidFill>
                  <a:srgbClr val="365F91"/>
                </a:solidFill>
                <a:latin typeface="Cambria"/>
              </a:rPr>
              <a:t>)</a:t>
            </a:r>
          </a:p>
          <a:p>
            <a:pPr marL="463550" indent="-463550">
              <a:buFont typeface="Wingdings" pitchFamily="2" charset="2"/>
              <a:buChar char="q"/>
            </a:pPr>
            <a:r>
              <a:rPr lang="vi-VN" b="1">
                <a:solidFill>
                  <a:srgbClr val="365F91"/>
                </a:solidFill>
                <a:latin typeface="Cambria"/>
              </a:rPr>
              <a:t>Hoạch định hệ thống thông tin</a:t>
            </a:r>
            <a:endParaRPr lang="en-US" b="1">
              <a:solidFill>
                <a:srgbClr val="365F91"/>
              </a:solidFill>
              <a:latin typeface="Cambria"/>
            </a:endParaRPr>
          </a:p>
          <a:p>
            <a:pPr marL="463550" indent="-463550">
              <a:buFont typeface="Wingdings" pitchFamily="2" charset="2"/>
              <a:buChar char="q"/>
            </a:pPr>
            <a:r>
              <a:rPr lang="en-US" b="1">
                <a:solidFill>
                  <a:srgbClr val="365F91"/>
                </a:solidFill>
                <a:latin typeface="Cambria"/>
              </a:rPr>
              <a:t>Giai đoạn tăng trưởng </a:t>
            </a:r>
            <a:r>
              <a:rPr lang="en-US" b="1" smtClean="0">
                <a:solidFill>
                  <a:srgbClr val="365F91"/>
                </a:solidFill>
                <a:latin typeface="Cambria"/>
              </a:rPr>
              <a:t/>
            </a:r>
            <a:br>
              <a:rPr lang="en-US" b="1" smtClean="0">
                <a:solidFill>
                  <a:srgbClr val="365F91"/>
                </a:solidFill>
                <a:latin typeface="Cambria"/>
              </a:rPr>
            </a:br>
            <a:r>
              <a:rPr lang="en-US" b="1" smtClean="0">
                <a:solidFill>
                  <a:srgbClr val="365F91"/>
                </a:solidFill>
                <a:latin typeface="Cambria"/>
              </a:rPr>
              <a:t>(</a:t>
            </a:r>
            <a:r>
              <a:rPr lang="en-US" b="1">
                <a:solidFill>
                  <a:srgbClr val="365F91"/>
                </a:solidFill>
                <a:latin typeface="Cambria"/>
              </a:rPr>
              <a:t>Stage of Growth - SoG)</a:t>
            </a:r>
          </a:p>
          <a:p>
            <a:pPr marL="463550" indent="-463550">
              <a:buFont typeface="Wingdings" pitchFamily="2" charset="2"/>
              <a:buChar char="q"/>
            </a:pPr>
            <a:r>
              <a:rPr lang="en-US" b="1">
                <a:solidFill>
                  <a:srgbClr val="365F91"/>
                </a:solidFill>
                <a:latin typeface="Cambria"/>
              </a:rPr>
              <a:t>Tính linh hoạt </a:t>
            </a:r>
          </a:p>
          <a:p>
            <a:pPr marL="463550" indent="-463550">
              <a:buFont typeface="Wingdings" pitchFamily="2" charset="2"/>
              <a:buChar char="q"/>
            </a:pPr>
            <a:r>
              <a:rPr lang="en-US" b="1">
                <a:solidFill>
                  <a:srgbClr val="365F91"/>
                </a:solidFill>
                <a:latin typeface="Cambria"/>
              </a:rPr>
              <a:t>Quản lý dự án</a:t>
            </a: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4</a:t>
            </a:fld>
            <a:endParaRPr lang="en-US"/>
          </a:p>
        </p:txBody>
      </p:sp>
      <p:sp>
        <p:nvSpPr>
          <p:cNvPr id="4" name="Date Placeholder 3"/>
          <p:cNvSpPr>
            <a:spLocks noGrp="1"/>
          </p:cNvSpPr>
          <p:nvPr>
            <p:ph type="dt" sz="half" idx="2"/>
          </p:nvPr>
        </p:nvSpPr>
        <p:spPr/>
        <p:txBody>
          <a:bodyPr/>
          <a:lstStyle/>
          <a:p>
            <a:fld id="{4FF8653B-F7F7-45D9-86A1-E22443B91472}" type="datetime1">
              <a:rPr lang="en-US" smtClean="0"/>
              <a:t>5/8/2015</a:t>
            </a:fld>
            <a:endParaRPr lang="en-US"/>
          </a:p>
        </p:txBody>
      </p:sp>
    </p:spTree>
    <p:extLst>
      <p:ext uri="{BB962C8B-B14F-4D97-AF65-F5344CB8AC3E}">
        <p14:creationId xmlns:p14="http://schemas.microsoft.com/office/powerpoint/2010/main" val="24357725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Lý thuyết hệ thống </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92500" lnSpcReduction="10000"/>
          </a:bodyPr>
          <a:lstStyle/>
          <a:p>
            <a:pPr marR="0" lvl="0" rtl="0"/>
            <a:r>
              <a:rPr lang="vi-VN" b="1" i="0" u="none" strike="noStrike" baseline="0" smtClean="0">
                <a:solidFill>
                  <a:srgbClr val="4F81BD"/>
                </a:solidFill>
                <a:latin typeface="Cambria"/>
              </a:rPr>
              <a:t>Lý thuyết hệ thống đã có ảnh hưởng rộng rãi trong các hệ thống làm việc</a:t>
            </a:r>
            <a:r>
              <a:rPr lang="vi-VN" b="1" i="0" u="none" strike="noStrike" baseline="0" smtClean="0">
                <a:solidFill>
                  <a:srgbClr val="4F81BD"/>
                </a:solidFill>
                <a:latin typeface="Times New Roman"/>
              </a:rPr>
              <a:t>.</a:t>
            </a:r>
            <a:r>
              <a:rPr lang="vi-VN" b="1" i="0" u="none" strike="noStrike" baseline="0" smtClean="0">
                <a:solidFill>
                  <a:srgbClr val="4F81BD"/>
                </a:solidFill>
                <a:latin typeface="Cambria"/>
              </a:rPr>
              <a:t> Nó cho thấy một cách tiếp cận toàn diện để xem xét các tổ chức hơn là một cách tiếp cận khoa học</a:t>
            </a:r>
            <a:r>
              <a:rPr lang="vi-VN" b="1" i="0" u="none" strike="noStrike" baseline="0" smtClean="0">
                <a:solidFill>
                  <a:srgbClr val="4F81BD"/>
                </a:solidFill>
                <a:latin typeface="Times New Roman"/>
              </a:rPr>
              <a:t>.</a:t>
            </a:r>
            <a:r>
              <a:rPr lang="vi-VN" b="1" i="0" u="none" strike="noStrike" baseline="0" smtClean="0">
                <a:solidFill>
                  <a:srgbClr val="4F81BD"/>
                </a:solidFill>
                <a:latin typeface="Cambria"/>
              </a:rPr>
              <a:t> </a:t>
            </a:r>
          </a:p>
          <a:p>
            <a:pPr marR="0" lvl="0" rtl="0"/>
            <a:r>
              <a:rPr lang="vi-VN" b="1" i="0" u="none" strike="noStrike" baseline="0" smtClean="0">
                <a:solidFill>
                  <a:srgbClr val="4F81BD"/>
                </a:solidFill>
                <a:latin typeface="Cambria"/>
              </a:rPr>
              <a:t>Các khái niệm cơ bản trong lý thuyết hệ thống</a:t>
            </a:r>
            <a:r>
              <a:rPr lang="en-US" b="1" i="0" u="none" strike="noStrike" baseline="0" smtClean="0">
                <a:solidFill>
                  <a:srgbClr val="4F81BD"/>
                </a:solidFill>
                <a:latin typeface="Cambria"/>
              </a:rPr>
              <a:t>:</a:t>
            </a:r>
            <a:endParaRPr lang="vi-VN" b="1" i="0" u="none" strike="noStrike" baseline="0" smtClean="0">
              <a:solidFill>
                <a:srgbClr val="4F81BD"/>
              </a:solidFill>
              <a:latin typeface="Cambria"/>
            </a:endParaRPr>
          </a:p>
          <a:p>
            <a:pPr marR="0" lvl="1" rtl="0"/>
            <a:r>
              <a:rPr lang="en-US" b="1" i="0" u="none" strike="noStrike" baseline="0" smtClean="0">
                <a:solidFill>
                  <a:srgbClr val="4F81BD"/>
                </a:solidFill>
                <a:latin typeface="Cambria"/>
              </a:rPr>
              <a:t>Ranh giới (Boundary) </a:t>
            </a:r>
          </a:p>
          <a:p>
            <a:pPr marR="0" lvl="1" rtl="0"/>
            <a:r>
              <a:rPr lang="vi-VN" b="1" i="0" u="none" strike="noStrike" baseline="0" smtClean="0">
                <a:solidFill>
                  <a:srgbClr val="4F81BD"/>
                </a:solidFill>
                <a:latin typeface="Cambria"/>
              </a:rPr>
              <a:t>Môi trường (Environment)</a:t>
            </a:r>
          </a:p>
          <a:p>
            <a:pPr marR="0" lvl="1" rtl="0"/>
            <a:r>
              <a:rPr lang="en-US" b="1" i="0" u="none" strike="noStrike" baseline="0" smtClean="0">
                <a:solidFill>
                  <a:srgbClr val="4F81BD"/>
                </a:solidFill>
                <a:latin typeface="Cambria"/>
              </a:rPr>
              <a:t>Hệ thống mở (Open systems)</a:t>
            </a:r>
          </a:p>
          <a:p>
            <a:pPr marR="0" lvl="1" rtl="0"/>
            <a:r>
              <a:rPr lang="vi-VN" b="1" i="0" u="none" strike="noStrike" baseline="0" smtClean="0">
                <a:solidFill>
                  <a:srgbClr val="4F81BD"/>
                </a:solidFill>
                <a:latin typeface="Cambria"/>
              </a:rPr>
              <a:t>Mục đích (Purpose) </a:t>
            </a:r>
            <a:endParaRPr lang="vi-VN" b="1" i="0" u="none" strike="noStrike" baseline="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5</a:t>
            </a:fld>
            <a:endParaRPr lang="en-US"/>
          </a:p>
        </p:txBody>
      </p:sp>
      <p:sp>
        <p:nvSpPr>
          <p:cNvPr id="4" name="Date Placeholder 3"/>
          <p:cNvSpPr>
            <a:spLocks noGrp="1"/>
          </p:cNvSpPr>
          <p:nvPr>
            <p:ph type="dt" sz="half" idx="2"/>
          </p:nvPr>
        </p:nvSpPr>
        <p:spPr/>
        <p:txBody>
          <a:bodyPr/>
          <a:lstStyle/>
          <a:p>
            <a:fld id="{0A9179B7-96DF-44E2-82AA-BC876F195DC8}" type="datetime1">
              <a:rPr lang="en-US" smtClean="0"/>
              <a:t>5/8/2015</a:t>
            </a:fld>
            <a:endParaRPr lang="en-US"/>
          </a:p>
        </p:txBody>
      </p:sp>
    </p:spTree>
    <p:extLst>
      <p:ext uri="{BB962C8B-B14F-4D97-AF65-F5344CB8AC3E}">
        <p14:creationId xmlns:p14="http://schemas.microsoft.com/office/powerpoint/2010/main" val="35715719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vi-VN" b="1" i="0" u="none" strike="noStrike" baseline="0" smtClean="0">
                <a:solidFill>
                  <a:srgbClr val="365F91"/>
                </a:solidFill>
                <a:latin typeface="Cambria"/>
              </a:rPr>
              <a:t>Chiến lược hệ thống thông tin </a:t>
            </a:r>
            <a:endParaRPr lang="vi-VN"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85000" lnSpcReduction="10000"/>
          </a:bodyPr>
          <a:lstStyle/>
          <a:p>
            <a:pPr marR="0" lvl="0" rtl="0"/>
            <a:r>
              <a:rPr lang="vi-VN" b="1" i="0" u="none" strike="noStrike" baseline="0" dirty="0" smtClean="0">
                <a:solidFill>
                  <a:srgbClr val="4F81BD"/>
                </a:solidFill>
                <a:latin typeface="Cambria"/>
              </a:rPr>
              <a:t>Tin học hóa ban đầu tập trung vào việc xử lý giao dịch cơ bản: </a:t>
            </a:r>
          </a:p>
          <a:p>
            <a:pPr marR="0" lvl="1" rtl="0"/>
            <a:r>
              <a:rPr lang="vi-VN" b="1" i="0" u="none" strike="noStrike" baseline="0" dirty="0" smtClean="0">
                <a:solidFill>
                  <a:srgbClr val="4F81BD"/>
                </a:solidFill>
                <a:latin typeface="Cambria"/>
              </a:rPr>
              <a:t>định lượng, tiết kiệm chi phí</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r>
              <a:rPr lang="en-US" b="1" i="0" u="none" strike="noStrike" baseline="0" dirty="0" smtClean="0">
                <a:solidFill>
                  <a:srgbClr val="4F81BD"/>
                </a:solidFill>
                <a:latin typeface="Cambria"/>
              </a:rPr>
              <a:t/>
            </a:r>
            <a:br>
              <a:rPr lang="en-US" b="1" i="0" u="none" strike="noStrike" baseline="0" dirty="0" smtClean="0">
                <a:solidFill>
                  <a:srgbClr val="4F81BD"/>
                </a:solidFill>
                <a:latin typeface="Cambria"/>
              </a:rPr>
            </a:br>
            <a:r>
              <a:rPr lang="vi-VN" b="1" i="0" u="none" strike="noStrike" baseline="0" dirty="0" smtClean="0">
                <a:solidFill>
                  <a:srgbClr val="4F81BD"/>
                </a:solidFill>
                <a:latin typeface="Cambria"/>
              </a:rPr>
              <a:t>thực hiện xử lý hiệu quả hơn </a:t>
            </a:r>
          </a:p>
          <a:p>
            <a:pPr marR="0" lvl="0" rtl="0"/>
            <a:r>
              <a:rPr lang="en-US" b="1" dirty="0" err="1" smtClean="0">
                <a:solidFill>
                  <a:srgbClr val="4F81BD"/>
                </a:solidFill>
                <a:latin typeface="Cambria"/>
              </a:rPr>
              <a:t>Giới</a:t>
            </a:r>
            <a:r>
              <a:rPr lang="en-US" b="1" dirty="0" smtClean="0">
                <a:solidFill>
                  <a:srgbClr val="4F81BD"/>
                </a:solidFill>
                <a:latin typeface="Cambria"/>
              </a:rPr>
              <a:t> </a:t>
            </a:r>
            <a:r>
              <a:rPr lang="en-US" b="1" dirty="0" err="1" smtClean="0">
                <a:solidFill>
                  <a:srgbClr val="4F81BD"/>
                </a:solidFill>
                <a:latin typeface="Cambria"/>
              </a:rPr>
              <a:t>hạn</a:t>
            </a:r>
            <a:r>
              <a:rPr lang="vi-VN" b="1" i="0" u="none" strike="noStrike" baseline="0" dirty="0" smtClean="0">
                <a:solidFill>
                  <a:srgbClr val="4F81BD"/>
                </a:solidFill>
                <a:latin typeface="Cambria"/>
              </a:rPr>
              <a:t> </a:t>
            </a:r>
            <a:r>
              <a:rPr lang="vi-VN" b="1" i="0" u="none" strike="noStrike" baseline="0" dirty="0" smtClean="0">
                <a:solidFill>
                  <a:srgbClr val="4F81BD"/>
                </a:solidFill>
                <a:latin typeface="Cambria"/>
              </a:rPr>
              <a:t>của việc tăng hiệu quả hơn nữa: </a:t>
            </a:r>
          </a:p>
          <a:p>
            <a:pPr marR="0" lvl="1" rtl="0"/>
            <a:r>
              <a:rPr lang="vi-VN" b="1" i="0" u="none" strike="noStrike" baseline="0" dirty="0" smtClean="0">
                <a:solidFill>
                  <a:srgbClr val="4F81BD"/>
                </a:solidFill>
                <a:latin typeface="Cambria"/>
              </a:rPr>
              <a:t>các cơ hội hạn chế khi nhiều dự án hoàn thành </a:t>
            </a:r>
          </a:p>
          <a:p>
            <a:pPr marR="0" lvl="1" rtl="0"/>
            <a:r>
              <a:rPr lang="vi-VN" b="1" i="0" u="none" strike="noStrike" baseline="0" dirty="0" smtClean="0">
                <a:solidFill>
                  <a:srgbClr val="4F81BD"/>
                </a:solidFill>
                <a:latin typeface="Cambria"/>
              </a:rPr>
              <a:t>một số cơ hội không chứng minh các loại tiết kiệm này</a:t>
            </a:r>
          </a:p>
          <a:p>
            <a:pPr marR="0" lvl="0" rtl="0"/>
            <a:r>
              <a:rPr lang="en-US" b="1" i="0" u="none" strike="noStrike" baseline="0" dirty="0" err="1" smtClean="0">
                <a:solidFill>
                  <a:srgbClr val="4F81BD"/>
                </a:solidFill>
                <a:latin typeface="Cambria"/>
              </a:rPr>
              <a:t>Sự</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nổi</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lên</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của</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một</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vai</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trò</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bổ</a:t>
            </a:r>
            <a:r>
              <a:rPr lang="en-US" b="1" i="0" u="none" strike="noStrike" baseline="0" dirty="0" smtClean="0">
                <a:solidFill>
                  <a:srgbClr val="4F81BD"/>
                </a:solidFill>
                <a:latin typeface="Cambria"/>
              </a:rPr>
              <a:t> sung </a:t>
            </a:r>
            <a:r>
              <a:rPr lang="en-US" b="1" i="0" u="none" strike="noStrike" baseline="0" dirty="0" err="1" smtClean="0">
                <a:solidFill>
                  <a:srgbClr val="4F81BD"/>
                </a:solidFill>
                <a:latin typeface="Cambria"/>
              </a:rPr>
              <a:t>cho</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hệ</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thống</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thông</a:t>
            </a:r>
            <a:r>
              <a:rPr lang="en-US" b="1" i="0" u="none" strike="noStrike" baseline="0" dirty="0" smtClean="0">
                <a:solidFill>
                  <a:srgbClr val="4F81BD"/>
                </a:solidFill>
                <a:latin typeface="Cambria"/>
              </a:rPr>
              <a:t> tin </a:t>
            </a:r>
            <a:r>
              <a:rPr lang="en-US" b="1" i="0" u="none" strike="noStrike" baseline="0" dirty="0" err="1" smtClean="0">
                <a:solidFill>
                  <a:srgbClr val="4F81BD"/>
                </a:solidFill>
                <a:latin typeface="Cambria"/>
              </a:rPr>
              <a:t>và</a:t>
            </a:r>
            <a:r>
              <a:rPr lang="en-US" b="1" i="0" u="none" strike="noStrike" baseline="0" dirty="0" smtClean="0">
                <a:solidFill>
                  <a:srgbClr val="4F81BD"/>
                </a:solidFill>
                <a:latin typeface="Cambria"/>
              </a:rPr>
              <a:t> CNTT: </a:t>
            </a:r>
          </a:p>
          <a:p>
            <a:pPr marR="0" lvl="1" rtl="0"/>
            <a:r>
              <a:rPr lang="vi-VN" b="1" i="0" u="none" strike="noStrike" baseline="0" dirty="0" smtClean="0">
                <a:solidFill>
                  <a:srgbClr val="4F81BD"/>
                </a:solidFill>
                <a:latin typeface="Cambria"/>
              </a:rPr>
              <a:t>một công cụ trực tiếp để đạt được lợi thế cạnh tranh </a:t>
            </a: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6</a:t>
            </a:fld>
            <a:endParaRPr lang="en-US"/>
          </a:p>
        </p:txBody>
      </p:sp>
      <p:sp>
        <p:nvSpPr>
          <p:cNvPr id="4" name="Date Placeholder 3"/>
          <p:cNvSpPr>
            <a:spLocks noGrp="1"/>
          </p:cNvSpPr>
          <p:nvPr>
            <p:ph type="dt" sz="half" idx="2"/>
          </p:nvPr>
        </p:nvSpPr>
        <p:spPr/>
        <p:txBody>
          <a:bodyPr/>
          <a:lstStyle/>
          <a:p>
            <a:fld id="{1ABAFFF1-7A05-465B-B2FD-26A1D43722C4}" type="datetime1">
              <a:rPr lang="en-US" smtClean="0"/>
              <a:t>5/8/2015</a:t>
            </a:fld>
            <a:endParaRPr lang="en-US"/>
          </a:p>
        </p:txBody>
      </p:sp>
    </p:spTree>
    <p:extLst>
      <p:ext uri="{BB962C8B-B14F-4D97-AF65-F5344CB8AC3E}">
        <p14:creationId xmlns:p14="http://schemas.microsoft.com/office/powerpoint/2010/main" val="10697776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vi-VN" b="1" i="0" u="none" strike="noStrike" baseline="0" smtClean="0">
                <a:solidFill>
                  <a:srgbClr val="365F91"/>
                </a:solidFill>
                <a:latin typeface="Cambria"/>
              </a:rPr>
              <a:t>Chiến lược hệ thống thông tin</a:t>
            </a:r>
            <a:r>
              <a:rPr lang="en-US" b="1" i="0" u="none" strike="noStrike" baseline="0" smtClean="0">
                <a:solidFill>
                  <a:srgbClr val="365F91"/>
                </a:solidFill>
                <a:latin typeface="Cambria"/>
              </a:rPr>
              <a:t>...</a:t>
            </a:r>
            <a:r>
              <a:rPr lang="vi-VN" b="1" i="0" u="none" strike="noStrike" baseline="0" smtClean="0">
                <a:solidFill>
                  <a:srgbClr val="365F91"/>
                </a:solidFill>
                <a:latin typeface="Cambria"/>
              </a:rPr>
              <a:t> </a:t>
            </a:r>
            <a:endParaRPr lang="vi-VN"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62500" lnSpcReduction="20000"/>
          </a:bodyPr>
          <a:lstStyle/>
          <a:p>
            <a:pPr marL="0" marR="0" lvl="0" indent="0" rtl="0">
              <a:lnSpc>
                <a:spcPct val="120000"/>
              </a:lnSpc>
              <a:spcBef>
                <a:spcPts val="600"/>
              </a:spcBef>
              <a:buNone/>
            </a:pPr>
            <a:r>
              <a:rPr lang="vi-VN" b="1" i="1" u="none" strike="noStrike" baseline="0" smtClean="0">
                <a:solidFill>
                  <a:srgbClr val="4F81BD"/>
                </a:solidFill>
                <a:latin typeface="Cambria"/>
              </a:rPr>
              <a:t>Sử dụng hệ thống thông tin để cải thiện công việc kinh doanh trên thị trường:</a:t>
            </a:r>
            <a:r>
              <a:rPr lang="vi-VN" b="1" i="0" u="none" strike="noStrike" baseline="0" smtClean="0">
                <a:solidFill>
                  <a:srgbClr val="4F81BD"/>
                </a:solidFill>
                <a:latin typeface="Cambria"/>
              </a:rPr>
              <a:t> </a:t>
            </a:r>
          </a:p>
          <a:p>
            <a:pPr marR="0" lvl="0" rtl="0">
              <a:lnSpc>
                <a:spcPct val="120000"/>
              </a:lnSpc>
              <a:spcBef>
                <a:spcPts val="600"/>
              </a:spcBef>
            </a:pPr>
            <a:r>
              <a:rPr lang="en-US" b="1" i="0" u="none" strike="noStrike" baseline="0" smtClean="0">
                <a:solidFill>
                  <a:srgbClr val="4F81BD"/>
                </a:solidFill>
                <a:latin typeface="Cambria"/>
              </a:rPr>
              <a:t>Lợi thế cạnh tranh: </a:t>
            </a:r>
          </a:p>
          <a:p>
            <a:pPr marR="0" lvl="1" rtl="0">
              <a:lnSpc>
                <a:spcPct val="120000"/>
              </a:lnSpc>
              <a:spcBef>
                <a:spcPts val="600"/>
              </a:spcBef>
            </a:pPr>
            <a:r>
              <a:rPr lang="vi-VN" b="1" i="0" u="none" strike="noStrike" baseline="0" smtClean="0">
                <a:solidFill>
                  <a:srgbClr val="4F81BD"/>
                </a:solidFill>
                <a:latin typeface="Cambria"/>
              </a:rPr>
              <a:t>xác định lại ranh giới của ngành công nghiệp cụ thể </a:t>
            </a:r>
          </a:p>
          <a:p>
            <a:pPr marR="0" lvl="1" rtl="0">
              <a:lnSpc>
                <a:spcPct val="120000"/>
              </a:lnSpc>
              <a:spcBef>
                <a:spcPts val="600"/>
              </a:spcBef>
            </a:pPr>
            <a:r>
              <a:rPr lang="en-US" b="1" i="0" u="none" strike="noStrike" baseline="0" smtClean="0">
                <a:solidFill>
                  <a:srgbClr val="4F81BD"/>
                </a:solidFill>
                <a:latin typeface="Cambria"/>
              </a:rPr>
              <a:t>phát triển các sản phẩm và dịch vụ mới </a:t>
            </a:r>
          </a:p>
          <a:p>
            <a:pPr marR="0" lvl="1" rtl="0">
              <a:lnSpc>
                <a:spcPct val="120000"/>
              </a:lnSpc>
              <a:spcBef>
                <a:spcPts val="600"/>
              </a:spcBef>
            </a:pPr>
            <a:r>
              <a:rPr lang="vi-VN" b="1" i="0" u="none" strike="noStrike" baseline="0" smtClean="0">
                <a:solidFill>
                  <a:srgbClr val="4F81BD"/>
                </a:solidFill>
                <a:latin typeface="Cambria"/>
              </a:rPr>
              <a:t>thay đổi các mối quan hệ giữa khách hàng và nhà cung cấp </a:t>
            </a:r>
          </a:p>
          <a:p>
            <a:pPr marR="0" lvl="1" rtl="0">
              <a:lnSpc>
                <a:spcPct val="120000"/>
              </a:lnSpc>
              <a:spcBef>
                <a:spcPts val="600"/>
              </a:spcBef>
            </a:pPr>
            <a:r>
              <a:rPr lang="vi-VN" b="1" i="0" u="none" strike="noStrike" baseline="0" smtClean="0">
                <a:solidFill>
                  <a:srgbClr val="4F81BD"/>
                </a:solidFill>
                <a:latin typeface="Cambria"/>
              </a:rPr>
              <a:t>thiết lập các rào cản để ngăn chặn các đối thủ mới tham gia vào thị trường </a:t>
            </a:r>
          </a:p>
          <a:p>
            <a:pPr marR="0" lvl="0" rtl="0">
              <a:lnSpc>
                <a:spcPct val="120000"/>
              </a:lnSpc>
              <a:spcBef>
                <a:spcPts val="600"/>
              </a:spcBef>
            </a:pPr>
            <a:r>
              <a:rPr lang="vi-VN" b="1" i="0" u="none" strike="noStrike" baseline="0" smtClean="0">
                <a:solidFill>
                  <a:srgbClr val="4F81BD"/>
                </a:solidFill>
                <a:latin typeface="Cambria"/>
              </a:rPr>
              <a:t>Sự minh chứng chi phí khó khăn hơn: </a:t>
            </a:r>
          </a:p>
          <a:p>
            <a:pPr marR="0" lvl="1" rtl="0">
              <a:lnSpc>
                <a:spcPct val="120000"/>
              </a:lnSpc>
              <a:spcBef>
                <a:spcPts val="600"/>
              </a:spcBef>
            </a:pPr>
            <a:r>
              <a:rPr lang="vi-VN" b="1" i="0" u="none" strike="noStrike" baseline="0" smtClean="0">
                <a:solidFill>
                  <a:srgbClr val="4F81BD"/>
                </a:solidFill>
                <a:latin typeface="Cambria"/>
              </a:rPr>
              <a:t>lợi ích không giảm được chi phí </a:t>
            </a:r>
          </a:p>
          <a:p>
            <a:pPr marR="0" lvl="1" rtl="0">
              <a:lnSpc>
                <a:spcPct val="120000"/>
              </a:lnSpc>
              <a:spcBef>
                <a:spcPts val="600"/>
              </a:spcBef>
            </a:pPr>
            <a:r>
              <a:rPr lang="vi-VN" b="1" i="0" u="none" strike="noStrike" baseline="0" smtClean="0">
                <a:solidFill>
                  <a:srgbClr val="4F81BD"/>
                </a:solidFill>
                <a:latin typeface="Cambria"/>
              </a:rPr>
              <a:t>cần để cho thấy rằng lợi ích (ví dụ như cải thiện dịch vụ) sẽ được công nhận </a:t>
            </a:r>
          </a:p>
          <a:p>
            <a:pPr marR="0" lvl="1" rtl="0">
              <a:lnSpc>
                <a:spcPct val="120000"/>
              </a:lnSpc>
              <a:spcBef>
                <a:spcPts val="600"/>
              </a:spcBef>
            </a:pPr>
            <a:r>
              <a:rPr lang="vi-VN" b="1" i="0" u="none" strike="noStrike" baseline="0" smtClean="0">
                <a:solidFill>
                  <a:srgbClr val="4F81BD"/>
                </a:solidFill>
                <a:latin typeface="Cambria"/>
              </a:rPr>
              <a:t>các tác động đối với các phương pháp luận</a:t>
            </a: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7</a:t>
            </a:fld>
            <a:endParaRPr lang="en-US"/>
          </a:p>
        </p:txBody>
      </p:sp>
      <p:sp>
        <p:nvSpPr>
          <p:cNvPr id="4" name="Date Placeholder 3"/>
          <p:cNvSpPr>
            <a:spLocks noGrp="1"/>
          </p:cNvSpPr>
          <p:nvPr>
            <p:ph type="dt" sz="half" idx="2"/>
          </p:nvPr>
        </p:nvSpPr>
        <p:spPr/>
        <p:txBody>
          <a:bodyPr/>
          <a:lstStyle/>
          <a:p>
            <a:fld id="{42947F11-018E-41E1-BD07-AE6653D8B172}" type="datetime1">
              <a:rPr lang="en-US" smtClean="0"/>
              <a:t>5/8/2015</a:t>
            </a:fld>
            <a:endParaRPr lang="en-US"/>
          </a:p>
        </p:txBody>
      </p:sp>
    </p:spTree>
    <p:extLst>
      <p:ext uri="{BB962C8B-B14F-4D97-AF65-F5344CB8AC3E}">
        <p14:creationId xmlns:p14="http://schemas.microsoft.com/office/powerpoint/2010/main" val="26329141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vi-VN" b="1" i="0" u="none" strike="noStrike" baseline="0" smtClean="0">
                <a:solidFill>
                  <a:srgbClr val="365F91"/>
                </a:solidFill>
                <a:latin typeface="Cambria"/>
              </a:rPr>
              <a:t>Chiến lược hệ thống thông tin</a:t>
            </a:r>
            <a:r>
              <a:rPr lang="en-US" b="1" i="0" u="none" strike="noStrike" baseline="0" smtClean="0">
                <a:solidFill>
                  <a:srgbClr val="365F91"/>
                </a:solidFill>
                <a:latin typeface="Cambria"/>
              </a:rPr>
              <a:t>...</a:t>
            </a:r>
            <a:r>
              <a:rPr lang="vi-VN" b="1" i="0" u="none" strike="noStrike" baseline="0" smtClean="0">
                <a:solidFill>
                  <a:srgbClr val="365F91"/>
                </a:solidFill>
                <a:latin typeface="Cambria"/>
              </a:rPr>
              <a:t> </a:t>
            </a:r>
            <a:endParaRPr lang="vi-VN"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85000" lnSpcReduction="10000"/>
          </a:bodyPr>
          <a:lstStyle/>
          <a:p>
            <a:pPr lvl="0">
              <a:lnSpc>
                <a:spcPct val="120000"/>
              </a:lnSpc>
            </a:pPr>
            <a:r>
              <a:rPr lang="vi-VN" b="1" i="0" u="none" strike="noStrike" baseline="0" dirty="0" smtClean="0">
                <a:solidFill>
                  <a:srgbClr val="4F81BD"/>
                </a:solidFill>
                <a:latin typeface="Cambria"/>
              </a:rPr>
              <a:t>Chiến lược hệ thống thông tin là về cách thức mà tổ chức nhìn thấy vai trò của hệ thống thông tin trong tổ chức và nỗ lực chung để xác định cách tốt hơn để làm việc, dẫn đến doanh thu tăng, chức </a:t>
            </a:r>
            <a:r>
              <a:rPr lang="vi-VN" b="1" i="0" u="none" strike="noStrike" baseline="0" smtClean="0">
                <a:solidFill>
                  <a:srgbClr val="4F81BD"/>
                </a:solidFill>
                <a:latin typeface="Cambria"/>
              </a:rPr>
              <a:t>năng </a:t>
            </a:r>
            <a:r>
              <a:rPr lang="en-US" b="1" i="0" u="none" strike="noStrike" baseline="0" smtClean="0">
                <a:solidFill>
                  <a:srgbClr val="4F81BD"/>
                </a:solidFill>
                <a:latin typeface="Cambria"/>
              </a:rPr>
              <a:t>tốt</a:t>
            </a:r>
            <a:r>
              <a:rPr lang="vi-VN" b="1" i="0" u="none" strike="noStrike" baseline="0" smtClean="0">
                <a:solidFill>
                  <a:srgbClr val="4F81BD"/>
                </a:solidFill>
                <a:latin typeface="Cambria"/>
              </a:rPr>
              <a:t> </a:t>
            </a:r>
            <a:r>
              <a:rPr lang="vi-VN" b="1" i="0" u="none" strike="noStrike" baseline="0" dirty="0" smtClean="0">
                <a:solidFill>
                  <a:srgbClr val="4F81BD"/>
                </a:solidFill>
                <a:latin typeface="Cambria"/>
              </a:rPr>
              <a:t>hơn, các sản phẩm và dịch vụ tốt hơn, cải thiện cách thể hiện hoặc hình ảnh, cải thiện vị trí cạnh tranh của tổ chức, v</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v</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để đạt được lợi thế cạnh tranh</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Mục tiêu tổng thể là nhấn mạnh sự hữu hiệu hơn là </a:t>
            </a:r>
            <a:r>
              <a:rPr lang="vi-VN" b="1" i="0" u="none" strike="noStrike" baseline="0" smtClean="0">
                <a:solidFill>
                  <a:srgbClr val="4F81BD"/>
                </a:solidFill>
                <a:latin typeface="Cambria"/>
              </a:rPr>
              <a:t>chỉ hiệu quả</a:t>
            </a:r>
            <a:r>
              <a:rPr lang="en-US" b="1" i="0" u="none" strike="noStrike" baseline="0" smtClean="0">
                <a:solidFill>
                  <a:srgbClr val="4F81BD"/>
                </a:solidFill>
                <a:latin typeface="Cambria"/>
              </a:rPr>
              <a:t> </a:t>
            </a:r>
            <a:r>
              <a:rPr lang="vi-VN" b="1">
                <a:solidFill>
                  <a:srgbClr val="4F81BD"/>
                </a:solidFill>
                <a:latin typeface="Cambria"/>
              </a:rPr>
              <a:t>đơn </a:t>
            </a:r>
            <a:r>
              <a:rPr lang="vi-VN" b="1" smtClean="0">
                <a:solidFill>
                  <a:srgbClr val="4F81BD"/>
                </a:solidFill>
                <a:latin typeface="Cambria"/>
              </a:rPr>
              <a:t>thuần</a:t>
            </a:r>
            <a:r>
              <a:rPr lang="vi-VN" b="1" i="0" u="none" strike="noStrike" baseline="0" smtClean="0">
                <a:solidFill>
                  <a:srgbClr val="4F81BD"/>
                </a:solidFill>
                <a:latin typeface="Times New Roman"/>
              </a:rPr>
              <a:t>.</a:t>
            </a:r>
            <a:r>
              <a:rPr lang="vi-VN" b="1" i="0" u="none" strike="noStrike" baseline="0" smtClean="0">
                <a:solidFill>
                  <a:srgbClr val="4F81BD"/>
                </a:solidFill>
                <a:latin typeface="Cambria"/>
              </a:rPr>
              <a:t> </a:t>
            </a:r>
            <a:endParaRPr lang="vi-VN" b="1" i="0" u="none" strike="noStrike" baseline="0" dirty="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8</a:t>
            </a:fld>
            <a:endParaRPr lang="en-US"/>
          </a:p>
        </p:txBody>
      </p:sp>
      <p:sp>
        <p:nvSpPr>
          <p:cNvPr id="4" name="Date Placeholder 3"/>
          <p:cNvSpPr>
            <a:spLocks noGrp="1"/>
          </p:cNvSpPr>
          <p:nvPr>
            <p:ph type="dt" sz="half" idx="2"/>
          </p:nvPr>
        </p:nvSpPr>
        <p:spPr/>
        <p:txBody>
          <a:bodyPr/>
          <a:lstStyle/>
          <a:p>
            <a:fld id="{28523A85-6618-4845-85B2-56A4C48FFAD6}" type="datetime1">
              <a:rPr lang="en-US" smtClean="0"/>
              <a:t>5/8/2015</a:t>
            </a:fld>
            <a:endParaRPr lang="en-US"/>
          </a:p>
        </p:txBody>
      </p:sp>
    </p:spTree>
    <p:extLst>
      <p:ext uri="{BB962C8B-B14F-4D97-AF65-F5344CB8AC3E}">
        <p14:creationId xmlns:p14="http://schemas.microsoft.com/office/powerpoint/2010/main" val="27887668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en-US" b="1" i="0" u="none" strike="noStrike" baseline="0" smtClean="0">
                <a:solidFill>
                  <a:srgbClr val="365F91"/>
                </a:solidFill>
                <a:latin typeface="Cambria"/>
              </a:rPr>
              <a:t>Tái cấu trúc quy trình nghiệp vụ (BPR) </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77500" lnSpcReduction="20000"/>
          </a:bodyPr>
          <a:lstStyle/>
          <a:p>
            <a:pPr marR="0" lvl="0" rtl="0">
              <a:lnSpc>
                <a:spcPct val="120000"/>
              </a:lnSpc>
              <a:spcBef>
                <a:spcPts val="600"/>
              </a:spcBef>
            </a:pPr>
            <a:r>
              <a:rPr lang="vi-VN" b="1" i="0" u="none" strike="noStrike" baseline="0" dirty="0" smtClean="0">
                <a:solidFill>
                  <a:srgbClr val="4F81BD"/>
                </a:solidFill>
                <a:latin typeface="Cambria"/>
              </a:rPr>
              <a:t>Cơ hội để tái cấu trúc quy trình nghiệp vụ được kích hoạt bởi công nghệ: </a:t>
            </a:r>
            <a:r>
              <a:rPr lang="en-US" b="1" i="0" u="none" strike="noStrike" baseline="0" dirty="0" smtClean="0">
                <a:solidFill>
                  <a:srgbClr val="4F81BD"/>
                </a:solidFill>
                <a:latin typeface="Cambria"/>
              </a:rPr>
              <a:t/>
            </a:r>
            <a:br>
              <a:rPr lang="en-US" b="1" i="0" u="none" strike="noStrike" baseline="0" dirty="0" smtClean="0">
                <a:solidFill>
                  <a:srgbClr val="4F81BD"/>
                </a:solidFill>
                <a:latin typeface="Cambria"/>
              </a:rPr>
            </a:br>
            <a:r>
              <a:rPr lang="vi-VN" b="1" i="0" u="none" strike="noStrike" baseline="0" dirty="0" smtClean="0">
                <a:solidFill>
                  <a:srgbClr val="4F81BD"/>
                </a:solidFill>
                <a:latin typeface="Cambria"/>
              </a:rPr>
              <a:t>“</a:t>
            </a:r>
            <a:r>
              <a:rPr lang="vi-VN" b="1" i="1" u="none" strike="noStrike" baseline="0" dirty="0" smtClean="0">
                <a:solidFill>
                  <a:srgbClr val="4F81BD"/>
                </a:solidFill>
                <a:latin typeface="Cambria"/>
              </a:rPr>
              <a:t>Tư duy lại cơ bản và thiết kế lại triệt để các quy trình nghiệp vụ để đạt được những cải thiện đáng kể trong các biện pháp đo lường quan trọng, hiện đại của hiệu suất, chẳng hạn như chi phí, chất lượng, dịch vụ, và tốc độ</a:t>
            </a:r>
            <a:r>
              <a:rPr lang="vi-VN" b="1" i="0" u="none" strike="noStrike" baseline="0" dirty="0" smtClean="0">
                <a:solidFill>
                  <a:srgbClr val="4F81BD"/>
                </a:solidFill>
                <a:latin typeface="Cambria"/>
              </a:rPr>
              <a:t>”</a:t>
            </a:r>
            <a:r>
              <a:rPr lang="en-US" b="1" i="0" u="none" strike="noStrike" baseline="0" dirty="0" smtClean="0">
                <a:solidFill>
                  <a:srgbClr val="4F81BD"/>
                </a:solidFill>
                <a:latin typeface="Cambria"/>
              </a:rPr>
              <a:t/>
            </a:r>
            <a:br>
              <a:rPr lang="en-US" b="1" i="0" u="none" strike="noStrike" baseline="0" dirty="0" smtClean="0">
                <a:solidFill>
                  <a:srgbClr val="4F81BD"/>
                </a:solidFill>
                <a:latin typeface="Cambria"/>
              </a:rPr>
            </a:br>
            <a:r>
              <a:rPr lang="en-US" b="1" i="0" u="none" strike="noStrike" baseline="0" dirty="0" smtClean="0">
                <a:solidFill>
                  <a:srgbClr val="4F81BD"/>
                </a:solidFill>
                <a:latin typeface="Cambria"/>
              </a:rPr>
              <a:t>				Hammer </a:t>
            </a:r>
            <a:r>
              <a:rPr lang="en-US" b="1" i="0" u="none" strike="noStrike" baseline="0" dirty="0" err="1" smtClean="0">
                <a:solidFill>
                  <a:srgbClr val="4F81BD"/>
                </a:solidFill>
                <a:latin typeface="Cambria"/>
              </a:rPr>
              <a:t>và</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Champy</a:t>
            </a:r>
            <a:r>
              <a:rPr lang="en-US" b="1" i="0" u="none" strike="noStrike" baseline="0" dirty="0" smtClean="0">
                <a:solidFill>
                  <a:srgbClr val="4F81BD"/>
                </a:solidFill>
                <a:latin typeface="Cambria"/>
              </a:rPr>
              <a:t> (1993) </a:t>
            </a:r>
          </a:p>
          <a:p>
            <a:pPr lvl="0">
              <a:lnSpc>
                <a:spcPct val="120000"/>
              </a:lnSpc>
              <a:spcBef>
                <a:spcPts val="600"/>
              </a:spcBef>
            </a:pPr>
            <a:r>
              <a:rPr lang="vi-VN" b="1" i="0" u="none" strike="noStrike" baseline="0" dirty="0" smtClean="0">
                <a:solidFill>
                  <a:srgbClr val="4F81BD"/>
                </a:solidFill>
                <a:latin typeface="Cambria"/>
              </a:rPr>
              <a:t>Một tổ chức nên làm gì</a:t>
            </a:r>
            <a:r>
              <a:rPr lang="vi-VN" b="1" i="0" u="none" strike="noStrike" baseline="0" smtClean="0">
                <a:solidFill>
                  <a:srgbClr val="4F81BD"/>
                </a:solidFill>
                <a:latin typeface="Cambria"/>
              </a:rPr>
              <a:t>,  nó </a:t>
            </a:r>
            <a:r>
              <a:rPr lang="vi-VN" b="1" i="0" u="none" strike="noStrike" baseline="0" dirty="0" smtClean="0">
                <a:solidFill>
                  <a:srgbClr val="4F81BD"/>
                </a:solidFill>
                <a:latin typeface="Cambria"/>
              </a:rPr>
              <a:t>nên làm </a:t>
            </a:r>
            <a:r>
              <a:rPr lang="vi-VN" b="1" i="0" u="none" strike="noStrike" baseline="0" smtClean="0">
                <a:solidFill>
                  <a:srgbClr val="4F81BD"/>
                </a:solidFill>
                <a:latin typeface="Cambria"/>
              </a:rPr>
              <a:t>điều đó</a:t>
            </a:r>
            <a:r>
              <a:rPr lang="en-US" b="1" i="0" u="none" strike="noStrike" baseline="0" smtClean="0">
                <a:solidFill>
                  <a:srgbClr val="4F81BD"/>
                </a:solidFill>
                <a:latin typeface="Cambria"/>
              </a:rPr>
              <a:t> như</a:t>
            </a:r>
            <a:r>
              <a:rPr lang="en-US" b="1" i="0" u="none" strike="noStrike" smtClean="0">
                <a:solidFill>
                  <a:srgbClr val="4F81BD"/>
                </a:solidFill>
                <a:latin typeface="Cambria"/>
              </a:rPr>
              <a:t> </a:t>
            </a:r>
            <a:r>
              <a:rPr lang="vi-VN" b="1">
                <a:solidFill>
                  <a:srgbClr val="4F81BD"/>
                </a:solidFill>
                <a:latin typeface="Cambria"/>
              </a:rPr>
              <a:t>thế </a:t>
            </a:r>
            <a:r>
              <a:rPr lang="vi-VN" b="1" smtClean="0">
                <a:solidFill>
                  <a:srgbClr val="4F81BD"/>
                </a:solidFill>
                <a:latin typeface="Cambria"/>
              </a:rPr>
              <a:t>nào, </a:t>
            </a:r>
            <a:r>
              <a:rPr lang="vi-VN" b="1" i="0" u="none" strike="noStrike" baseline="0" dirty="0" smtClean="0">
                <a:solidFill>
                  <a:srgbClr val="4F81BD"/>
                </a:solidFill>
                <a:latin typeface="Cambria"/>
              </a:rPr>
              <a:t>những mối quan tâm cần thiết của nó, không phải những gì nó đang có</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9</a:t>
            </a:fld>
            <a:endParaRPr lang="en-US"/>
          </a:p>
        </p:txBody>
      </p:sp>
      <p:sp>
        <p:nvSpPr>
          <p:cNvPr id="4" name="Date Placeholder 3"/>
          <p:cNvSpPr>
            <a:spLocks noGrp="1"/>
          </p:cNvSpPr>
          <p:nvPr>
            <p:ph type="dt" sz="half" idx="2"/>
          </p:nvPr>
        </p:nvSpPr>
        <p:spPr/>
        <p:txBody>
          <a:bodyPr/>
          <a:lstStyle/>
          <a:p>
            <a:fld id="{CE05965D-B30D-4B11-9CF4-3772CCCA5331}" type="datetime1">
              <a:rPr lang="en-US" smtClean="0"/>
              <a:t>5/8/2015</a:t>
            </a:fld>
            <a:endParaRPr lang="en-US"/>
          </a:p>
        </p:txBody>
      </p:sp>
    </p:spTree>
    <p:extLst>
      <p:ext uri="{BB962C8B-B14F-4D97-AF65-F5344CB8AC3E}">
        <p14:creationId xmlns:p14="http://schemas.microsoft.com/office/powerpoint/2010/main" val="14388632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solidFill>
                  <a:srgbClr val="365F91"/>
                </a:solidFill>
                <a:latin typeface="Cambria"/>
              </a:rPr>
              <a:t>Tái cấu trúc quy trình nghiệp vụ (BPR)...</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92500" lnSpcReduction="10000"/>
          </a:bodyPr>
          <a:lstStyle/>
          <a:p>
            <a:pPr marR="0" lvl="0" rtl="0"/>
            <a:r>
              <a:rPr lang="vi-VN" b="1" i="0" u="none" strike="noStrike" baseline="0" smtClean="0">
                <a:solidFill>
                  <a:srgbClr val="4F81BD"/>
                </a:solidFill>
                <a:latin typeface="Cambria"/>
              </a:rPr>
              <a:t>Các động lực cho tái cấu trúc </a:t>
            </a:r>
          </a:p>
          <a:p>
            <a:pPr marR="0" lvl="1" rtl="0"/>
            <a:r>
              <a:rPr lang="vi-VN" b="1" i="0" u="none" strike="noStrike" baseline="0" smtClean="0">
                <a:solidFill>
                  <a:srgbClr val="4F81BD"/>
                </a:solidFill>
                <a:latin typeface="Cambria"/>
              </a:rPr>
              <a:t>không có sự lựa chọn mang tính thương mại </a:t>
            </a:r>
          </a:p>
          <a:p>
            <a:pPr marR="0" lvl="1" rtl="0"/>
            <a:r>
              <a:rPr lang="vi-VN" b="1" i="0" u="none" strike="noStrike" baseline="0" smtClean="0">
                <a:solidFill>
                  <a:srgbClr val="4F81BD"/>
                </a:solidFill>
                <a:latin typeface="Cambria"/>
              </a:rPr>
              <a:t>các áp lực cạnh tranh đòi hỏi tái gắn kết các quy trình kinh doanh với vị trí chiến lược </a:t>
            </a:r>
          </a:p>
          <a:p>
            <a:pPr marR="0" lvl="1" rtl="0"/>
            <a:r>
              <a:rPr lang="vi-VN" b="1" i="0" u="none" strike="noStrike" baseline="0" smtClean="0">
                <a:solidFill>
                  <a:srgbClr val="4F81BD"/>
                </a:solidFill>
                <a:latin typeface="Cambria"/>
              </a:rPr>
              <a:t>nhà quản lý tổ chức nhận thấy tái cấu trúc như là một cơ hội để sắp xếp lại và để vượt qua các đối thủ cạnh tranh của họ </a:t>
            </a:r>
          </a:p>
          <a:p>
            <a:pPr marR="0" lvl="1" rtl="0"/>
            <a:r>
              <a:rPr lang="vi-VN" b="1" i="0" u="none" strike="noStrike" baseline="0" smtClean="0">
                <a:solidFill>
                  <a:srgbClr val="4F81BD"/>
                </a:solidFill>
                <a:latin typeface="Cambria"/>
              </a:rPr>
              <a:t>hiệu ứng “band wagon”: sao chép các đối thủ cạnh tranh </a:t>
            </a:r>
          </a:p>
          <a:p>
            <a:pPr marL="0" indent="0">
              <a:buNone/>
            </a:pPr>
            <a:r>
              <a:rPr lang="en-US" i="1" u="none" strike="noStrike" baseline="0" smtClean="0">
                <a:solidFill>
                  <a:srgbClr val="4F81BD"/>
                </a:solidFill>
                <a:latin typeface="Cambria"/>
              </a:rPr>
              <a:t>Tái cấu trúc quy trình nghiệp vụ (BPR)</a:t>
            </a: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10</a:t>
            </a:fld>
            <a:endParaRPr lang="en-US"/>
          </a:p>
        </p:txBody>
      </p:sp>
      <p:sp>
        <p:nvSpPr>
          <p:cNvPr id="4" name="Date Placeholder 3"/>
          <p:cNvSpPr>
            <a:spLocks noGrp="1"/>
          </p:cNvSpPr>
          <p:nvPr>
            <p:ph type="dt" sz="half" idx="2"/>
          </p:nvPr>
        </p:nvSpPr>
        <p:spPr/>
        <p:txBody>
          <a:bodyPr/>
          <a:lstStyle/>
          <a:p>
            <a:fld id="{54FAEAC4-0C37-42AE-BC1F-4F108DC0B90D}" type="datetime1">
              <a:rPr lang="en-US" smtClean="0"/>
              <a:t>5/8/2015</a:t>
            </a:fld>
            <a:endParaRPr lang="en-US"/>
          </a:p>
        </p:txBody>
      </p:sp>
    </p:spTree>
    <p:extLst>
      <p:ext uri="{BB962C8B-B14F-4D97-AF65-F5344CB8AC3E}">
        <p14:creationId xmlns:p14="http://schemas.microsoft.com/office/powerpoint/2010/main" val="30277848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en-US" b="1" i="0" u="none" strike="noStrike" baseline="0" smtClean="0">
                <a:solidFill>
                  <a:srgbClr val="365F91"/>
                </a:solidFill>
                <a:latin typeface="Cambria"/>
              </a:rPr>
              <a:t>Tái cấu trúc quy trình nghiệp vụ (BPR)...</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62500" lnSpcReduction="20000"/>
          </a:bodyPr>
          <a:lstStyle/>
          <a:p>
            <a:pPr marR="0" lvl="0" rtl="0">
              <a:lnSpc>
                <a:spcPct val="120000"/>
              </a:lnSpc>
            </a:pPr>
            <a:r>
              <a:rPr lang="fr-FR" b="1" i="0" u="none" strike="noStrike" baseline="0" dirty="0" err="1" smtClean="0">
                <a:solidFill>
                  <a:srgbClr val="4F81BD"/>
                </a:solidFill>
                <a:latin typeface="Cambria"/>
              </a:rPr>
              <a:t>Mô</a:t>
            </a:r>
            <a:r>
              <a:rPr lang="fr-FR" b="1" i="0" u="none" strike="noStrike" baseline="0" dirty="0" smtClean="0">
                <a:solidFill>
                  <a:srgbClr val="4F81BD"/>
                </a:solidFill>
                <a:latin typeface="Cambria"/>
              </a:rPr>
              <a:t> </a:t>
            </a:r>
            <a:r>
              <a:rPr lang="fr-FR" b="1" i="0" u="none" strike="noStrike" baseline="0" dirty="0" err="1" smtClean="0">
                <a:solidFill>
                  <a:srgbClr val="4F81BD"/>
                </a:solidFill>
                <a:latin typeface="Cambria"/>
              </a:rPr>
              <a:t>hình</a:t>
            </a:r>
            <a:r>
              <a:rPr lang="fr-FR" b="1" i="0" u="none" strike="noStrike" baseline="0" dirty="0" smtClean="0">
                <a:solidFill>
                  <a:srgbClr val="4F81BD"/>
                </a:solidFill>
                <a:latin typeface="Cambria"/>
              </a:rPr>
              <a:t> </a:t>
            </a:r>
            <a:r>
              <a:rPr lang="fr-FR" b="1" i="0" u="none" strike="noStrike" baseline="0" dirty="0" err="1" smtClean="0">
                <a:solidFill>
                  <a:srgbClr val="4F81BD"/>
                </a:solidFill>
                <a:latin typeface="Cambria"/>
              </a:rPr>
              <a:t>của</a:t>
            </a:r>
            <a:r>
              <a:rPr lang="fr-FR" b="1" i="0" u="none" strike="noStrike" baseline="0" dirty="0" smtClean="0">
                <a:solidFill>
                  <a:srgbClr val="4F81BD"/>
                </a:solidFill>
                <a:latin typeface="Cambria"/>
              </a:rPr>
              <a:t> </a:t>
            </a:r>
            <a:r>
              <a:rPr lang="fr-FR" b="1" i="0" u="none" strike="noStrike" baseline="0" dirty="0" err="1" smtClean="0">
                <a:solidFill>
                  <a:srgbClr val="4F81BD"/>
                </a:solidFill>
                <a:latin typeface="Cambria"/>
              </a:rPr>
              <a:t>Hammer</a:t>
            </a:r>
            <a:r>
              <a:rPr lang="fr-FR" b="1" i="0" u="none" strike="noStrike" baseline="0" dirty="0" smtClean="0">
                <a:solidFill>
                  <a:srgbClr val="4F81BD"/>
                </a:solidFill>
                <a:latin typeface="Cambria"/>
              </a:rPr>
              <a:t> </a:t>
            </a:r>
            <a:r>
              <a:rPr lang="fr-FR" b="1" i="0" u="none" strike="noStrike" baseline="0" dirty="0" err="1" smtClean="0">
                <a:solidFill>
                  <a:srgbClr val="4F81BD"/>
                </a:solidFill>
                <a:latin typeface="Cambria"/>
              </a:rPr>
              <a:t>và</a:t>
            </a:r>
            <a:r>
              <a:rPr lang="fr-FR" b="1" i="0" u="none" strike="noStrike" baseline="0" dirty="0" smtClean="0">
                <a:solidFill>
                  <a:srgbClr val="4F81BD"/>
                </a:solidFill>
                <a:latin typeface="Cambria"/>
              </a:rPr>
              <a:t> </a:t>
            </a:r>
            <a:r>
              <a:rPr lang="fr-FR" b="1" i="0" u="none" strike="noStrike" baseline="0" dirty="0" err="1" smtClean="0">
                <a:solidFill>
                  <a:srgbClr val="4F81BD"/>
                </a:solidFill>
                <a:latin typeface="Cambria"/>
              </a:rPr>
              <a:t>Champy</a:t>
            </a:r>
            <a:r>
              <a:rPr lang="fr-FR" b="1" i="0" u="none" strike="noStrike" baseline="0" dirty="0" smtClean="0">
                <a:solidFill>
                  <a:srgbClr val="4F81BD"/>
                </a:solidFill>
                <a:latin typeface="Cambria"/>
              </a:rPr>
              <a:t> </a:t>
            </a:r>
          </a:p>
          <a:p>
            <a:pPr marR="0" lvl="1" rtl="0">
              <a:lnSpc>
                <a:spcPct val="120000"/>
              </a:lnSpc>
            </a:pPr>
            <a:r>
              <a:rPr lang="vi-VN" b="1" i="0" u="none" strike="noStrike" baseline="0" dirty="0" smtClean="0">
                <a:solidFill>
                  <a:srgbClr val="4F81BD"/>
                </a:solidFill>
                <a:latin typeface="Cambria"/>
              </a:rPr>
              <a:t>kết hợp một số công việc đó được thực hiện bởi một "nhân viên phụ trách trường hợp" (case worker) chịu trách nhiệm cho toàn bộ quá trình </a:t>
            </a:r>
          </a:p>
          <a:p>
            <a:pPr marR="0" lvl="1" rtl="0">
              <a:lnSpc>
                <a:spcPct val="120000"/>
              </a:lnSpc>
            </a:pPr>
            <a:r>
              <a:rPr lang="vi-VN" b="1" i="0" u="none" strike="noStrike" baseline="0" dirty="0" smtClean="0">
                <a:solidFill>
                  <a:srgbClr val="4F81BD"/>
                </a:solidFill>
                <a:latin typeface="Cambria"/>
              </a:rPr>
              <a:t>Các thành viên "đội nhóm theo trường hợp" (case team) được trao quyền để tìm cách để cải thiện dịch vụ và chất lượng, giảm chi phí và chu kỳ thời gian </a:t>
            </a:r>
          </a:p>
          <a:p>
            <a:pPr marR="0" lvl="1" rtl="0">
              <a:lnSpc>
                <a:spcPct val="120000"/>
              </a:lnSpc>
            </a:pPr>
            <a:r>
              <a:rPr lang="vi-VN" b="1" i="0" u="none" strike="noStrike" baseline="0" dirty="0" smtClean="0">
                <a:solidFill>
                  <a:srgbClr val="4F81BD"/>
                </a:solidFill>
                <a:latin typeface="Cambria"/>
              </a:rPr>
              <a:t>Tích hợp quá trình (process integration)có nghĩa là kiểm tra và điều khiển ít hơn</a:t>
            </a:r>
          </a:p>
          <a:p>
            <a:pPr marR="0" lvl="1" rtl="0">
              <a:lnSpc>
                <a:spcPct val="120000"/>
              </a:lnSpc>
            </a:pPr>
            <a:r>
              <a:rPr lang="vi-VN" b="1" i="0" u="none" strike="noStrike" baseline="0" dirty="0" smtClean="0">
                <a:solidFill>
                  <a:srgbClr val="4F81BD"/>
                </a:solidFill>
                <a:latin typeface="Cambria"/>
              </a:rPr>
              <a:t>Ít khuyết điểm khi toàn bộ quá trình được hoàn thành bởi những người chịu trách nhiệm về sản phẩm cuối cùng </a:t>
            </a:r>
          </a:p>
          <a:p>
            <a:pPr marR="0" lvl="1" rtl="0">
              <a:lnSpc>
                <a:spcPct val="120000"/>
              </a:lnSpc>
            </a:pPr>
            <a:r>
              <a:rPr lang="vi-VN" b="1" i="0" u="none" strike="noStrike" baseline="0" dirty="0" smtClean="0">
                <a:solidFill>
                  <a:srgbClr val="4F81BD"/>
                </a:solidFill>
                <a:latin typeface="Cambria"/>
              </a:rPr>
              <a:t>các bước quá trình xác định bởi những người hoàn thành nhiệm vụ </a:t>
            </a:r>
          </a:p>
          <a:p>
            <a:pPr marR="0" lvl="1" rtl="0">
              <a:lnSpc>
                <a:spcPct val="120000"/>
              </a:lnSpc>
            </a:pPr>
            <a:r>
              <a:rPr lang="vi-VN" b="1" i="0" u="none" strike="noStrike" baseline="0" dirty="0" smtClean="0">
                <a:solidFill>
                  <a:srgbClr val="4F81BD"/>
                </a:solidFill>
                <a:latin typeface="Cambria"/>
              </a:rPr>
              <a:t>có khả năng xử lý song song toàn bộ các hoạt </a:t>
            </a:r>
            <a:r>
              <a:rPr lang="vi-VN" b="1" i="0" u="none" strike="noStrike" baseline="0" smtClean="0">
                <a:solidFill>
                  <a:srgbClr val="4F81BD"/>
                </a:solidFill>
                <a:latin typeface="Cambria"/>
              </a:rPr>
              <a:t>động </a:t>
            </a:r>
            <a:endParaRPr lang="vi-VN" b="1" i="0" u="none" strike="noStrike" baseline="0" dirty="0" smtClean="0">
              <a:solidFill>
                <a:srgbClr val="4F81BD"/>
              </a:solidFill>
              <a:latin typeface="Cambria"/>
            </a:endParaRPr>
          </a:p>
          <a:p>
            <a:pPr marL="0" indent="0">
              <a:buNone/>
            </a:pPr>
            <a:r>
              <a:rPr lang="en-US" i="1" smtClean="0">
                <a:solidFill>
                  <a:srgbClr val="4F81BD"/>
                </a:solidFill>
                <a:latin typeface="Cambria"/>
              </a:rPr>
              <a:t/>
            </a:r>
            <a:br>
              <a:rPr lang="en-US" i="1" smtClean="0">
                <a:solidFill>
                  <a:srgbClr val="4F81BD"/>
                </a:solidFill>
                <a:latin typeface="Cambria"/>
              </a:rPr>
            </a:br>
            <a:r>
              <a:rPr lang="en-US" i="1" smtClean="0">
                <a:solidFill>
                  <a:srgbClr val="4F81BD"/>
                </a:solidFill>
                <a:latin typeface="Cambria"/>
              </a:rPr>
              <a:t>Tái </a:t>
            </a:r>
            <a:r>
              <a:rPr lang="en-US" i="1">
                <a:solidFill>
                  <a:srgbClr val="4F81BD"/>
                </a:solidFill>
                <a:latin typeface="Cambria"/>
              </a:rPr>
              <a:t>cấu trúc quy trình nghiệp vụ (BPR)</a:t>
            </a: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11</a:t>
            </a:fld>
            <a:endParaRPr lang="en-US"/>
          </a:p>
        </p:txBody>
      </p:sp>
      <p:sp>
        <p:nvSpPr>
          <p:cNvPr id="4" name="Date Placeholder 3"/>
          <p:cNvSpPr>
            <a:spLocks noGrp="1"/>
          </p:cNvSpPr>
          <p:nvPr>
            <p:ph type="dt" sz="half" idx="2"/>
          </p:nvPr>
        </p:nvSpPr>
        <p:spPr/>
        <p:txBody>
          <a:bodyPr/>
          <a:lstStyle/>
          <a:p>
            <a:fld id="{802B752F-B667-490A-AF4A-C2CABA962BF8}" type="datetime1">
              <a:rPr lang="en-US" smtClean="0"/>
              <a:t>5/8/2015</a:t>
            </a:fld>
            <a:endParaRPr lang="en-US"/>
          </a:p>
        </p:txBody>
      </p:sp>
    </p:spTree>
    <p:extLst>
      <p:ext uri="{BB962C8B-B14F-4D97-AF65-F5344CB8AC3E}">
        <p14:creationId xmlns:p14="http://schemas.microsoft.com/office/powerpoint/2010/main" val="37869070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smtClean="0">
                <a:solidFill>
                  <a:srgbClr val="365F91"/>
                </a:solidFill>
                <a:latin typeface="Cambria"/>
              </a:rPr>
              <a:t>Tái cấu trúc quy trình nghiệp vụ (BPR)...</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70000" lnSpcReduction="20000"/>
          </a:bodyPr>
          <a:lstStyle/>
          <a:p>
            <a:pPr marR="0" lvl="0" rtl="0">
              <a:lnSpc>
                <a:spcPct val="120000"/>
              </a:lnSpc>
            </a:pPr>
            <a:r>
              <a:rPr lang="en-US" b="1" i="0" u="none" strike="noStrike" baseline="0" dirty="0" smtClean="0">
                <a:solidFill>
                  <a:srgbClr val="4F81BD"/>
                </a:solidFill>
                <a:latin typeface="Cambria"/>
              </a:rPr>
              <a:t>BPR: </a:t>
            </a:r>
            <a:r>
              <a:rPr lang="en-US" b="1" i="0" u="none" strike="noStrike" baseline="0" dirty="0" err="1" smtClean="0">
                <a:solidFill>
                  <a:srgbClr val="4F81BD"/>
                </a:solidFill>
                <a:latin typeface="Cambria"/>
              </a:rPr>
              <a:t>các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kinh</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nghiệm</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thất</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bại</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của</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dự</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án</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và</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tỷ</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lệ</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thất</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bại</a:t>
            </a:r>
            <a:r>
              <a:rPr lang="en-US" b="1" i="0" u="none" strike="noStrike" baseline="0" dirty="0" smtClean="0">
                <a:solidFill>
                  <a:srgbClr val="4F81BD"/>
                </a:solidFill>
                <a:latin typeface="Cambria"/>
              </a:rPr>
              <a:t>) </a:t>
            </a:r>
          </a:p>
          <a:p>
            <a:pPr marR="0" lvl="1" rtl="0">
              <a:lnSpc>
                <a:spcPct val="120000"/>
              </a:lnSpc>
            </a:pPr>
            <a:r>
              <a:rPr lang="vi-VN" b="1" i="0" u="none" strike="noStrike" baseline="0" dirty="0" smtClean="0">
                <a:solidFill>
                  <a:srgbClr val="4F81BD"/>
                </a:solidFill>
                <a:latin typeface="Cambria"/>
              </a:rPr>
              <a:t>các nhà quản lý cấp cao thiếu động lực cho sự thay đổi tổ chức: BPR phải được điều khiển từ trên </a:t>
            </a:r>
          </a:p>
          <a:p>
            <a:pPr marR="0" lvl="1" rtl="0">
              <a:lnSpc>
                <a:spcPct val="120000"/>
              </a:lnSpc>
            </a:pPr>
            <a:r>
              <a:rPr lang="vi-VN" b="1" i="0" u="none" strike="noStrike" baseline="0" dirty="0" smtClean="0">
                <a:solidFill>
                  <a:srgbClr val="4F81BD"/>
                </a:solidFill>
                <a:latin typeface="Cambria"/>
              </a:rPr>
              <a:t>mức độ của sự thay đổi cần thiết không nhận thức đầy đủ </a:t>
            </a:r>
          </a:p>
          <a:p>
            <a:pPr marR="0" lvl="1" rtl="0">
              <a:lnSpc>
                <a:spcPct val="120000"/>
              </a:lnSpc>
            </a:pPr>
            <a:r>
              <a:rPr lang="vi-VN" b="1" i="0" u="none" strike="noStrike" baseline="0" dirty="0" smtClean="0">
                <a:solidFill>
                  <a:srgbClr val="4F81BD"/>
                </a:solidFill>
                <a:latin typeface="Cambria"/>
              </a:rPr>
              <a:t>các cách tiếp cận từng phần có nghĩa là tăng quá trình riêng lẻ không được chuyển sang để cải thiện cấp độ tổ chức </a:t>
            </a:r>
          </a:p>
          <a:p>
            <a:pPr marR="0" lvl="1" rtl="0">
              <a:lnSpc>
                <a:spcPct val="120000"/>
              </a:lnSpc>
            </a:pPr>
            <a:r>
              <a:rPr lang="vi-VN" b="1" i="0" u="none" strike="noStrike" baseline="0" dirty="0" smtClean="0">
                <a:solidFill>
                  <a:srgbClr val="4F81BD"/>
                </a:solidFill>
                <a:latin typeface="Cambria"/>
              </a:rPr>
              <a:t>thất bại của lãnh đạo cấp cao khi xác định các hoạt động trong tương lai không thích hợp</a:t>
            </a:r>
          </a:p>
          <a:p>
            <a:pPr marR="0" lvl="1" rtl="0">
              <a:lnSpc>
                <a:spcPct val="120000"/>
              </a:lnSpc>
            </a:pPr>
            <a:r>
              <a:rPr lang="vi-VN" b="1" i="0" u="none" strike="noStrike" baseline="0" dirty="0" smtClean="0">
                <a:solidFill>
                  <a:srgbClr val="4F81BD"/>
                </a:solidFill>
                <a:latin typeface="Cambria"/>
              </a:rPr>
              <a:t>giải quyết các hoạt động nghiệp vụ không quan trọng </a:t>
            </a:r>
          </a:p>
          <a:p>
            <a:pPr marR="0" lvl="1" rtl="0">
              <a:lnSpc>
                <a:spcPct val="120000"/>
              </a:lnSpc>
            </a:pPr>
            <a:r>
              <a:rPr lang="vi-VN" b="1" i="0" u="none" strike="noStrike" baseline="0" dirty="0" smtClean="0">
                <a:solidFill>
                  <a:srgbClr val="4F81BD"/>
                </a:solidFill>
                <a:latin typeface="Cambria"/>
              </a:rPr>
              <a:t>động lực là công khai / “band wagon” hoặc danh tiếng của quản lý </a:t>
            </a:r>
          </a:p>
          <a:p>
            <a:pPr marR="0" lvl="1" rtl="0">
              <a:lnSpc>
                <a:spcPct val="120000"/>
              </a:lnSpc>
            </a:pPr>
            <a:r>
              <a:rPr lang="en-US" b="1" i="0" u="none" strike="noStrike" baseline="0" smtClean="0">
                <a:solidFill>
                  <a:srgbClr val="4F81BD"/>
                </a:solidFill>
                <a:latin typeface="Cambria"/>
              </a:rPr>
              <a:t>kết </a:t>
            </a:r>
            <a:r>
              <a:rPr lang="en-US" b="1" i="0" u="none" strike="noStrike" baseline="0" dirty="0" err="1" smtClean="0">
                <a:solidFill>
                  <a:srgbClr val="4F81BD"/>
                </a:solidFill>
                <a:latin typeface="Cambria"/>
              </a:rPr>
              <a:t>quả</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tài</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chính</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ngắn</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hạn</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làm</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áp</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lực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thiếu</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các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nguồn</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tài</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nguyên</a:t>
            </a:r>
            <a:r>
              <a:rPr lang="en-US" b="1" i="0" u="none" strike="noStrike" baseline="0" dirty="0" smtClean="0">
                <a:solidFill>
                  <a:srgbClr val="4F81BD"/>
                </a:solidFill>
                <a:latin typeface="Cambria"/>
              </a:rPr>
              <a:t> </a:t>
            </a:r>
          </a:p>
          <a:p>
            <a:pPr marR="0" lvl="1" rtl="0">
              <a:lnSpc>
                <a:spcPct val="120000"/>
              </a:lnSpc>
            </a:pPr>
            <a:r>
              <a:rPr lang="vi-VN" b="1" i="0" u="none" strike="noStrike" baseline="0" dirty="0" smtClean="0">
                <a:solidFill>
                  <a:srgbClr val="4F81BD"/>
                </a:solidFill>
                <a:latin typeface="Cambria"/>
              </a:rPr>
              <a:t>BPR là thay đổi triệt để, không TQM. </a:t>
            </a: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12</a:t>
            </a:fld>
            <a:endParaRPr lang="en-US"/>
          </a:p>
        </p:txBody>
      </p:sp>
      <p:sp>
        <p:nvSpPr>
          <p:cNvPr id="4" name="Date Placeholder 3"/>
          <p:cNvSpPr>
            <a:spLocks noGrp="1"/>
          </p:cNvSpPr>
          <p:nvPr>
            <p:ph type="dt" sz="half" idx="2"/>
          </p:nvPr>
        </p:nvSpPr>
        <p:spPr/>
        <p:txBody>
          <a:bodyPr/>
          <a:lstStyle/>
          <a:p>
            <a:fld id="{62A2426E-2083-4F80-988D-3A21F8085EAF}" type="datetime1">
              <a:rPr lang="en-US" smtClean="0"/>
              <a:t>5/8/2015</a:t>
            </a:fld>
            <a:endParaRPr lang="en-US"/>
          </a:p>
        </p:txBody>
      </p:sp>
    </p:spTree>
    <p:extLst>
      <p:ext uri="{BB962C8B-B14F-4D97-AF65-F5344CB8AC3E}">
        <p14:creationId xmlns:p14="http://schemas.microsoft.com/office/powerpoint/2010/main" val="22503596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spcBef>
                <a:spcPts val="600"/>
              </a:spcBef>
            </a:pPr>
            <a:r>
              <a:rPr lang="vi-VN" b="1" i="0" u="none" strike="noStrike" baseline="0" smtClean="0">
                <a:solidFill>
                  <a:srgbClr val="365F91"/>
                </a:solidFill>
                <a:latin typeface="Cambria"/>
              </a:rPr>
              <a:t>Hoạch định hệ thống thông tin</a:t>
            </a:r>
            <a:endParaRPr lang="vi-VN"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70000" lnSpcReduction="20000"/>
          </a:bodyPr>
          <a:lstStyle/>
          <a:p>
            <a:pPr marR="0" lvl="0" rtl="0">
              <a:lnSpc>
                <a:spcPct val="120000"/>
              </a:lnSpc>
            </a:pPr>
            <a:r>
              <a:rPr lang="vi-VN" b="1" i="0" u="none" strike="noStrike" baseline="0" dirty="0" smtClean="0">
                <a:solidFill>
                  <a:srgbClr val="4F81BD"/>
                </a:solidFill>
                <a:latin typeface="Cambria"/>
              </a:rPr>
              <a:t>Nhấn mạnh hoạch định là cần thiết để phát triển các hệ thống thông tin của một tổ chức </a:t>
            </a:r>
          </a:p>
          <a:p>
            <a:pPr marR="0" lvl="0" rtl="0">
              <a:lnSpc>
                <a:spcPct val="120000"/>
              </a:lnSpc>
            </a:pPr>
            <a:r>
              <a:rPr lang="en-US" b="1" i="0" u="none" strike="noStrike" baseline="0" dirty="0" err="1" smtClean="0">
                <a:solidFill>
                  <a:srgbClr val="4F81BD"/>
                </a:solidFill>
                <a:latin typeface="Cambria"/>
              </a:rPr>
              <a:t>Quản</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lý</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cấp</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cao</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tham</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gia</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vào</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việc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phân</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tích</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các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mục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tiêu</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của</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tổ</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chức</a:t>
            </a:r>
            <a:r>
              <a:rPr lang="en-US" b="1" i="0" u="none" strike="noStrike" baseline="0" dirty="0" smtClean="0">
                <a:solidFill>
                  <a:srgbClr val="4F81BD"/>
                </a:solidFill>
                <a:latin typeface="Cambria"/>
              </a:rPr>
              <a:t> </a:t>
            </a:r>
          </a:p>
          <a:p>
            <a:pPr marR="0" lvl="0" rtl="0">
              <a:lnSpc>
                <a:spcPct val="120000"/>
              </a:lnSpc>
            </a:pPr>
            <a:r>
              <a:rPr lang="vi-VN" b="1" i="0" u="none" strike="noStrike" baseline="0" dirty="0" smtClean="0">
                <a:solidFill>
                  <a:srgbClr val="4F81BD"/>
                </a:solidFill>
                <a:latin typeface="Cambria"/>
              </a:rPr>
              <a:t>Lập kế hoạch cho việc sử dụng IS / IT để đạt được các mục tiêu kinh doanh </a:t>
            </a:r>
          </a:p>
          <a:p>
            <a:pPr marR="0" lvl="0" rtl="0">
              <a:lnSpc>
                <a:spcPct val="120000"/>
              </a:lnSpc>
            </a:pPr>
            <a:r>
              <a:rPr lang="en-US" b="1" i="0" u="none" strike="noStrike" baseline="0" dirty="0" err="1" smtClean="0">
                <a:solidFill>
                  <a:srgbClr val="4F81BD"/>
                </a:solidFill>
                <a:latin typeface="Cambria"/>
              </a:rPr>
              <a:t>Tránh</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một</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cách</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tiếp</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cận</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từng</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phần</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trong</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phát</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triển</a:t>
            </a:r>
            <a:r>
              <a:rPr lang="en-US" b="1" i="0" u="none" strike="noStrike" baseline="0" dirty="0" smtClean="0">
                <a:solidFill>
                  <a:srgbClr val="4F81BD"/>
                </a:solidFill>
                <a:latin typeface="Cambria"/>
              </a:rPr>
              <a:t> IS </a:t>
            </a:r>
          </a:p>
          <a:p>
            <a:pPr marR="0" lvl="0" rtl="0">
              <a:lnSpc>
                <a:spcPct val="120000"/>
              </a:lnSpc>
            </a:pPr>
            <a:r>
              <a:rPr lang="en-US" b="1" i="0" u="none" strike="noStrike" baseline="0" dirty="0" err="1" smtClean="0">
                <a:solidFill>
                  <a:srgbClr val="4F81BD"/>
                </a:solidFill>
                <a:latin typeface="Cambria"/>
              </a:rPr>
              <a:t>Gắn</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kết</a:t>
            </a:r>
            <a:r>
              <a:rPr lang="en-US" b="1" i="0" u="none" strike="noStrike" baseline="0" dirty="0" smtClean="0">
                <a:solidFill>
                  <a:srgbClr val="4F81BD"/>
                </a:solidFill>
                <a:latin typeface="Cambria"/>
              </a:rPr>
              <a:t> IS / IT </a:t>
            </a:r>
            <a:r>
              <a:rPr lang="en-US" b="1" i="0" u="none" strike="noStrike" baseline="0" dirty="0" err="1" smtClean="0">
                <a:solidFill>
                  <a:srgbClr val="4F81BD"/>
                </a:solidFill>
                <a:latin typeface="Cambria"/>
              </a:rPr>
              <a:t>với</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nghiệp</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vụ</a:t>
            </a:r>
            <a:endParaRPr lang="en-US" b="1" i="0" u="none" strike="noStrike" baseline="0" dirty="0" smtClean="0">
              <a:solidFill>
                <a:srgbClr val="4F81BD"/>
              </a:solidFill>
              <a:latin typeface="Cambria"/>
            </a:endParaRPr>
          </a:p>
          <a:p>
            <a:pPr marR="0" lvl="0" rtl="0">
              <a:lnSpc>
                <a:spcPct val="120000"/>
              </a:lnSpc>
            </a:pPr>
            <a:r>
              <a:rPr lang="vi-VN" b="1" i="0" u="none" strike="noStrike" baseline="0" dirty="0" smtClean="0">
                <a:solidFill>
                  <a:srgbClr val="4F81BD"/>
                </a:solidFill>
                <a:latin typeface="Cambria"/>
              </a:rPr>
              <a:t>Lập kế hoạch ở ba cấp độ: dài hạn, trung hạn, ngắn hạn </a:t>
            </a:r>
          </a:p>
          <a:p>
            <a:pPr marR="0" lvl="0" rtl="0">
              <a:lnSpc>
                <a:spcPct val="120000"/>
              </a:lnSpc>
            </a:pPr>
            <a:r>
              <a:rPr lang="vi-VN" b="1" i="0" u="none" strike="noStrike" baseline="0" dirty="0" smtClean="0">
                <a:solidFill>
                  <a:srgbClr val="4F81BD"/>
                </a:solidFill>
                <a:latin typeface="Cambria"/>
              </a:rPr>
              <a:t>Quan điểm rộng khắp tổ chức (organization-wide) thúc đẩy tích hợp </a:t>
            </a: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13</a:t>
            </a:fld>
            <a:endParaRPr lang="en-US"/>
          </a:p>
        </p:txBody>
      </p:sp>
      <p:sp>
        <p:nvSpPr>
          <p:cNvPr id="4" name="Date Placeholder 3"/>
          <p:cNvSpPr>
            <a:spLocks noGrp="1"/>
          </p:cNvSpPr>
          <p:nvPr>
            <p:ph type="dt" sz="half" idx="2"/>
          </p:nvPr>
        </p:nvSpPr>
        <p:spPr/>
        <p:txBody>
          <a:bodyPr/>
          <a:lstStyle/>
          <a:p>
            <a:fld id="{2CC5E7AD-83F8-4AA7-A015-A201A0CF24C5}" type="datetime1">
              <a:rPr lang="en-US" smtClean="0"/>
              <a:t>5/8/2015</a:t>
            </a:fld>
            <a:endParaRPr lang="en-US"/>
          </a:p>
        </p:txBody>
      </p:sp>
    </p:spTree>
    <p:extLst>
      <p:ext uri="{BB962C8B-B14F-4D97-AF65-F5344CB8AC3E}">
        <p14:creationId xmlns:p14="http://schemas.microsoft.com/office/powerpoint/2010/main" val="15906850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014" y="1297417"/>
            <a:ext cx="8723585" cy="607583"/>
          </a:xfrm>
        </p:spPr>
        <p:txBody>
          <a:bodyPr>
            <a:normAutofit fontScale="90000"/>
          </a:bodyPr>
          <a:lstStyle/>
          <a:p>
            <a:pPr marR="0" rtl="0"/>
            <a:r>
              <a:rPr lang="en-US" b="1" i="0" u="none" strike="noStrike" baseline="0" smtClean="0">
                <a:solidFill>
                  <a:srgbClr val="365F91"/>
                </a:solidFill>
                <a:latin typeface="Cambria"/>
              </a:rPr>
              <a:t>Giai đoạn tăng trưởng (Stage of Growth - SoG)</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85000" lnSpcReduction="20000"/>
          </a:bodyPr>
          <a:lstStyle/>
          <a:p>
            <a:pPr marR="0" lvl="0" rtl="0">
              <a:lnSpc>
                <a:spcPct val="110000"/>
              </a:lnSpc>
            </a:pPr>
            <a:r>
              <a:rPr lang="vi-VN" b="1" i="0" u="none" strike="noStrike" baseline="0" dirty="0" smtClean="0">
                <a:solidFill>
                  <a:srgbClr val="4F81BD"/>
                </a:solidFill>
                <a:latin typeface="Cambria"/>
              </a:rPr>
              <a:t>Khái niệm giai đoạn tăng trưởng (SOG) đã có trong kinh tế, tiếp thị, nghiên cứu tổ chức, và nhiều lĩnh vực trong một thời gian dài</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Khái niệm trong phác thảo là một quốc gia, một tổ chức, một bộ phận, một sản phẩm, một cá nhân, hoặc bất cứ điều gì, được nhận thức phải đi qua một số giai đoạn rõ rệt và khác biệt, làm thêm giờ, trước khi nó có thể đạt tới một điểm cụ thể của sự phát triển, hoặc trưởng thành</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p>
          <a:p>
            <a:pPr marR="0" lvl="1" rtl="0">
              <a:lnSpc>
                <a:spcPct val="110000"/>
              </a:lnSpc>
            </a:pPr>
            <a:r>
              <a:rPr lang="en-US" b="1" i="0" u="none" strike="noStrike" baseline="0" dirty="0" smtClean="0">
                <a:solidFill>
                  <a:srgbClr val="4F81BD"/>
                </a:solidFill>
                <a:latin typeface="Cambria"/>
              </a:rPr>
              <a:t>Nolan's </a:t>
            </a:r>
            <a:r>
              <a:rPr lang="en-US" b="1" i="0" u="none" strike="noStrike" baseline="0" dirty="0" err="1" smtClean="0">
                <a:solidFill>
                  <a:srgbClr val="4F81BD"/>
                </a:solidFill>
                <a:latin typeface="Cambria"/>
              </a:rPr>
              <a:t>SoG</a:t>
            </a:r>
            <a:r>
              <a:rPr lang="en-US" b="1" i="0" u="none" strike="noStrike" baseline="0" dirty="0" smtClean="0">
                <a:solidFill>
                  <a:srgbClr val="4F81BD"/>
                </a:solidFill>
                <a:latin typeface="Cambria"/>
              </a:rPr>
              <a:t> Model</a:t>
            </a:r>
          </a:p>
          <a:p>
            <a:pPr marR="0" lvl="1" rtl="0">
              <a:lnSpc>
                <a:spcPct val="110000"/>
              </a:lnSpc>
            </a:pPr>
            <a:r>
              <a:rPr lang="en-US" b="1" i="0" u="none" strike="noStrike" baseline="0" dirty="0" smtClean="0">
                <a:solidFill>
                  <a:srgbClr val="4F81BD"/>
                </a:solidFill>
                <a:latin typeface="Cambria"/>
              </a:rPr>
              <a:t>Capability Maturity Model (CMM) </a:t>
            </a: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14</a:t>
            </a:fld>
            <a:endParaRPr lang="en-US"/>
          </a:p>
        </p:txBody>
      </p:sp>
      <p:sp>
        <p:nvSpPr>
          <p:cNvPr id="4" name="Date Placeholder 3"/>
          <p:cNvSpPr>
            <a:spLocks noGrp="1"/>
          </p:cNvSpPr>
          <p:nvPr>
            <p:ph type="dt" sz="half" idx="2"/>
          </p:nvPr>
        </p:nvSpPr>
        <p:spPr/>
        <p:txBody>
          <a:bodyPr/>
          <a:lstStyle/>
          <a:p>
            <a:fld id="{875648DD-F990-4776-BD97-7483715CD782}" type="datetime1">
              <a:rPr lang="en-US" smtClean="0"/>
              <a:t>5/8/2015</a:t>
            </a:fld>
            <a:endParaRPr lang="en-US"/>
          </a:p>
        </p:txBody>
      </p:sp>
    </p:spTree>
    <p:extLst>
      <p:ext uri="{BB962C8B-B14F-4D97-AF65-F5344CB8AC3E}">
        <p14:creationId xmlns:p14="http://schemas.microsoft.com/office/powerpoint/2010/main" val="20759500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014" y="1297417"/>
            <a:ext cx="8723586" cy="607583"/>
          </a:xfrm>
        </p:spPr>
        <p:txBody>
          <a:bodyPr>
            <a:normAutofit fontScale="90000"/>
          </a:bodyPr>
          <a:lstStyle/>
          <a:p>
            <a:pPr marR="0" rtl="0"/>
            <a:r>
              <a:rPr lang="en-US" b="1" i="0" u="none" strike="noStrike" baseline="0" smtClean="0">
                <a:solidFill>
                  <a:srgbClr val="365F91"/>
                </a:solidFill>
                <a:latin typeface="Cambria"/>
              </a:rPr>
              <a:t>Giai đoạn tăng trưởng (Stage of Growth - SoG)</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85000" lnSpcReduction="10000"/>
          </a:bodyPr>
          <a:lstStyle/>
          <a:p>
            <a:pPr marR="0" lvl="0" rtl="0">
              <a:lnSpc>
                <a:spcPct val="110000"/>
              </a:lnSpc>
            </a:pPr>
            <a:r>
              <a:rPr lang="vi-VN" b="1" i="0" u="none" strike="noStrike" baseline="0" dirty="0" smtClean="0">
                <a:solidFill>
                  <a:srgbClr val="4F81BD"/>
                </a:solidFill>
                <a:latin typeface="Cambria"/>
              </a:rPr>
              <a:t>Bốn yếu tố phải được theo dõi để xác định nơi mà một tổ chức là trong điều khoản của mô hình này: </a:t>
            </a:r>
          </a:p>
          <a:p>
            <a:pPr marR="0" lvl="1" rtl="0">
              <a:lnSpc>
                <a:spcPct val="110000"/>
              </a:lnSpc>
            </a:pPr>
            <a:r>
              <a:rPr lang="vi-VN" b="1" i="0" u="none" strike="noStrike" baseline="0" dirty="0" smtClean="0">
                <a:solidFill>
                  <a:srgbClr val="4F81BD"/>
                </a:solidFill>
                <a:latin typeface="Cambria"/>
              </a:rPr>
              <a:t>Phạm vi của danh mục đầu tư ứng dụng (Scope of the applications portfolio)</a:t>
            </a:r>
          </a:p>
          <a:p>
            <a:pPr marR="0" lvl="1" rtl="0">
              <a:lnSpc>
                <a:spcPct val="110000"/>
              </a:lnSpc>
            </a:pPr>
            <a:r>
              <a:rPr lang="en-US" b="1" i="0" u="none" strike="noStrike" baseline="0" dirty="0" err="1" smtClean="0">
                <a:solidFill>
                  <a:srgbClr val="4F81BD"/>
                </a:solidFill>
                <a:latin typeface="Cambria"/>
              </a:rPr>
              <a:t>Trọng</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tâm</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của</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tổ</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chức</a:t>
            </a:r>
            <a:r>
              <a:rPr lang="en-US" b="1" i="0" u="none" strike="noStrike" baseline="0" dirty="0" smtClean="0">
                <a:solidFill>
                  <a:srgbClr val="4F81BD"/>
                </a:solidFill>
                <a:latin typeface="Cambria"/>
              </a:rPr>
              <a:t> CNTT (Focus of the IT organization)</a:t>
            </a:r>
          </a:p>
          <a:p>
            <a:pPr marR="0" lvl="1" rtl="0">
              <a:lnSpc>
                <a:spcPct val="110000"/>
              </a:lnSpc>
            </a:pPr>
            <a:r>
              <a:rPr lang="en-US" b="1" i="0" u="none" strike="noStrike" baseline="0" dirty="0" err="1" smtClean="0">
                <a:solidFill>
                  <a:srgbClr val="4F81BD"/>
                </a:solidFill>
                <a:latin typeface="Cambria"/>
              </a:rPr>
              <a:t>Trọng</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tâm</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của</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kế</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hoạch</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và</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kiểm</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soát</a:t>
            </a:r>
            <a:r>
              <a:rPr lang="en-US" b="1" i="0" u="none" strike="noStrike" baseline="0" dirty="0" smtClean="0">
                <a:solidFill>
                  <a:srgbClr val="4F81BD"/>
                </a:solidFill>
                <a:latin typeface="Cambria"/>
              </a:rPr>
              <a:t> (Focus of IT planning and control)</a:t>
            </a:r>
          </a:p>
          <a:p>
            <a:pPr marR="0" lvl="1" rtl="0">
              <a:lnSpc>
                <a:spcPct val="110000"/>
              </a:lnSpc>
            </a:pPr>
            <a:r>
              <a:rPr lang="en-US" b="1" i="0" u="none" strike="noStrike" baseline="0" dirty="0" err="1" smtClean="0">
                <a:solidFill>
                  <a:srgbClr val="4F81BD"/>
                </a:solidFill>
                <a:latin typeface="Cambria"/>
              </a:rPr>
              <a:t>Mức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độ</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nhận</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thức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của</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người</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dùng</a:t>
            </a:r>
            <a:r>
              <a:rPr lang="en-US" b="1" i="0" u="none" strike="noStrike" baseline="0" dirty="0" smtClean="0">
                <a:solidFill>
                  <a:srgbClr val="4F81BD"/>
                </a:solidFill>
                <a:latin typeface="Cambria"/>
              </a:rPr>
              <a:t> (Level of the user awareness)</a:t>
            </a:r>
            <a:endParaRPr lang="en-US" b="1" i="0" u="none" strike="noStrike" baseline="0" dirty="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15</a:t>
            </a:fld>
            <a:endParaRPr lang="en-US"/>
          </a:p>
        </p:txBody>
      </p:sp>
      <p:sp>
        <p:nvSpPr>
          <p:cNvPr id="4" name="Date Placeholder 3"/>
          <p:cNvSpPr>
            <a:spLocks noGrp="1"/>
          </p:cNvSpPr>
          <p:nvPr>
            <p:ph type="dt" sz="half" idx="2"/>
          </p:nvPr>
        </p:nvSpPr>
        <p:spPr/>
        <p:txBody>
          <a:bodyPr/>
          <a:lstStyle/>
          <a:p>
            <a:fld id="{54C37B15-3698-4BE8-888D-917FF6FC291B}" type="datetime1">
              <a:rPr lang="en-US" smtClean="0"/>
              <a:t>5/8/2015</a:t>
            </a:fld>
            <a:endParaRPr lang="en-US"/>
          </a:p>
        </p:txBody>
      </p:sp>
    </p:spTree>
    <p:extLst>
      <p:ext uri="{BB962C8B-B14F-4D97-AF65-F5344CB8AC3E}">
        <p14:creationId xmlns:p14="http://schemas.microsoft.com/office/powerpoint/2010/main" val="6209200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Tính linh hoạt </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85000" lnSpcReduction="10000"/>
          </a:bodyPr>
          <a:lstStyle/>
          <a:p>
            <a:pPr marR="0" lvl="0" rtl="0">
              <a:lnSpc>
                <a:spcPct val="120000"/>
              </a:lnSpc>
            </a:pPr>
            <a:r>
              <a:rPr lang="vi-VN" b="1" i="0" u="none" strike="noStrike" baseline="0" dirty="0" smtClean="0">
                <a:solidFill>
                  <a:srgbClr val="4F81BD"/>
                </a:solidFill>
                <a:latin typeface="Cambria"/>
              </a:rPr>
              <a:t>Tính linh hoạt trong hệ thống thông tin được xem như là một thuộc tính tích cực quan trọng</a:t>
            </a:r>
            <a:r>
              <a:rPr lang="vi-VN" b="1" i="0" u="none" strike="noStrike" baseline="0" dirty="0" smtClean="0">
                <a:solidFill>
                  <a:srgbClr val="4F81BD"/>
                </a:solidFill>
                <a:latin typeface="Times New Roman"/>
              </a:rPr>
              <a:t>.</a:t>
            </a:r>
            <a:endParaRPr lang="en-US" b="1" dirty="0">
              <a:solidFill>
                <a:srgbClr val="4F81BD"/>
              </a:solidFill>
              <a:latin typeface="Cambria"/>
            </a:endParaRPr>
          </a:p>
          <a:p>
            <a:pPr marR="0" lvl="0" rtl="0">
              <a:lnSpc>
                <a:spcPct val="120000"/>
              </a:lnSpc>
            </a:pPr>
            <a:r>
              <a:rPr lang="vi-VN" b="1" i="0" u="none" strike="noStrike" baseline="0" dirty="0" smtClean="0">
                <a:solidFill>
                  <a:srgbClr val="4F81BD"/>
                </a:solidFill>
                <a:latin typeface="Cambria"/>
              </a:rPr>
              <a:t>Sự linh hoạt của một hệ thống thường được mô tả trong các thuật ngữ về các chiều kích (dimensions), chẳng hạn như tốc độ đáp ứng và phạm vi các hoạt động của hệ thống có thể </a:t>
            </a:r>
            <a:r>
              <a:rPr lang="en-US" b="1" dirty="0" err="1" smtClean="0">
                <a:solidFill>
                  <a:srgbClr val="4F81BD"/>
                </a:solidFill>
                <a:latin typeface="Cambria"/>
              </a:rPr>
              <a:t>được</a:t>
            </a:r>
            <a:r>
              <a:rPr lang="en-US" b="1" dirty="0" smtClean="0">
                <a:solidFill>
                  <a:srgbClr val="4F81BD"/>
                </a:solidFill>
                <a:latin typeface="Cambria"/>
              </a:rPr>
              <a:t> </a:t>
            </a:r>
            <a:r>
              <a:rPr lang="vi-VN" b="1" i="0" u="none" strike="noStrike" baseline="0" dirty="0" smtClean="0">
                <a:solidFill>
                  <a:srgbClr val="4F81BD"/>
                </a:solidFill>
                <a:latin typeface="Cambria"/>
              </a:rPr>
              <a:t>thực hiện</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p>
          <a:p>
            <a:pPr marR="0" lvl="0" rtl="0">
              <a:lnSpc>
                <a:spcPct val="120000"/>
              </a:lnSpc>
            </a:pPr>
            <a:r>
              <a:rPr lang="vi-VN" b="1" i="0" u="none" strike="noStrike" baseline="0" dirty="0" smtClean="0">
                <a:solidFill>
                  <a:srgbClr val="4F81BD"/>
                </a:solidFill>
                <a:latin typeface="Cambria"/>
              </a:rPr>
              <a:t>Sự cần thiết phải linh hoạt phát sinh một phần từ bản chất của quá trình đề ra chiến lược có chứa cả yếu tố khách quan và chủ quan</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endParaRPr lang="vi-VN" b="1" i="0" u="none" strike="noStrike" baseline="0" dirty="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16</a:t>
            </a:fld>
            <a:endParaRPr lang="en-US"/>
          </a:p>
        </p:txBody>
      </p:sp>
      <p:sp>
        <p:nvSpPr>
          <p:cNvPr id="4" name="Date Placeholder 3"/>
          <p:cNvSpPr>
            <a:spLocks noGrp="1"/>
          </p:cNvSpPr>
          <p:nvPr>
            <p:ph type="dt" sz="half" idx="2"/>
          </p:nvPr>
        </p:nvSpPr>
        <p:spPr/>
        <p:txBody>
          <a:bodyPr/>
          <a:lstStyle/>
          <a:p>
            <a:fld id="{2B65D450-700D-45D7-9CF4-99AF4CE8DA74}" type="datetime1">
              <a:rPr lang="en-US" smtClean="0"/>
              <a:t>5/8/2015</a:t>
            </a:fld>
            <a:endParaRPr lang="en-US"/>
          </a:p>
        </p:txBody>
      </p:sp>
    </p:spTree>
    <p:extLst>
      <p:ext uri="{BB962C8B-B14F-4D97-AF65-F5344CB8AC3E}">
        <p14:creationId xmlns:p14="http://schemas.microsoft.com/office/powerpoint/2010/main" val="5173615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Quản lý dự án </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92500" lnSpcReduction="10000"/>
          </a:bodyPr>
          <a:lstStyle/>
          <a:p>
            <a:pPr marR="0" lvl="0" rtl="0"/>
            <a:r>
              <a:rPr lang="vi-VN" b="1" i="0" u="none" strike="noStrike" baseline="0" smtClean="0">
                <a:solidFill>
                  <a:srgbClr val="4F81BD"/>
                </a:solidFill>
                <a:latin typeface="Cambria"/>
              </a:rPr>
              <a:t>Quản lý dự án là một vấn đề quan trọng trong hầu hết các phương pháp luận. </a:t>
            </a:r>
          </a:p>
          <a:p>
            <a:pPr marR="0" lvl="0" rtl="0"/>
            <a:r>
              <a:rPr lang="vi-VN" b="1" i="0" u="none" strike="noStrike" baseline="0" smtClean="0">
                <a:solidFill>
                  <a:srgbClr val="4F81BD"/>
                </a:solidFill>
                <a:latin typeface="Cambria"/>
              </a:rPr>
              <a:t>Một trong những mục tiêu của một phương pháp luận phát triển hệ thống thông tin là để quản lý các dự án phát triển hệ thống thông tin hữu hiệu và hiệu quả. </a:t>
            </a:r>
          </a:p>
          <a:p>
            <a:pPr marR="0" lvl="0" rtl="0"/>
            <a:r>
              <a:rPr lang="vi-VN" b="1" i="0" u="none" strike="noStrike" baseline="0" smtClean="0">
                <a:solidFill>
                  <a:srgbClr val="4F81BD"/>
                </a:solidFill>
                <a:latin typeface="Cambria"/>
              </a:rPr>
              <a:t>Mục đích của quản lý dự án là để chuyển giao các dự án đúng tiến độ, trong ngân sách, đầy đủ và chất lượng cao nhất. </a:t>
            </a: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17</a:t>
            </a:fld>
            <a:endParaRPr lang="en-US"/>
          </a:p>
        </p:txBody>
      </p:sp>
      <p:sp>
        <p:nvSpPr>
          <p:cNvPr id="4" name="Date Placeholder 3"/>
          <p:cNvSpPr>
            <a:spLocks noGrp="1"/>
          </p:cNvSpPr>
          <p:nvPr>
            <p:ph type="dt" sz="half" idx="2"/>
          </p:nvPr>
        </p:nvSpPr>
        <p:spPr/>
        <p:txBody>
          <a:bodyPr/>
          <a:lstStyle/>
          <a:p>
            <a:fld id="{929207AF-7E02-468D-A106-185463F3CDE6}" type="datetime1">
              <a:rPr lang="en-US" smtClean="0"/>
              <a:t>5/8/2015</a:t>
            </a:fld>
            <a:endParaRPr lang="en-US"/>
          </a:p>
        </p:txBody>
      </p:sp>
    </p:spTree>
    <p:extLst>
      <p:ext uri="{BB962C8B-B14F-4D97-AF65-F5344CB8AC3E}">
        <p14:creationId xmlns:p14="http://schemas.microsoft.com/office/powerpoint/2010/main" val="14122811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vi-VN" b="1" i="0" u="none" strike="noStrike" baseline="0" smtClean="0">
                <a:solidFill>
                  <a:srgbClr val="365F91"/>
                </a:solidFill>
                <a:latin typeface="Cambria"/>
              </a:rPr>
              <a:t>CÁC YẾU TỐ VỀ CON NGƯỜI</a:t>
            </a:r>
            <a:endParaRPr lang="vi-VN"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Autofit/>
          </a:bodyPr>
          <a:lstStyle/>
          <a:p>
            <a:pPr marL="463550" indent="-463550">
              <a:buFont typeface="Wingdings" pitchFamily="2" charset="2"/>
              <a:buChar char="q"/>
            </a:pPr>
            <a:r>
              <a:rPr lang="en-US" sz="3000" b="1" dirty="0" err="1">
                <a:solidFill>
                  <a:srgbClr val="365F91"/>
                </a:solidFill>
                <a:latin typeface="Cambria"/>
              </a:rPr>
              <a:t>Sự</a:t>
            </a:r>
            <a:r>
              <a:rPr lang="en-US" sz="3000" b="1" dirty="0">
                <a:solidFill>
                  <a:srgbClr val="365F91"/>
                </a:solidFill>
                <a:latin typeface="Cambria"/>
              </a:rPr>
              <a:t> </a:t>
            </a:r>
            <a:r>
              <a:rPr lang="en-US" sz="3000" b="1" dirty="0" err="1">
                <a:solidFill>
                  <a:srgbClr val="365F91"/>
                </a:solidFill>
                <a:latin typeface="Cambria"/>
              </a:rPr>
              <a:t>tham</a:t>
            </a:r>
            <a:r>
              <a:rPr lang="en-US" sz="3000" b="1" dirty="0">
                <a:solidFill>
                  <a:srgbClr val="365F91"/>
                </a:solidFill>
                <a:latin typeface="Cambria"/>
              </a:rPr>
              <a:t> </a:t>
            </a:r>
            <a:r>
              <a:rPr lang="en-US" sz="3000" b="1" dirty="0" err="1">
                <a:solidFill>
                  <a:srgbClr val="365F91"/>
                </a:solidFill>
                <a:latin typeface="Cambria"/>
              </a:rPr>
              <a:t>gia</a:t>
            </a:r>
            <a:r>
              <a:rPr lang="en-US" sz="3000" b="1" dirty="0">
                <a:solidFill>
                  <a:srgbClr val="365F91"/>
                </a:solidFill>
                <a:latin typeface="Cambria"/>
              </a:rPr>
              <a:t> (Participation)</a:t>
            </a:r>
          </a:p>
          <a:p>
            <a:pPr marL="463550" indent="-463550">
              <a:buFont typeface="Wingdings" pitchFamily="2" charset="2"/>
              <a:buChar char="q"/>
            </a:pPr>
            <a:r>
              <a:rPr lang="vi-VN" sz="3000" b="1" dirty="0">
                <a:solidFill>
                  <a:srgbClr val="365F91"/>
                </a:solidFill>
                <a:latin typeface="Cambria"/>
              </a:rPr>
              <a:t>Triển khai cho người dùng </a:t>
            </a:r>
            <a:r>
              <a:rPr lang="vi-VN" sz="3000" b="1" dirty="0" smtClean="0">
                <a:solidFill>
                  <a:srgbClr val="365F91"/>
                </a:solidFill>
                <a:latin typeface="Cambria"/>
              </a:rPr>
              <a:t>cuối </a:t>
            </a:r>
            <a:r>
              <a:rPr lang="en-US" sz="3000" b="1" dirty="0" smtClean="0">
                <a:solidFill>
                  <a:srgbClr val="365F91"/>
                </a:solidFill>
                <a:latin typeface="Cambria"/>
              </a:rPr>
              <a:t/>
            </a:r>
            <a:br>
              <a:rPr lang="en-US" sz="3000" b="1" dirty="0" smtClean="0">
                <a:solidFill>
                  <a:srgbClr val="365F91"/>
                </a:solidFill>
                <a:latin typeface="Cambria"/>
              </a:rPr>
            </a:br>
            <a:r>
              <a:rPr lang="vi-VN" sz="3000" b="1" dirty="0" smtClean="0">
                <a:solidFill>
                  <a:srgbClr val="365F91"/>
                </a:solidFill>
                <a:latin typeface="Cambria"/>
              </a:rPr>
              <a:t>(</a:t>
            </a:r>
            <a:r>
              <a:rPr lang="vi-VN" sz="3000" b="1" dirty="0">
                <a:solidFill>
                  <a:srgbClr val="365F91"/>
                </a:solidFill>
                <a:latin typeface="Cambria"/>
              </a:rPr>
              <a:t>End-user computing)</a:t>
            </a:r>
            <a:endParaRPr lang="en-US" sz="3000" b="1" dirty="0">
              <a:solidFill>
                <a:srgbClr val="365F91"/>
              </a:solidFill>
              <a:latin typeface="Cambria"/>
            </a:endParaRPr>
          </a:p>
          <a:p>
            <a:pPr marL="463550" indent="-463550">
              <a:buFont typeface="Wingdings" pitchFamily="2" charset="2"/>
              <a:buChar char="q"/>
            </a:pPr>
            <a:r>
              <a:rPr lang="en-US" sz="3000" b="1" dirty="0" err="1">
                <a:solidFill>
                  <a:srgbClr val="365F91"/>
                </a:solidFill>
                <a:latin typeface="Cambria"/>
              </a:rPr>
              <a:t>Hệ</a:t>
            </a:r>
            <a:r>
              <a:rPr lang="en-US" sz="3000" b="1" dirty="0">
                <a:solidFill>
                  <a:srgbClr val="365F91"/>
                </a:solidFill>
                <a:latin typeface="Cambria"/>
              </a:rPr>
              <a:t> </a:t>
            </a:r>
            <a:r>
              <a:rPr lang="en-US" sz="3000" b="1" dirty="0" err="1">
                <a:solidFill>
                  <a:srgbClr val="365F91"/>
                </a:solidFill>
                <a:latin typeface="Cambria"/>
              </a:rPr>
              <a:t>chuyên</a:t>
            </a:r>
            <a:r>
              <a:rPr lang="en-US" sz="3000" b="1" dirty="0">
                <a:solidFill>
                  <a:srgbClr val="365F91"/>
                </a:solidFill>
                <a:latin typeface="Cambria"/>
              </a:rPr>
              <a:t> </a:t>
            </a:r>
            <a:r>
              <a:rPr lang="en-US" sz="3000" b="1" dirty="0" err="1">
                <a:solidFill>
                  <a:srgbClr val="365F91"/>
                </a:solidFill>
                <a:latin typeface="Cambria"/>
              </a:rPr>
              <a:t>gia</a:t>
            </a:r>
            <a:r>
              <a:rPr lang="en-US" sz="3000" b="1" dirty="0">
                <a:solidFill>
                  <a:srgbClr val="365F91"/>
                </a:solidFill>
                <a:latin typeface="Cambria"/>
              </a:rPr>
              <a:t> (Expert systems)</a:t>
            </a:r>
          </a:p>
          <a:p>
            <a:pPr marL="463550" indent="-463550">
              <a:buFont typeface="Wingdings" pitchFamily="2" charset="2"/>
              <a:buChar char="q"/>
            </a:pPr>
            <a:r>
              <a:rPr lang="en-US" sz="3000" b="1" dirty="0" err="1">
                <a:solidFill>
                  <a:srgbClr val="365F91"/>
                </a:solidFill>
                <a:latin typeface="Cambria"/>
              </a:rPr>
              <a:t>Quản</a:t>
            </a:r>
            <a:r>
              <a:rPr lang="en-US" sz="3000" b="1" dirty="0">
                <a:solidFill>
                  <a:srgbClr val="365F91"/>
                </a:solidFill>
                <a:latin typeface="Cambria"/>
              </a:rPr>
              <a:t> </a:t>
            </a:r>
            <a:r>
              <a:rPr lang="en-US" sz="3000" b="1" dirty="0" err="1">
                <a:solidFill>
                  <a:srgbClr val="365F91"/>
                </a:solidFill>
                <a:latin typeface="Cambria"/>
              </a:rPr>
              <a:t>lý</a:t>
            </a:r>
            <a:r>
              <a:rPr lang="en-US" sz="3000" b="1" dirty="0">
                <a:solidFill>
                  <a:srgbClr val="365F91"/>
                </a:solidFill>
                <a:latin typeface="Cambria"/>
              </a:rPr>
              <a:t> tri </a:t>
            </a:r>
            <a:r>
              <a:rPr lang="en-US" sz="3000" b="1" dirty="0" err="1">
                <a:solidFill>
                  <a:srgbClr val="365F91"/>
                </a:solidFill>
                <a:latin typeface="Cambria"/>
              </a:rPr>
              <a:t>thức</a:t>
            </a:r>
            <a:r>
              <a:rPr lang="en-US" sz="3000" b="1" dirty="0">
                <a:solidFill>
                  <a:srgbClr val="365F91"/>
                </a:solidFill>
                <a:latin typeface="Cambria"/>
              </a:rPr>
              <a:t> (Knowledge management)</a:t>
            </a:r>
          </a:p>
          <a:p>
            <a:pPr marL="463550" indent="-463550">
              <a:buFont typeface="Wingdings" pitchFamily="2" charset="2"/>
              <a:buChar char="q"/>
            </a:pPr>
            <a:r>
              <a:rPr lang="vi-VN" sz="3000" b="1" dirty="0">
                <a:solidFill>
                  <a:srgbClr val="365F91"/>
                </a:solidFill>
                <a:latin typeface="Cambria"/>
              </a:rPr>
              <a:t>Định hướng khách hàng </a:t>
            </a:r>
            <a:r>
              <a:rPr lang="en-US" sz="3000" b="1" dirty="0" smtClean="0">
                <a:solidFill>
                  <a:srgbClr val="365F91"/>
                </a:solidFill>
                <a:latin typeface="Cambria"/>
              </a:rPr>
              <a:t/>
            </a:r>
            <a:br>
              <a:rPr lang="en-US" sz="3000" b="1" dirty="0" smtClean="0">
                <a:solidFill>
                  <a:srgbClr val="365F91"/>
                </a:solidFill>
                <a:latin typeface="Cambria"/>
              </a:rPr>
            </a:br>
            <a:r>
              <a:rPr lang="vi-VN" sz="3000" b="1" dirty="0" smtClean="0">
                <a:solidFill>
                  <a:srgbClr val="365F91"/>
                </a:solidFill>
                <a:latin typeface="Cambria"/>
              </a:rPr>
              <a:t>(</a:t>
            </a:r>
            <a:r>
              <a:rPr lang="vi-VN" sz="3000" b="1" dirty="0">
                <a:solidFill>
                  <a:srgbClr val="365F91"/>
                </a:solidFill>
                <a:latin typeface="Cambria"/>
              </a:rPr>
              <a:t>Customer orientation)</a:t>
            </a:r>
            <a:endParaRPr lang="en-US" sz="3000" b="1" dirty="0">
              <a:solidFill>
                <a:srgbClr val="365F91"/>
              </a:solidFill>
              <a:latin typeface="Cambria"/>
            </a:endParaRPr>
          </a:p>
          <a:p>
            <a:pPr marL="463550" indent="-463550">
              <a:buFont typeface="Wingdings" pitchFamily="2" charset="2"/>
              <a:buChar char="q"/>
            </a:pPr>
            <a:r>
              <a:rPr lang="en-US" sz="3000" b="1" dirty="0" err="1">
                <a:solidFill>
                  <a:srgbClr val="365F91"/>
                </a:solidFill>
                <a:latin typeface="Cambria"/>
              </a:rPr>
              <a:t>Các</a:t>
            </a:r>
            <a:r>
              <a:rPr lang="en-US" sz="3000" b="1" dirty="0">
                <a:solidFill>
                  <a:srgbClr val="365F91"/>
                </a:solidFill>
                <a:latin typeface="Cambria"/>
              </a:rPr>
              <a:t> </a:t>
            </a:r>
            <a:r>
              <a:rPr lang="en-US" sz="3000" b="1" dirty="0" err="1">
                <a:solidFill>
                  <a:srgbClr val="365F91"/>
                </a:solidFill>
                <a:latin typeface="Cambria"/>
              </a:rPr>
              <a:t>yêu</a:t>
            </a:r>
            <a:r>
              <a:rPr lang="en-US" sz="3000" b="1" dirty="0">
                <a:solidFill>
                  <a:srgbClr val="365F91"/>
                </a:solidFill>
                <a:latin typeface="Cambria"/>
              </a:rPr>
              <a:t> </a:t>
            </a:r>
            <a:r>
              <a:rPr lang="en-US" sz="3000" b="1" dirty="0" err="1">
                <a:solidFill>
                  <a:srgbClr val="365F91"/>
                </a:solidFill>
                <a:latin typeface="Cambria"/>
              </a:rPr>
              <a:t>cầu</a:t>
            </a:r>
            <a:r>
              <a:rPr lang="en-US" sz="3000" b="1" dirty="0">
                <a:solidFill>
                  <a:srgbClr val="365F91"/>
                </a:solidFill>
                <a:latin typeface="Cambria"/>
              </a:rPr>
              <a:t> (Requirements)</a:t>
            </a: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18</a:t>
            </a:fld>
            <a:endParaRPr lang="en-US"/>
          </a:p>
        </p:txBody>
      </p:sp>
      <p:sp>
        <p:nvSpPr>
          <p:cNvPr id="4" name="Date Placeholder 3"/>
          <p:cNvSpPr>
            <a:spLocks noGrp="1"/>
          </p:cNvSpPr>
          <p:nvPr>
            <p:ph type="dt" sz="half" idx="2"/>
          </p:nvPr>
        </p:nvSpPr>
        <p:spPr/>
        <p:txBody>
          <a:bodyPr/>
          <a:lstStyle/>
          <a:p>
            <a:fld id="{C7872F07-59EA-4FF6-ADBE-B5C98B12F88C}" type="datetime1">
              <a:rPr lang="en-US" smtClean="0"/>
              <a:t>5/8/2015</a:t>
            </a:fld>
            <a:endParaRPr lang="en-US"/>
          </a:p>
        </p:txBody>
      </p:sp>
    </p:spTree>
    <p:extLst>
      <p:ext uri="{BB962C8B-B14F-4D97-AF65-F5344CB8AC3E}">
        <p14:creationId xmlns:p14="http://schemas.microsoft.com/office/powerpoint/2010/main" val="9942893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Sự tham gia (Participation)</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77500" lnSpcReduction="20000"/>
          </a:bodyPr>
          <a:lstStyle/>
          <a:p>
            <a:pPr marR="0" lvl="0" rtl="0">
              <a:lnSpc>
                <a:spcPct val="120000"/>
              </a:lnSpc>
            </a:pPr>
            <a:r>
              <a:rPr lang="vi-VN" b="1" i="0" u="none" strike="noStrike" baseline="0" dirty="0" smtClean="0">
                <a:solidFill>
                  <a:srgbClr val="4F81BD"/>
                </a:solidFill>
                <a:latin typeface="Cambria"/>
              </a:rPr>
              <a:t>Các cách tiếp cận phát triển hệ thống thuở ban đầu: </a:t>
            </a:r>
          </a:p>
          <a:p>
            <a:pPr marR="0" lvl="1" rtl="0">
              <a:lnSpc>
                <a:spcPct val="120000"/>
              </a:lnSpc>
            </a:pPr>
            <a:r>
              <a:rPr lang="en-US" b="1" i="0" u="none" strike="noStrike" baseline="0" dirty="0" err="1" smtClean="0">
                <a:solidFill>
                  <a:srgbClr val="4F81BD"/>
                </a:solidFill>
                <a:latin typeface="Cambria"/>
              </a:rPr>
              <a:t>chỉ</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tập</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trung</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vào</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các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khía</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cạnh</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kỹ</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thuật</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của</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hệ</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thống</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máy</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tính</a:t>
            </a:r>
            <a:r>
              <a:rPr lang="en-US" b="1" i="0" u="none" strike="noStrike" baseline="0" dirty="0" smtClean="0">
                <a:solidFill>
                  <a:srgbClr val="4F81BD"/>
                </a:solidFill>
                <a:latin typeface="Cambria"/>
              </a:rPr>
              <a:t> </a:t>
            </a:r>
          </a:p>
          <a:p>
            <a:pPr marR="0" lvl="1" rtl="0">
              <a:lnSpc>
                <a:spcPct val="120000"/>
              </a:lnSpc>
            </a:pPr>
            <a:r>
              <a:rPr lang="vi-VN" b="1" i="0" u="none" strike="noStrike" baseline="0" dirty="0" smtClean="0">
                <a:solidFill>
                  <a:srgbClr val="4F81BD"/>
                </a:solidFill>
                <a:latin typeface="Cambria"/>
              </a:rPr>
              <a:t>đề ra quyết định ít thực tế cho người dùng </a:t>
            </a:r>
          </a:p>
          <a:p>
            <a:pPr marR="0" lvl="0" rtl="0">
              <a:lnSpc>
                <a:spcPct val="120000"/>
              </a:lnSpc>
            </a:pPr>
            <a:r>
              <a:rPr lang="vi-VN" b="1" i="0" u="none" strike="noStrike" baseline="0" dirty="0" smtClean="0">
                <a:solidFill>
                  <a:srgbClr val="4F81BD"/>
                </a:solidFill>
                <a:latin typeface="Cambria"/>
              </a:rPr>
              <a:t>Vấn đề: </a:t>
            </a:r>
          </a:p>
          <a:p>
            <a:pPr marR="0" lvl="1" rtl="0">
              <a:lnSpc>
                <a:spcPct val="120000"/>
              </a:lnSpc>
            </a:pPr>
            <a:r>
              <a:rPr lang="vi-VN" b="1" i="0" u="none" strike="noStrike" baseline="0" dirty="0" smtClean="0">
                <a:solidFill>
                  <a:srgbClr val="4F81BD"/>
                </a:solidFill>
                <a:latin typeface="Cambria"/>
              </a:rPr>
              <a:t>người dùng đã bực bội với các nhà phát triển là "những người ngoài" (outsiders) với ít hiểu biết về môi trường nghiệp vụ </a:t>
            </a:r>
          </a:p>
          <a:p>
            <a:pPr marR="0" lvl="1" rtl="0">
              <a:lnSpc>
                <a:spcPct val="120000"/>
              </a:lnSpc>
            </a:pPr>
            <a:r>
              <a:rPr lang="vi-VN" b="1" i="0" u="none" strike="noStrike" baseline="0" dirty="0" smtClean="0">
                <a:solidFill>
                  <a:srgbClr val="4F81BD"/>
                </a:solidFill>
                <a:latin typeface="Cambria"/>
              </a:rPr>
              <a:t>hệ thống "áp đặt" cho người dùng và không "thân thiện với người sử dụng" </a:t>
            </a:r>
          </a:p>
          <a:p>
            <a:pPr marR="0" lvl="1" rtl="0">
              <a:lnSpc>
                <a:spcPct val="120000"/>
              </a:lnSpc>
            </a:pPr>
            <a:r>
              <a:rPr lang="vi-VN" b="1" i="0" u="none" strike="noStrike" baseline="0" dirty="0" smtClean="0">
                <a:solidFill>
                  <a:srgbClr val="4F81BD"/>
                </a:solidFill>
                <a:latin typeface="Cambria"/>
              </a:rPr>
              <a:t>hệ thống đã không đủ khả năng hỗ trợ nhu cầu nghiệp vụ</a:t>
            </a: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19</a:t>
            </a:fld>
            <a:endParaRPr lang="en-US"/>
          </a:p>
        </p:txBody>
      </p:sp>
      <p:sp>
        <p:nvSpPr>
          <p:cNvPr id="4" name="Date Placeholder 3"/>
          <p:cNvSpPr>
            <a:spLocks noGrp="1"/>
          </p:cNvSpPr>
          <p:nvPr>
            <p:ph type="dt" sz="half" idx="2"/>
          </p:nvPr>
        </p:nvSpPr>
        <p:spPr/>
        <p:txBody>
          <a:bodyPr/>
          <a:lstStyle/>
          <a:p>
            <a:fld id="{2D923B76-549A-43BA-8066-F30EC2EED4F5}" type="datetime1">
              <a:rPr lang="en-US" smtClean="0"/>
              <a:t>5/8/2015</a:t>
            </a:fld>
            <a:endParaRPr lang="en-US"/>
          </a:p>
        </p:txBody>
      </p:sp>
    </p:spTree>
    <p:extLst>
      <p:ext uri="{BB962C8B-B14F-4D97-AF65-F5344CB8AC3E}">
        <p14:creationId xmlns:p14="http://schemas.microsoft.com/office/powerpoint/2010/main" val="34723235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dirty="0" err="1" smtClean="0">
                <a:solidFill>
                  <a:srgbClr val="365F91"/>
                </a:solidFill>
                <a:latin typeface="Cambria"/>
              </a:rPr>
              <a:t>Sự</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tham</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gia</a:t>
            </a:r>
            <a:r>
              <a:rPr lang="en-US" b="1" i="0" u="none" strike="noStrike" baseline="0" dirty="0" smtClean="0">
                <a:solidFill>
                  <a:srgbClr val="365F91"/>
                </a:solidFill>
                <a:latin typeface="Cambria"/>
              </a:rPr>
              <a:t> (Participation)...</a:t>
            </a:r>
            <a:endParaRPr lang="en-US" b="1" i="0" u="none" strike="noStrike" baseline="0" dirty="0" smtClean="0">
              <a:solidFill>
                <a:srgbClr val="365F91"/>
              </a:solidFill>
              <a:latin typeface="Times New Roman"/>
            </a:endParaRPr>
          </a:p>
        </p:txBody>
      </p:sp>
      <p:sp>
        <p:nvSpPr>
          <p:cNvPr id="3" name="Text Placeholder 2"/>
          <p:cNvSpPr>
            <a:spLocks noGrp="1"/>
          </p:cNvSpPr>
          <p:nvPr>
            <p:ph idx="1"/>
          </p:nvPr>
        </p:nvSpPr>
        <p:spPr/>
        <p:txBody>
          <a:bodyPr>
            <a:normAutofit fontScale="77500" lnSpcReduction="20000"/>
          </a:bodyPr>
          <a:lstStyle/>
          <a:p>
            <a:pPr marR="0" lvl="0" rtl="0">
              <a:lnSpc>
                <a:spcPct val="120000"/>
              </a:lnSpc>
            </a:pPr>
            <a:r>
              <a:rPr lang="en-US" b="1" i="0" u="none" strike="noStrike" baseline="0" dirty="0" err="1" smtClean="0">
                <a:solidFill>
                  <a:srgbClr val="4F81BD"/>
                </a:solidFill>
                <a:latin typeface="Cambria"/>
              </a:rPr>
              <a:t>Barki</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và</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Hartwick</a:t>
            </a:r>
            <a:r>
              <a:rPr lang="en-US" b="1" i="0" u="none" strike="noStrike" baseline="0" dirty="0" smtClean="0">
                <a:solidFill>
                  <a:srgbClr val="4F81BD"/>
                </a:solidFill>
                <a:latin typeface="Cambria"/>
              </a:rPr>
              <a:t> (1989) </a:t>
            </a:r>
            <a:r>
              <a:rPr lang="en-US" b="1" i="0" u="none" strike="noStrike" baseline="0" dirty="0" err="1" smtClean="0">
                <a:solidFill>
                  <a:srgbClr val="4F81BD"/>
                </a:solidFill>
                <a:latin typeface="Cambria"/>
              </a:rPr>
              <a:t>phân</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biệt</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giữa</a:t>
            </a:r>
            <a:r>
              <a:rPr lang="en-US" b="1" i="0" u="none" strike="noStrike" baseline="0" dirty="0" smtClean="0">
                <a:solidFill>
                  <a:srgbClr val="4F81BD"/>
                </a:solidFill>
                <a:latin typeface="Cambria"/>
              </a:rPr>
              <a:t>: </a:t>
            </a:r>
          </a:p>
          <a:p>
            <a:pPr marR="0" lvl="1" rtl="0">
              <a:lnSpc>
                <a:spcPct val="120000"/>
              </a:lnSpc>
            </a:pPr>
            <a:r>
              <a:rPr lang="vi-VN" b="1" i="0" u="none" strike="noStrike" baseline="0" dirty="0" smtClean="0">
                <a:solidFill>
                  <a:srgbClr val="4F81BD"/>
                </a:solidFill>
                <a:latin typeface="Cambria"/>
              </a:rPr>
              <a:t>Sự tham gia của người dùng (user participation): một tập hợp các hoạt động và hành vi được thực hiện bởi người sử dụng </a:t>
            </a:r>
          </a:p>
          <a:p>
            <a:pPr marR="0" lvl="1" rtl="0">
              <a:lnSpc>
                <a:spcPct val="120000"/>
              </a:lnSpc>
            </a:pPr>
            <a:r>
              <a:rPr lang="vi-VN" b="1" i="0" u="none" strike="noStrike" baseline="0" dirty="0" smtClean="0">
                <a:solidFill>
                  <a:srgbClr val="4F81BD"/>
                </a:solidFill>
                <a:latin typeface="Cambria"/>
              </a:rPr>
              <a:t>Sự dính líu của người dùng (user involvement): một trạng thái tâm lý chủ quan khi người dùng xem xét một hệ thống quan trọng và có liên quan đến cá nhân</a:t>
            </a:r>
          </a:p>
          <a:p>
            <a:pPr marR="0" lvl="0" rtl="0">
              <a:lnSpc>
                <a:spcPct val="120000"/>
              </a:lnSpc>
            </a:pPr>
            <a:r>
              <a:rPr lang="vi-VN" b="1" i="0" u="none" strike="noStrike" baseline="0" dirty="0" smtClean="0">
                <a:solidFill>
                  <a:srgbClr val="4F81BD"/>
                </a:solidFill>
                <a:latin typeface="Cambria"/>
              </a:rPr>
              <a:t>Làm thế nào để những điều này ảnh hưởng đến cách sử dụng hệ thống và sự hài lòng của người dùng? </a:t>
            </a:r>
          </a:p>
          <a:p>
            <a:pPr marR="0" lvl="0" rtl="0">
              <a:lnSpc>
                <a:spcPct val="120000"/>
              </a:lnSpc>
            </a:pPr>
            <a:r>
              <a:rPr lang="vi-VN" b="1" i="0" u="none" strike="noStrike" baseline="0" dirty="0" smtClean="0">
                <a:solidFill>
                  <a:srgbClr val="4F81BD"/>
                </a:solidFill>
                <a:latin typeface="Cambria"/>
              </a:rPr>
              <a:t>Làm thế nào chúng ta có thể xác định và đo lường sự hài lòng của người dùng? </a:t>
            </a: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20</a:t>
            </a:fld>
            <a:endParaRPr lang="en-US"/>
          </a:p>
        </p:txBody>
      </p:sp>
      <p:sp>
        <p:nvSpPr>
          <p:cNvPr id="4" name="Date Placeholder 3"/>
          <p:cNvSpPr>
            <a:spLocks noGrp="1"/>
          </p:cNvSpPr>
          <p:nvPr>
            <p:ph type="dt" sz="half" idx="2"/>
          </p:nvPr>
        </p:nvSpPr>
        <p:spPr/>
        <p:txBody>
          <a:bodyPr/>
          <a:lstStyle/>
          <a:p>
            <a:fld id="{ADDB2633-20FF-4FD6-8ADF-0EA8F9AF6D6A}" type="datetime1">
              <a:rPr lang="en-US" smtClean="0"/>
              <a:t>5/8/2015</a:t>
            </a:fld>
            <a:endParaRPr lang="en-US"/>
          </a:p>
        </p:txBody>
      </p:sp>
    </p:spTree>
    <p:extLst>
      <p:ext uri="{BB962C8B-B14F-4D97-AF65-F5344CB8AC3E}">
        <p14:creationId xmlns:p14="http://schemas.microsoft.com/office/powerpoint/2010/main" val="20781208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dirty="0" err="1" smtClean="0">
                <a:solidFill>
                  <a:srgbClr val="365F91"/>
                </a:solidFill>
                <a:latin typeface="Cambria"/>
              </a:rPr>
              <a:t>Sự</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tham</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gia</a:t>
            </a:r>
            <a:r>
              <a:rPr lang="en-US" b="1" i="0" u="none" strike="noStrike" baseline="0" dirty="0" smtClean="0">
                <a:solidFill>
                  <a:srgbClr val="365F91"/>
                </a:solidFill>
                <a:latin typeface="Cambria"/>
              </a:rPr>
              <a:t> (Participation)...</a:t>
            </a:r>
            <a:endParaRPr lang="en-US" b="1" i="0" u="none" strike="noStrike" baseline="0" dirty="0" smtClean="0">
              <a:solidFill>
                <a:srgbClr val="365F91"/>
              </a:solidFill>
              <a:latin typeface="Times New Roman"/>
            </a:endParaRPr>
          </a:p>
        </p:txBody>
      </p:sp>
      <p:sp>
        <p:nvSpPr>
          <p:cNvPr id="3" name="Text Placeholder 2"/>
          <p:cNvSpPr>
            <a:spLocks noGrp="1"/>
          </p:cNvSpPr>
          <p:nvPr>
            <p:ph idx="1"/>
          </p:nvPr>
        </p:nvSpPr>
        <p:spPr/>
        <p:txBody>
          <a:bodyPr>
            <a:normAutofit fontScale="70000" lnSpcReduction="20000"/>
          </a:bodyPr>
          <a:lstStyle/>
          <a:p>
            <a:pPr marR="0" lvl="0" rtl="0">
              <a:lnSpc>
                <a:spcPct val="120000"/>
              </a:lnSpc>
            </a:pPr>
            <a:r>
              <a:rPr lang="vi-VN" b="1" i="0" u="none" strike="noStrike" baseline="0" dirty="0" smtClean="0">
                <a:solidFill>
                  <a:srgbClr val="4F81BD"/>
                </a:solidFill>
                <a:latin typeface="Cambria"/>
              </a:rPr>
              <a:t>Sự tham gia như là sự dính líu của người dùng trong thiết kế hệ thống: </a:t>
            </a:r>
            <a:r>
              <a:rPr lang="en-US" b="1" i="0" u="none" strike="noStrike" baseline="0" dirty="0" smtClean="0">
                <a:solidFill>
                  <a:srgbClr val="4F81BD"/>
                </a:solidFill>
                <a:latin typeface="Cambria"/>
              </a:rPr>
              <a:t/>
            </a:r>
            <a:br>
              <a:rPr lang="en-US" b="1" i="0" u="none" strike="noStrike" baseline="0" dirty="0" smtClean="0">
                <a:solidFill>
                  <a:srgbClr val="4F81BD"/>
                </a:solidFill>
                <a:latin typeface="Cambria"/>
              </a:rPr>
            </a:br>
            <a:r>
              <a:rPr lang="vi-VN" b="1" i="0" u="none" strike="noStrike" baseline="0" dirty="0" smtClean="0">
                <a:solidFill>
                  <a:srgbClr val="4F81BD"/>
                </a:solidFill>
                <a:latin typeface="Cambria"/>
              </a:rPr>
              <a:t>“</a:t>
            </a:r>
            <a:r>
              <a:rPr lang="vi-VN" b="1" i="1" u="none" strike="noStrike" baseline="0" dirty="0" smtClean="0">
                <a:solidFill>
                  <a:srgbClr val="4F81BD"/>
                </a:solidFill>
                <a:latin typeface="Cambria"/>
              </a:rPr>
              <a:t>Một quá trình trong đó hai hoặc nhiều bên ảnh hưởng lẫn nhau trong việc đưa ra các kế hoạch, chính sách, quyết định</a:t>
            </a:r>
            <a:r>
              <a:rPr lang="vi-VN" b="1" i="1" u="none" strike="noStrike" baseline="0" dirty="0" smtClean="0">
                <a:solidFill>
                  <a:srgbClr val="4F81BD"/>
                </a:solidFill>
                <a:latin typeface="Times New Roman"/>
              </a:rPr>
              <a:t>.</a:t>
            </a:r>
            <a:r>
              <a:rPr lang="vi-VN" b="1" i="1" u="none" strike="noStrike" baseline="0" dirty="0" smtClean="0">
                <a:solidFill>
                  <a:srgbClr val="4F81BD"/>
                </a:solidFill>
                <a:latin typeface="Cambria"/>
              </a:rPr>
              <a:t> Được giới hạn đến các quyết định có tác dụng trên tất cả những bên ra quyết định hoặc những bên được đại diện bởi họ trong tương lai </a:t>
            </a:r>
            <a:r>
              <a:rPr lang="vi-VN" b="1" i="0" u="none" strike="noStrike" baseline="0" dirty="0" smtClean="0">
                <a:solidFill>
                  <a:srgbClr val="4F81BD"/>
                </a:solidFill>
                <a:latin typeface="Cambria"/>
              </a:rPr>
              <a:t>" </a:t>
            </a:r>
            <a:r>
              <a:rPr lang="en-US" b="1" i="0" u="none" strike="noStrike" baseline="0" dirty="0" smtClean="0">
                <a:solidFill>
                  <a:srgbClr val="4F81BD"/>
                </a:solidFill>
                <a:latin typeface="Cambria"/>
              </a:rPr>
              <a:t/>
            </a:r>
            <a:br>
              <a:rPr lang="en-US" b="1" i="0" u="none" strike="noStrike" baseline="0" dirty="0" smtClean="0">
                <a:solidFill>
                  <a:srgbClr val="4F81BD"/>
                </a:solidFill>
                <a:latin typeface="Cambria"/>
              </a:rPr>
            </a:br>
            <a:r>
              <a:rPr lang="en-US" b="1" i="0" u="none" strike="noStrike" baseline="0" dirty="0" smtClean="0">
                <a:solidFill>
                  <a:srgbClr val="4F81BD"/>
                </a:solidFill>
                <a:latin typeface="Cambria"/>
              </a:rPr>
              <a:t>				(1983 Mumford, </a:t>
            </a:r>
            <a:r>
              <a:rPr lang="en-US" b="1" i="0" u="none" strike="noStrike" baseline="0" dirty="0" err="1" smtClean="0">
                <a:solidFill>
                  <a:srgbClr val="4F81BD"/>
                </a:solidFill>
                <a:latin typeface="Cambria"/>
              </a:rPr>
              <a:t>trang</a:t>
            </a:r>
            <a:r>
              <a:rPr lang="en-US" b="1" i="0" u="none" strike="noStrike" baseline="0" dirty="0" smtClean="0">
                <a:solidFill>
                  <a:srgbClr val="4F81BD"/>
                </a:solidFill>
                <a:latin typeface="Cambria"/>
              </a:rPr>
              <a:t> 22) </a:t>
            </a:r>
          </a:p>
          <a:p>
            <a:pPr marR="0" lvl="0" rtl="0">
              <a:lnSpc>
                <a:spcPct val="120000"/>
              </a:lnSpc>
            </a:pPr>
            <a:r>
              <a:rPr lang="en-US" b="1" i="0" u="none" strike="noStrike" baseline="0" dirty="0" err="1" smtClean="0">
                <a:solidFill>
                  <a:srgbClr val="4F81BD"/>
                </a:solidFill>
                <a:latin typeface="Cambria"/>
              </a:rPr>
              <a:t>Sự</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tham</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gia</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có</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thể</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có</a:t>
            </a:r>
            <a:r>
              <a:rPr lang="en-US" b="1" i="0" u="none" strike="noStrike" baseline="0" dirty="0" smtClean="0">
                <a:solidFill>
                  <a:srgbClr val="4F81BD"/>
                </a:solidFill>
                <a:latin typeface="Cambria"/>
              </a:rPr>
              <a:t> ý </a:t>
            </a:r>
            <a:r>
              <a:rPr lang="en-US" b="1" i="0" u="none" strike="noStrike" baseline="0" dirty="0" err="1" smtClean="0">
                <a:solidFill>
                  <a:srgbClr val="4F81BD"/>
                </a:solidFill>
                <a:latin typeface="Cambria"/>
              </a:rPr>
              <a:t>nghĩa</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khác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nhau</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cho</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các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nhóm</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khác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nhau</a:t>
            </a:r>
            <a:r>
              <a:rPr lang="en-US" b="1" dirty="0" smtClean="0">
                <a:solidFill>
                  <a:srgbClr val="4F81BD"/>
                </a:solidFill>
                <a:latin typeface="Cambria"/>
              </a:rPr>
              <a:t>. </a:t>
            </a:r>
            <a:r>
              <a:rPr lang="vi-VN" b="1" i="0" u="none" strike="noStrike" baseline="0" dirty="0" smtClean="0">
                <a:solidFill>
                  <a:srgbClr val="4F81BD"/>
                </a:solidFill>
                <a:latin typeface="Cambria"/>
              </a:rPr>
              <a:t>Ví dụ như về mặt lẽ phải, nhân viên cam kết, công cụ quản lý, trao quyền cho nhân viên ..</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21</a:t>
            </a:fld>
            <a:endParaRPr lang="en-US"/>
          </a:p>
        </p:txBody>
      </p:sp>
      <p:sp>
        <p:nvSpPr>
          <p:cNvPr id="4" name="Date Placeholder 3"/>
          <p:cNvSpPr>
            <a:spLocks noGrp="1"/>
          </p:cNvSpPr>
          <p:nvPr>
            <p:ph type="dt" sz="half" idx="2"/>
          </p:nvPr>
        </p:nvSpPr>
        <p:spPr/>
        <p:txBody>
          <a:bodyPr/>
          <a:lstStyle/>
          <a:p>
            <a:fld id="{20DB592D-1C02-4820-A344-DD670843708F}" type="datetime1">
              <a:rPr lang="en-US" smtClean="0"/>
              <a:t>5/8/2015</a:t>
            </a:fld>
            <a:endParaRPr lang="en-US"/>
          </a:p>
        </p:txBody>
      </p:sp>
    </p:spTree>
    <p:extLst>
      <p:ext uri="{BB962C8B-B14F-4D97-AF65-F5344CB8AC3E}">
        <p14:creationId xmlns:p14="http://schemas.microsoft.com/office/powerpoint/2010/main" val="34638110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dirty="0" err="1" smtClean="0">
                <a:solidFill>
                  <a:srgbClr val="365F91"/>
                </a:solidFill>
                <a:latin typeface="Cambria"/>
              </a:rPr>
              <a:t>Sự</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tham</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gia</a:t>
            </a:r>
            <a:r>
              <a:rPr lang="en-US" b="1" i="0" u="none" strike="noStrike" baseline="0" dirty="0" smtClean="0">
                <a:solidFill>
                  <a:srgbClr val="365F91"/>
                </a:solidFill>
                <a:latin typeface="Cambria"/>
              </a:rPr>
              <a:t> (Participation)...</a:t>
            </a:r>
            <a:endParaRPr lang="en-US" b="1" i="0" u="none" strike="noStrike" baseline="0" dirty="0" smtClean="0">
              <a:solidFill>
                <a:srgbClr val="365F91"/>
              </a:solidFill>
              <a:latin typeface="Times New Roman"/>
            </a:endParaRPr>
          </a:p>
        </p:txBody>
      </p:sp>
      <p:sp>
        <p:nvSpPr>
          <p:cNvPr id="3" name="Text Placeholder 2"/>
          <p:cNvSpPr>
            <a:spLocks noGrp="1"/>
          </p:cNvSpPr>
          <p:nvPr>
            <p:ph idx="1"/>
          </p:nvPr>
        </p:nvSpPr>
        <p:spPr/>
        <p:txBody>
          <a:bodyPr>
            <a:normAutofit fontScale="77500" lnSpcReduction="20000"/>
          </a:bodyPr>
          <a:lstStyle/>
          <a:p>
            <a:pPr marR="0" lvl="0" rtl="0">
              <a:lnSpc>
                <a:spcPct val="120000"/>
              </a:lnSpc>
            </a:pPr>
            <a:r>
              <a:rPr lang="vi-VN" b="1" i="0" u="none" strike="noStrike" baseline="0" dirty="0" smtClean="0">
                <a:solidFill>
                  <a:srgbClr val="4F81BD"/>
                </a:solidFill>
                <a:latin typeface="Cambria"/>
              </a:rPr>
              <a:t>Ba cấp độ của sự tham gia của người sử dụng được xác định bởi Mumford (1983): </a:t>
            </a:r>
          </a:p>
          <a:p>
            <a:pPr marR="0" lvl="1" rtl="0">
              <a:lnSpc>
                <a:spcPct val="120000"/>
              </a:lnSpc>
            </a:pPr>
            <a:r>
              <a:rPr lang="vi-VN" b="1" i="0" u="none" strike="noStrike" baseline="0" dirty="0" smtClean="0">
                <a:solidFill>
                  <a:srgbClr val="4F81BD"/>
                </a:solidFill>
                <a:latin typeface="Cambria"/>
              </a:rPr>
              <a:t>tư vấn (consultative): tất cả người dùng được tư vấn về / đóng góp ý kiến ​​vào quá trình thiết kế nhưng nhiệm vụ thiết kế được thực hiện bởi các nhà phân tích hệ thống </a:t>
            </a:r>
          </a:p>
          <a:p>
            <a:pPr marR="0" lvl="1" rtl="0">
              <a:lnSpc>
                <a:spcPct val="120000"/>
              </a:lnSpc>
            </a:pPr>
            <a:r>
              <a:rPr lang="vi-VN" b="1" i="0" u="none" strike="noStrike" baseline="0" dirty="0" smtClean="0">
                <a:solidFill>
                  <a:srgbClr val="4F81BD"/>
                </a:solidFill>
                <a:latin typeface="Cambria"/>
              </a:rPr>
              <a:t>đại diện (representative): nhóm thiết kế hình thành từ bầu chọn hoặc đại diện được lựa chọn đưa ra quyết định thiết kế </a:t>
            </a:r>
          </a:p>
          <a:p>
            <a:pPr marR="0" lvl="1" rtl="0">
              <a:lnSpc>
                <a:spcPct val="120000"/>
              </a:lnSpc>
            </a:pPr>
            <a:r>
              <a:rPr lang="vi-VN" b="1" i="0" u="none" strike="noStrike" baseline="0" dirty="0" smtClean="0">
                <a:solidFill>
                  <a:srgbClr val="4F81BD"/>
                </a:solidFill>
                <a:latin typeface="Cambria"/>
              </a:rPr>
              <a:t>sự đồng thuận (consensus): các thành viên trong nhóm thiết kế liên tục thảo luận về các ý tưởng và giải pháp với tất cả người sử dụng </a:t>
            </a: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22</a:t>
            </a:fld>
            <a:endParaRPr lang="en-US"/>
          </a:p>
        </p:txBody>
      </p:sp>
      <p:sp>
        <p:nvSpPr>
          <p:cNvPr id="4" name="Date Placeholder 3"/>
          <p:cNvSpPr>
            <a:spLocks noGrp="1"/>
          </p:cNvSpPr>
          <p:nvPr>
            <p:ph type="dt" sz="half" idx="2"/>
          </p:nvPr>
        </p:nvSpPr>
        <p:spPr/>
        <p:txBody>
          <a:bodyPr/>
          <a:lstStyle/>
          <a:p>
            <a:fld id="{97D4D6EC-9B52-49C4-83C0-A78EED64FC94}" type="datetime1">
              <a:rPr lang="en-US" smtClean="0"/>
              <a:t>5/8/2015</a:t>
            </a:fld>
            <a:endParaRPr lang="en-US"/>
          </a:p>
        </p:txBody>
      </p:sp>
    </p:spTree>
    <p:extLst>
      <p:ext uri="{BB962C8B-B14F-4D97-AF65-F5344CB8AC3E}">
        <p14:creationId xmlns:p14="http://schemas.microsoft.com/office/powerpoint/2010/main" val="149710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dirty="0" err="1" smtClean="0">
                <a:solidFill>
                  <a:srgbClr val="365F91"/>
                </a:solidFill>
                <a:latin typeface="Cambria"/>
              </a:rPr>
              <a:t>Sự</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tham</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gia</a:t>
            </a:r>
            <a:r>
              <a:rPr lang="en-US" b="1" i="0" u="none" strike="noStrike" baseline="0" dirty="0" smtClean="0">
                <a:solidFill>
                  <a:srgbClr val="365F91"/>
                </a:solidFill>
                <a:latin typeface="Cambria"/>
              </a:rPr>
              <a:t> (Participation)...</a:t>
            </a:r>
            <a:endParaRPr lang="en-US" b="1" i="0" u="none" strike="noStrike" baseline="0" dirty="0" smtClean="0">
              <a:solidFill>
                <a:srgbClr val="365F91"/>
              </a:solidFill>
              <a:latin typeface="Times New Roman"/>
            </a:endParaRPr>
          </a:p>
        </p:txBody>
      </p:sp>
      <p:sp>
        <p:nvSpPr>
          <p:cNvPr id="3" name="Text Placeholder 2"/>
          <p:cNvSpPr>
            <a:spLocks noGrp="1"/>
          </p:cNvSpPr>
          <p:nvPr>
            <p:ph idx="1"/>
          </p:nvPr>
        </p:nvSpPr>
        <p:spPr/>
        <p:txBody>
          <a:bodyPr>
            <a:normAutofit fontScale="62500" lnSpcReduction="20000"/>
          </a:bodyPr>
          <a:lstStyle/>
          <a:p>
            <a:pPr marL="0" marR="0" lvl="0" indent="0" rtl="0">
              <a:lnSpc>
                <a:spcPct val="120000"/>
              </a:lnSpc>
              <a:buNone/>
            </a:pPr>
            <a:r>
              <a:rPr lang="vi-VN" b="1" i="0" u="none" strike="noStrike" baseline="0" dirty="0" smtClean="0">
                <a:solidFill>
                  <a:srgbClr val="4F81BD"/>
                </a:solidFill>
                <a:latin typeface="Cambria"/>
              </a:rPr>
              <a:t>Các </a:t>
            </a:r>
            <a:r>
              <a:rPr lang="vi-VN" b="1" i="1" u="none" strike="noStrike" baseline="0" dirty="0" smtClean="0">
                <a:solidFill>
                  <a:srgbClr val="4F81BD"/>
                </a:solidFill>
                <a:latin typeface="Cambria"/>
              </a:rPr>
              <a:t>lợi ích dự kiến của sự tham gia của người dùng:</a:t>
            </a:r>
            <a:r>
              <a:rPr lang="vi-VN" b="1" i="0" u="none" strike="noStrike" baseline="0" dirty="0" smtClean="0">
                <a:solidFill>
                  <a:srgbClr val="4F81BD"/>
                </a:solidFill>
                <a:latin typeface="Cambria"/>
              </a:rPr>
              <a:t> </a:t>
            </a:r>
          </a:p>
          <a:p>
            <a:pPr marR="0" lvl="0" rtl="0">
              <a:lnSpc>
                <a:spcPct val="120000"/>
              </a:lnSpc>
            </a:pPr>
            <a:r>
              <a:rPr lang="vi-VN" b="1" i="0" u="none" strike="noStrike" baseline="0" dirty="0" smtClean="0">
                <a:solidFill>
                  <a:srgbClr val="4F81BD"/>
                </a:solidFill>
                <a:latin typeface="Cambria"/>
              </a:rPr>
              <a:t>Cải thiện chất lượng hệ thống: </a:t>
            </a:r>
          </a:p>
          <a:p>
            <a:pPr marR="0" lvl="1" rtl="0">
              <a:lnSpc>
                <a:spcPct val="120000"/>
              </a:lnSpc>
            </a:pPr>
            <a:r>
              <a:rPr lang="vi-VN" b="1" i="0" u="none" strike="noStrike" baseline="0" dirty="0" smtClean="0">
                <a:solidFill>
                  <a:srgbClr val="4F81BD"/>
                </a:solidFill>
                <a:latin typeface="Cambria"/>
              </a:rPr>
              <a:t>các yêu cầu hoàn thiện hơn, chính xác hơn</a:t>
            </a:r>
          </a:p>
          <a:p>
            <a:pPr marR="0" lvl="1" rtl="0">
              <a:lnSpc>
                <a:spcPct val="120000"/>
              </a:lnSpc>
            </a:pPr>
            <a:r>
              <a:rPr lang="en-US" b="1" i="0" u="none" strike="noStrike" baseline="0" dirty="0" err="1" smtClean="0">
                <a:solidFill>
                  <a:srgbClr val="4F81BD"/>
                </a:solidFill>
                <a:latin typeface="Cambria"/>
              </a:rPr>
              <a:t>cung</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cấp</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sự</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tinh</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thông</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về</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tổ</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chức</a:t>
            </a:r>
            <a:r>
              <a:rPr lang="en-US" b="1" i="0" u="none" strike="noStrike" baseline="0" dirty="0" smtClean="0">
                <a:solidFill>
                  <a:srgbClr val="4F81BD"/>
                </a:solidFill>
                <a:latin typeface="Cambria"/>
              </a:rPr>
              <a:t> </a:t>
            </a:r>
          </a:p>
          <a:p>
            <a:pPr marR="0" lvl="1" rtl="0">
              <a:lnSpc>
                <a:spcPct val="120000"/>
              </a:lnSpc>
            </a:pPr>
            <a:r>
              <a:rPr lang="vi-VN" b="1" i="0" u="none" strike="noStrike" baseline="0" dirty="0" smtClean="0">
                <a:solidFill>
                  <a:srgbClr val="4F81BD"/>
                </a:solidFill>
                <a:latin typeface="Cambria"/>
              </a:rPr>
              <a:t>tránh sự phát triển của các tính năng không thể chấp nhận được hay không quan trọng </a:t>
            </a:r>
          </a:p>
          <a:p>
            <a:pPr marR="0" lvl="1" rtl="0">
              <a:lnSpc>
                <a:spcPct val="120000"/>
              </a:lnSpc>
            </a:pPr>
            <a:r>
              <a:rPr lang="vi-VN" b="1" i="0" u="none" strike="noStrike" baseline="0" dirty="0" smtClean="0">
                <a:solidFill>
                  <a:srgbClr val="4F81BD"/>
                </a:solidFill>
                <a:latin typeface="Cambria"/>
              </a:rPr>
              <a:t>cải thiện sự hiểu biết của người sử dụng của hệ thống </a:t>
            </a:r>
          </a:p>
          <a:p>
            <a:pPr marR="0" lvl="0" rtl="0">
              <a:lnSpc>
                <a:spcPct val="120000"/>
              </a:lnSpc>
            </a:pPr>
            <a:r>
              <a:rPr lang="vi-VN" b="1" i="0" u="none" strike="noStrike" baseline="0" dirty="0" smtClean="0">
                <a:solidFill>
                  <a:srgbClr val="4F81BD"/>
                </a:solidFill>
                <a:latin typeface="Cambria"/>
              </a:rPr>
              <a:t>Gia tăng sự chấp nhận người dùng: </a:t>
            </a:r>
          </a:p>
          <a:p>
            <a:pPr marR="0" lvl="1" rtl="0">
              <a:lnSpc>
                <a:spcPct val="120000"/>
              </a:lnSpc>
            </a:pPr>
            <a:r>
              <a:rPr lang="en-US" b="1" i="0" u="none" strike="noStrike" baseline="0" dirty="0" err="1" smtClean="0">
                <a:solidFill>
                  <a:srgbClr val="4F81BD"/>
                </a:solidFill>
                <a:latin typeface="Cambria"/>
              </a:rPr>
              <a:t>các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kỳ</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vọng</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thực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tế</a:t>
            </a:r>
            <a:r>
              <a:rPr lang="en-US" b="1" i="0" u="none" strike="noStrike" baseline="0" dirty="0" smtClean="0">
                <a:solidFill>
                  <a:srgbClr val="4F81BD"/>
                </a:solidFill>
                <a:latin typeface="Cambria"/>
              </a:rPr>
              <a:t> </a:t>
            </a:r>
          </a:p>
          <a:p>
            <a:pPr marR="0" lvl="1" rtl="0">
              <a:lnSpc>
                <a:spcPct val="120000"/>
              </a:lnSpc>
            </a:pPr>
            <a:r>
              <a:rPr lang="vi-VN" b="1" i="0" u="none" strike="noStrike" baseline="0" dirty="0" smtClean="0">
                <a:solidFill>
                  <a:srgbClr val="4F81BD"/>
                </a:solidFill>
                <a:latin typeface="Cambria"/>
              </a:rPr>
              <a:t>“đấu trường” (arena) để giải quyết xung đột </a:t>
            </a:r>
          </a:p>
          <a:p>
            <a:pPr marR="0" lvl="1" rtl="0">
              <a:lnSpc>
                <a:spcPct val="120000"/>
              </a:lnSpc>
            </a:pPr>
            <a:r>
              <a:rPr lang="vi-VN" b="1" i="0" u="none" strike="noStrike" baseline="0" dirty="0" smtClean="0">
                <a:solidFill>
                  <a:srgbClr val="4F81BD"/>
                </a:solidFill>
                <a:latin typeface="Cambria"/>
              </a:rPr>
              <a:t>người sử dụng cam kết nhiều hơn với hệ thống </a:t>
            </a:r>
          </a:p>
          <a:p>
            <a:pPr marR="0" lvl="1" rtl="0">
              <a:lnSpc>
                <a:spcPct val="120000"/>
              </a:lnSpc>
            </a:pPr>
            <a:r>
              <a:rPr lang="vi-VN" b="1" i="0" u="none" strike="noStrike" baseline="0" dirty="0" smtClean="0">
                <a:solidFill>
                  <a:srgbClr val="4F81BD"/>
                </a:solidFill>
                <a:latin typeface="Cambria"/>
              </a:rPr>
              <a:t>làm giảm sự chống đối của người dùng </a:t>
            </a: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23</a:t>
            </a:fld>
            <a:endParaRPr lang="en-US"/>
          </a:p>
        </p:txBody>
      </p:sp>
      <p:sp>
        <p:nvSpPr>
          <p:cNvPr id="4" name="Date Placeholder 3"/>
          <p:cNvSpPr>
            <a:spLocks noGrp="1"/>
          </p:cNvSpPr>
          <p:nvPr>
            <p:ph type="dt" sz="half" idx="2"/>
          </p:nvPr>
        </p:nvSpPr>
        <p:spPr/>
        <p:txBody>
          <a:bodyPr/>
          <a:lstStyle/>
          <a:p>
            <a:fld id="{ED13C942-6E1A-451B-9151-74DDF2D7C129}" type="datetime1">
              <a:rPr lang="en-US" smtClean="0"/>
              <a:t>5/8/2015</a:t>
            </a:fld>
            <a:endParaRPr lang="en-US"/>
          </a:p>
        </p:txBody>
      </p:sp>
    </p:spTree>
    <p:extLst>
      <p:ext uri="{BB962C8B-B14F-4D97-AF65-F5344CB8AC3E}">
        <p14:creationId xmlns:p14="http://schemas.microsoft.com/office/powerpoint/2010/main" val="4183498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dirty="0" err="1" smtClean="0">
                <a:solidFill>
                  <a:srgbClr val="365F91"/>
                </a:solidFill>
                <a:latin typeface="Cambria"/>
              </a:rPr>
              <a:t>Sự</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tham</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gia</a:t>
            </a:r>
            <a:r>
              <a:rPr lang="en-US" b="1" i="0" u="none" strike="noStrike" baseline="0" dirty="0" smtClean="0">
                <a:solidFill>
                  <a:srgbClr val="365F91"/>
                </a:solidFill>
                <a:latin typeface="Cambria"/>
              </a:rPr>
              <a:t> (Participation)...</a:t>
            </a:r>
            <a:endParaRPr lang="en-US" b="1" i="0" u="none" strike="noStrike" baseline="0" dirty="0" smtClean="0">
              <a:solidFill>
                <a:srgbClr val="365F91"/>
              </a:solidFill>
              <a:latin typeface="Times New Roman"/>
            </a:endParaRPr>
          </a:p>
        </p:txBody>
      </p:sp>
      <p:sp>
        <p:nvSpPr>
          <p:cNvPr id="3" name="Text Placeholder 2"/>
          <p:cNvSpPr>
            <a:spLocks noGrp="1"/>
          </p:cNvSpPr>
          <p:nvPr>
            <p:ph idx="1"/>
          </p:nvPr>
        </p:nvSpPr>
        <p:spPr/>
        <p:txBody>
          <a:bodyPr>
            <a:normAutofit fontScale="70000" lnSpcReduction="20000"/>
          </a:bodyPr>
          <a:lstStyle/>
          <a:p>
            <a:pPr marL="0" marR="0" lvl="0" indent="0" rtl="0">
              <a:lnSpc>
                <a:spcPct val="120000"/>
              </a:lnSpc>
              <a:buNone/>
            </a:pPr>
            <a:r>
              <a:rPr lang="vi-VN" b="1" i="1" u="none" strike="noStrike" baseline="0" dirty="0" smtClean="0">
                <a:solidFill>
                  <a:srgbClr val="4F81BD"/>
                </a:solidFill>
                <a:latin typeface="Cambria"/>
              </a:rPr>
              <a:t>Sự tham gia của người dùng và các phương pháp luận ISD</a:t>
            </a:r>
            <a:r>
              <a:rPr lang="vi-VN" b="1" i="0" u="none" strike="noStrike" baseline="0" dirty="0" smtClean="0">
                <a:solidFill>
                  <a:srgbClr val="4F81BD"/>
                </a:solidFill>
                <a:latin typeface="Cambria"/>
              </a:rPr>
              <a:t> </a:t>
            </a:r>
          </a:p>
          <a:p>
            <a:pPr marR="0" lvl="0" rtl="0">
              <a:lnSpc>
                <a:spcPct val="120000"/>
              </a:lnSpc>
            </a:pPr>
            <a:r>
              <a:rPr lang="vi-VN" b="1" i="0" u="none" strike="noStrike" baseline="0" dirty="0" smtClean="0">
                <a:solidFill>
                  <a:srgbClr val="4F81BD"/>
                </a:solidFill>
                <a:latin typeface="Cambria"/>
              </a:rPr>
              <a:t>Structured analysis: user walkthroughs, người dùng lựa chọn tùy chọn thực hiện </a:t>
            </a:r>
          </a:p>
          <a:p>
            <a:pPr marR="0" lvl="0" rtl="0">
              <a:lnSpc>
                <a:spcPct val="120000"/>
              </a:lnSpc>
            </a:pPr>
            <a:r>
              <a:rPr lang="vi-VN" b="1" i="0" u="none" strike="noStrike" baseline="0" dirty="0" smtClean="0">
                <a:solidFill>
                  <a:srgbClr val="4F81BD"/>
                </a:solidFill>
                <a:latin typeface="Cambria"/>
              </a:rPr>
              <a:t>SSADM: user walkthroughs, đại diện người sử dụng trong nhóm phát triển, người dùng lựa chọn tùy chọn kỹ thuật, </a:t>
            </a:r>
          </a:p>
          <a:p>
            <a:pPr marR="0" lvl="0" rtl="0">
              <a:lnSpc>
                <a:spcPct val="120000"/>
              </a:lnSpc>
            </a:pPr>
            <a:r>
              <a:rPr lang="vi-VN" b="1" i="0" u="none" strike="noStrike" baseline="0" dirty="0" smtClean="0">
                <a:solidFill>
                  <a:srgbClr val="4F81BD"/>
                </a:solidFill>
                <a:latin typeface="Cambria"/>
              </a:rPr>
              <a:t>Information Engineering: người sử dụng chủ động trong các hoạt động thiết kế, quản lý liên quan đến ISP và BAA, người dùng đánh giá</a:t>
            </a:r>
          </a:p>
          <a:p>
            <a:pPr marR="0" lvl="0" rtl="0">
              <a:lnSpc>
                <a:spcPct val="120000"/>
              </a:lnSpc>
            </a:pPr>
            <a:r>
              <a:rPr lang="vi-VN" b="1" i="0" u="none" strike="noStrike" baseline="0" dirty="0" smtClean="0">
                <a:solidFill>
                  <a:srgbClr val="4F81BD"/>
                </a:solidFill>
                <a:latin typeface="Cambria"/>
              </a:rPr>
              <a:t>SSM: người sử dụng là một phần của đội phát triển; làm chủ vấn đề và giải quyết </a:t>
            </a:r>
          </a:p>
          <a:p>
            <a:pPr marR="0" lvl="0" rtl="0">
              <a:lnSpc>
                <a:spcPct val="120000"/>
              </a:lnSpc>
            </a:pPr>
            <a:r>
              <a:rPr lang="vi-VN" b="1" i="0" u="none" strike="noStrike" baseline="0" dirty="0" smtClean="0">
                <a:solidFill>
                  <a:srgbClr val="4F81BD"/>
                </a:solidFill>
                <a:latin typeface="Cambria"/>
              </a:rPr>
              <a:t>ETHICS: người sử dụng làm công việc thiết kế </a:t>
            </a: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24</a:t>
            </a:fld>
            <a:endParaRPr lang="en-US"/>
          </a:p>
        </p:txBody>
      </p:sp>
      <p:sp>
        <p:nvSpPr>
          <p:cNvPr id="4" name="Date Placeholder 3"/>
          <p:cNvSpPr>
            <a:spLocks noGrp="1"/>
          </p:cNvSpPr>
          <p:nvPr>
            <p:ph type="dt" sz="half" idx="2"/>
          </p:nvPr>
        </p:nvSpPr>
        <p:spPr/>
        <p:txBody>
          <a:bodyPr/>
          <a:lstStyle/>
          <a:p>
            <a:fld id="{0B53A409-83AF-4754-8956-7D8EF76C96E3}" type="datetime1">
              <a:rPr lang="en-US" smtClean="0"/>
              <a:t>5/8/2015</a:t>
            </a:fld>
            <a:endParaRPr lang="en-US"/>
          </a:p>
        </p:txBody>
      </p:sp>
    </p:spTree>
    <p:extLst>
      <p:ext uri="{BB962C8B-B14F-4D97-AF65-F5344CB8AC3E}">
        <p14:creationId xmlns:p14="http://schemas.microsoft.com/office/powerpoint/2010/main" val="14365970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vi-VN" sz="2800" b="1" i="0" u="none" strike="noStrike" baseline="0" dirty="0" smtClean="0">
                <a:solidFill>
                  <a:srgbClr val="365F91"/>
                </a:solidFill>
                <a:latin typeface="Cambria"/>
              </a:rPr>
              <a:t>Triển khai cho người dùng cuối</a:t>
            </a:r>
            <a:r>
              <a:rPr lang="vi-VN" sz="2400" b="1" i="0" u="none" strike="noStrike" baseline="0" dirty="0" smtClean="0">
                <a:solidFill>
                  <a:srgbClr val="365F91"/>
                </a:solidFill>
                <a:latin typeface="Cambria"/>
              </a:rPr>
              <a:t> (End-user computing)</a:t>
            </a:r>
            <a:endParaRPr lang="vi-VN" sz="2400" b="1" i="0" u="none" strike="noStrike" baseline="0" dirty="0" smtClean="0">
              <a:solidFill>
                <a:srgbClr val="365F91"/>
              </a:solidFill>
              <a:latin typeface="Times New Roman"/>
            </a:endParaRPr>
          </a:p>
        </p:txBody>
      </p:sp>
      <p:sp>
        <p:nvSpPr>
          <p:cNvPr id="3" name="Text Placeholder 2"/>
          <p:cNvSpPr>
            <a:spLocks noGrp="1"/>
          </p:cNvSpPr>
          <p:nvPr>
            <p:ph idx="1"/>
          </p:nvPr>
        </p:nvSpPr>
        <p:spPr/>
        <p:txBody>
          <a:bodyPr>
            <a:normAutofit fontScale="70000" lnSpcReduction="20000"/>
          </a:bodyPr>
          <a:lstStyle/>
          <a:p>
            <a:pPr marR="0" lvl="0" rtl="0">
              <a:lnSpc>
                <a:spcPct val="120000"/>
              </a:lnSpc>
            </a:pPr>
            <a:r>
              <a:rPr lang="vi-VN" b="1" i="0" u="none" strike="noStrike" baseline="0" dirty="0" smtClean="0">
                <a:solidFill>
                  <a:srgbClr val="4F81BD"/>
                </a:solidFill>
                <a:latin typeface="Cambria"/>
              </a:rPr>
              <a:t>Được cho phép bởi các máy tính cá nhân và các gói ứng dụng cho những người không chuyên CNTT </a:t>
            </a:r>
          </a:p>
          <a:p>
            <a:pPr marR="0" lvl="1" rtl="0">
              <a:lnSpc>
                <a:spcPct val="120000"/>
              </a:lnSpc>
            </a:pPr>
            <a:r>
              <a:rPr lang="vi-VN" b="1" i="0" u="none" strike="noStrike" baseline="0" dirty="0" smtClean="0">
                <a:solidFill>
                  <a:srgbClr val="4F81BD"/>
                </a:solidFill>
                <a:latin typeface="Cambria"/>
              </a:rPr>
              <a:t>ví dụ như bảng tính, cơ sở dữ liệu, VisualBasic, v</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v. </a:t>
            </a:r>
            <a:r>
              <a:rPr lang="vi-VN" b="1" i="0" u="none" strike="noStrike" baseline="0" dirty="0" smtClean="0">
                <a:solidFill>
                  <a:srgbClr val="4F81BD"/>
                </a:solidFill>
                <a:latin typeface="Times New Roman"/>
              </a:rPr>
              <a:t>.</a:t>
            </a:r>
          </a:p>
          <a:p>
            <a:pPr marR="0" lvl="0" rtl="0">
              <a:lnSpc>
                <a:spcPct val="120000"/>
              </a:lnSpc>
            </a:pPr>
            <a:r>
              <a:rPr lang="vi-VN" b="1" i="0" u="none" strike="noStrike" baseline="0" dirty="0" smtClean="0">
                <a:solidFill>
                  <a:srgbClr val="4F81BD"/>
                </a:solidFill>
                <a:latin typeface="Cambria"/>
              </a:rPr>
              <a:t>Người sử dụng trong các tổ chức có thể xây dựng các ứng dụng nghiệp vụ của riêng mình, hoặc là độc lập hoặc tích hợp với hệ thống của tổ chức </a:t>
            </a:r>
          </a:p>
          <a:p>
            <a:pPr marR="0" lvl="0" rtl="0">
              <a:lnSpc>
                <a:spcPct val="120000"/>
              </a:lnSpc>
            </a:pPr>
            <a:r>
              <a:rPr lang="vi-VN" b="1" i="0" u="none" strike="noStrike" baseline="0" dirty="0" smtClean="0">
                <a:solidFill>
                  <a:srgbClr val="4F81BD"/>
                </a:solidFill>
                <a:latin typeface="Cambria"/>
              </a:rPr>
              <a:t>Định nghĩa của end-user computing: </a:t>
            </a:r>
            <a:r>
              <a:rPr lang="en-US" b="1" i="0" u="none" strike="noStrike" baseline="0" dirty="0" smtClean="0">
                <a:solidFill>
                  <a:srgbClr val="4F81BD"/>
                </a:solidFill>
                <a:latin typeface="Cambria"/>
              </a:rPr>
              <a:t/>
            </a:r>
            <a:br>
              <a:rPr lang="en-US" b="1" i="0" u="none" strike="noStrike" baseline="0" dirty="0" smtClean="0">
                <a:solidFill>
                  <a:srgbClr val="4F81BD"/>
                </a:solidFill>
                <a:latin typeface="Cambria"/>
              </a:rPr>
            </a:br>
            <a:r>
              <a:rPr lang="en-US" b="1" i="0" u="none" strike="noStrike" baseline="0" dirty="0" smtClean="0">
                <a:solidFill>
                  <a:srgbClr val="4F81BD"/>
                </a:solidFill>
                <a:latin typeface="Cambria"/>
              </a:rPr>
              <a:t>“</a:t>
            </a:r>
            <a:r>
              <a:rPr lang="en-US" b="1" i="1" u="none" strike="noStrike" baseline="0" dirty="0" smtClean="0">
                <a:solidFill>
                  <a:srgbClr val="4F81BD"/>
                </a:solidFill>
                <a:latin typeface="Cambria"/>
              </a:rPr>
              <a:t>E</a:t>
            </a:r>
            <a:r>
              <a:rPr lang="vi-VN" b="1" i="1" u="none" strike="noStrike" baseline="0" dirty="0" smtClean="0">
                <a:solidFill>
                  <a:srgbClr val="4F81BD"/>
                </a:solidFill>
                <a:latin typeface="Cambria"/>
              </a:rPr>
              <a:t>nd-user computing là một cách tiếp cận có sự tham gia của người sử dụng, không phải là các chuyên gia, để phát triển các hệ thống thông tin của riêng mình</a:t>
            </a:r>
            <a:r>
              <a:rPr lang="en-US" b="1" i="0" u="none" strike="noStrike" baseline="0" dirty="0" smtClean="0">
                <a:solidFill>
                  <a:srgbClr val="4F81BD"/>
                </a:solidFill>
                <a:latin typeface="Cambria"/>
              </a:rPr>
              <a:t>”</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p>
          <a:p>
            <a:pPr marR="0" lvl="1" rtl="0">
              <a:lnSpc>
                <a:spcPct val="120000"/>
              </a:lnSpc>
            </a:pPr>
            <a:r>
              <a:rPr lang="vi-VN" b="1" i="0" u="none" strike="noStrike" baseline="0" dirty="0" smtClean="0">
                <a:solidFill>
                  <a:srgbClr val="4F81BD"/>
                </a:solidFill>
                <a:latin typeface="Cambria"/>
              </a:rPr>
              <a:t>ví dụ như "thực tiễn của người dùng cuối phát triển, duy trì, và sử dụng hệ thống thông tin của riêng mình" (Mirani và King 1994)  </a:t>
            </a: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25</a:t>
            </a:fld>
            <a:endParaRPr lang="en-US"/>
          </a:p>
        </p:txBody>
      </p:sp>
      <p:sp>
        <p:nvSpPr>
          <p:cNvPr id="4" name="Date Placeholder 3"/>
          <p:cNvSpPr>
            <a:spLocks noGrp="1"/>
          </p:cNvSpPr>
          <p:nvPr>
            <p:ph type="dt" sz="half" idx="2"/>
          </p:nvPr>
        </p:nvSpPr>
        <p:spPr/>
        <p:txBody>
          <a:bodyPr/>
          <a:lstStyle/>
          <a:p>
            <a:fld id="{46C4862A-A021-4324-BD9D-36647B11C8FC}" type="datetime1">
              <a:rPr lang="en-US" smtClean="0"/>
              <a:t>5/8/2015</a:t>
            </a:fld>
            <a:endParaRPr lang="en-US"/>
          </a:p>
        </p:txBody>
      </p:sp>
    </p:spTree>
    <p:extLst>
      <p:ext uri="{BB962C8B-B14F-4D97-AF65-F5344CB8AC3E}">
        <p14:creationId xmlns:p14="http://schemas.microsoft.com/office/powerpoint/2010/main" val="4314602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2800">
                <a:solidFill>
                  <a:srgbClr val="365F91"/>
                </a:solidFill>
                <a:latin typeface="Cambria"/>
              </a:rPr>
              <a:t>Triển khai cho người dùng cuối</a:t>
            </a:r>
            <a:r>
              <a:rPr lang="vi-VN" sz="2400">
                <a:solidFill>
                  <a:srgbClr val="365F91"/>
                </a:solidFill>
                <a:latin typeface="Cambria"/>
              </a:rPr>
              <a:t> (End-user computing)</a:t>
            </a:r>
            <a:endParaRPr lang="vi-VN" b="1" i="0" u="none" strike="noStrike" baseline="0" dirty="0" smtClean="0">
              <a:solidFill>
                <a:srgbClr val="365F91"/>
              </a:solidFill>
              <a:latin typeface="Times New Roman"/>
            </a:endParaRPr>
          </a:p>
        </p:txBody>
      </p:sp>
      <p:sp>
        <p:nvSpPr>
          <p:cNvPr id="3" name="Text Placeholder 2"/>
          <p:cNvSpPr>
            <a:spLocks noGrp="1"/>
          </p:cNvSpPr>
          <p:nvPr>
            <p:ph idx="1"/>
          </p:nvPr>
        </p:nvSpPr>
        <p:spPr/>
        <p:txBody>
          <a:bodyPr>
            <a:normAutofit fontScale="70000" lnSpcReduction="20000"/>
          </a:bodyPr>
          <a:lstStyle/>
          <a:p>
            <a:pPr marR="0" lvl="0" rtl="0">
              <a:lnSpc>
                <a:spcPct val="120000"/>
              </a:lnSpc>
            </a:pPr>
            <a:r>
              <a:rPr lang="vi-VN" b="1" i="0" u="none" strike="noStrike" baseline="0" dirty="0" smtClean="0">
                <a:solidFill>
                  <a:srgbClr val="4F81BD"/>
                </a:solidFill>
                <a:latin typeface="Cambria"/>
              </a:rPr>
              <a:t>Đầu những năm 1980: triển khai định hướng người dùng (user-driven computing): </a:t>
            </a:r>
          </a:p>
          <a:p>
            <a:pPr marR="0" lvl="1" rtl="0">
              <a:lnSpc>
                <a:spcPct val="120000"/>
              </a:lnSpc>
            </a:pPr>
            <a:r>
              <a:rPr lang="vi-VN" b="1" i="0" u="none" strike="noStrike" baseline="0" dirty="0" smtClean="0">
                <a:solidFill>
                  <a:srgbClr val="4F81BD"/>
                </a:solidFill>
                <a:latin typeface="Cambria"/>
              </a:rPr>
              <a:t>end-user computing được kích hoạt bằng cách giới thiệu các máy tính cá nhân</a:t>
            </a:r>
          </a:p>
          <a:p>
            <a:pPr marR="0" lvl="1" rtl="0">
              <a:lnSpc>
                <a:spcPct val="120000"/>
              </a:lnSpc>
            </a:pPr>
            <a:r>
              <a:rPr lang="en-US" b="1" i="0" u="none" strike="noStrike" baseline="0" dirty="0" err="1" smtClean="0">
                <a:solidFill>
                  <a:srgbClr val="4F81BD"/>
                </a:solidFill>
                <a:latin typeface="Cambria"/>
              </a:rPr>
              <a:t>phân</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cấp</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tài</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nguyên</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tính</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toán</a:t>
            </a:r>
            <a:r>
              <a:rPr lang="en-US" b="1" i="0" u="none" strike="noStrike" baseline="0" dirty="0" smtClean="0">
                <a:solidFill>
                  <a:srgbClr val="4F81BD"/>
                </a:solidFill>
                <a:latin typeface="Cambria"/>
              </a:rPr>
              <a:t> </a:t>
            </a:r>
          </a:p>
          <a:p>
            <a:pPr marR="0" lvl="0" rtl="0">
              <a:lnSpc>
                <a:spcPct val="120000"/>
              </a:lnSpc>
            </a:pPr>
            <a:r>
              <a:rPr lang="vi-VN" b="1" i="0" u="none" strike="noStrike" baseline="0" dirty="0" smtClean="0">
                <a:solidFill>
                  <a:srgbClr val="4F81BD"/>
                </a:solidFill>
                <a:latin typeface="Cambria"/>
              </a:rPr>
              <a:t>Dẫn đến sự hài lòng của người dùng: </a:t>
            </a:r>
          </a:p>
          <a:p>
            <a:pPr marR="0" lvl="1" rtl="0">
              <a:lnSpc>
                <a:spcPct val="120000"/>
              </a:lnSpc>
            </a:pPr>
            <a:r>
              <a:rPr lang="vi-VN" b="1" i="0" u="none" strike="noStrike" baseline="0" dirty="0" smtClean="0">
                <a:solidFill>
                  <a:srgbClr val="4F81BD"/>
                </a:solidFill>
                <a:latin typeface="Cambria"/>
              </a:rPr>
              <a:t>đáp ứng nhu cầu không được thỏa mãn bởi bộ phận IT </a:t>
            </a:r>
          </a:p>
          <a:p>
            <a:pPr marR="0" lvl="1" rtl="0">
              <a:lnSpc>
                <a:spcPct val="120000"/>
              </a:lnSpc>
            </a:pPr>
            <a:r>
              <a:rPr lang="en-US" b="1" i="0" u="none" strike="noStrike" baseline="0" dirty="0" err="1" smtClean="0">
                <a:solidFill>
                  <a:srgbClr val="4F81BD"/>
                </a:solidFill>
                <a:latin typeface="Cambria"/>
              </a:rPr>
              <a:t>giảm</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một</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số</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áp</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lực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cho</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bộ</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phận</a:t>
            </a:r>
            <a:r>
              <a:rPr lang="en-US" b="1" i="0" u="none" strike="noStrike" baseline="0" dirty="0" smtClean="0">
                <a:solidFill>
                  <a:srgbClr val="4F81BD"/>
                </a:solidFill>
                <a:latin typeface="Cambria"/>
              </a:rPr>
              <a:t> IT </a:t>
            </a:r>
          </a:p>
          <a:p>
            <a:pPr marR="0" lvl="1" rtl="0">
              <a:lnSpc>
                <a:spcPct val="120000"/>
              </a:lnSpc>
            </a:pPr>
            <a:r>
              <a:rPr lang="vi-VN" b="1" i="0" u="none" strike="noStrike" baseline="0" dirty="0" smtClean="0">
                <a:solidFill>
                  <a:srgbClr val="4F81BD"/>
                </a:solidFill>
                <a:latin typeface="Cambria"/>
              </a:rPr>
              <a:t>người sử dụng cuối cùng "gần gũi các vấn đề nghiệp vụ </a:t>
            </a:r>
          </a:p>
          <a:p>
            <a:pPr marR="0" lvl="1" rtl="0">
              <a:lnSpc>
                <a:spcPct val="120000"/>
              </a:lnSpc>
            </a:pPr>
            <a:r>
              <a:rPr lang="vi-VN" b="1" i="0" u="none" strike="noStrike" baseline="0" dirty="0" smtClean="0">
                <a:solidFill>
                  <a:srgbClr val="4F81BD"/>
                </a:solidFill>
                <a:latin typeface="Cambria"/>
              </a:rPr>
              <a:t>Nguồn lực / chi phí hệ thống trong ngân sách bộ phận người dùng </a:t>
            </a: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26</a:t>
            </a:fld>
            <a:endParaRPr lang="en-US"/>
          </a:p>
        </p:txBody>
      </p:sp>
      <p:sp>
        <p:nvSpPr>
          <p:cNvPr id="4" name="Date Placeholder 3"/>
          <p:cNvSpPr>
            <a:spLocks noGrp="1"/>
          </p:cNvSpPr>
          <p:nvPr>
            <p:ph type="dt" sz="half" idx="2"/>
          </p:nvPr>
        </p:nvSpPr>
        <p:spPr/>
        <p:txBody>
          <a:bodyPr/>
          <a:lstStyle/>
          <a:p>
            <a:fld id="{646EE361-93DF-4246-8D21-2561A569F825}" type="datetime1">
              <a:rPr lang="en-US" smtClean="0"/>
              <a:t>5/8/2015</a:t>
            </a:fld>
            <a:endParaRPr lang="en-US"/>
          </a:p>
        </p:txBody>
      </p:sp>
    </p:spTree>
    <p:extLst>
      <p:ext uri="{BB962C8B-B14F-4D97-AF65-F5344CB8AC3E}">
        <p14:creationId xmlns:p14="http://schemas.microsoft.com/office/powerpoint/2010/main" val="11946415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2800">
                <a:solidFill>
                  <a:srgbClr val="365F91"/>
                </a:solidFill>
                <a:latin typeface="Cambria"/>
              </a:rPr>
              <a:t>Triển khai cho người dùng cuối</a:t>
            </a:r>
            <a:r>
              <a:rPr lang="vi-VN" sz="2400">
                <a:solidFill>
                  <a:srgbClr val="365F91"/>
                </a:solidFill>
                <a:latin typeface="Cambria"/>
              </a:rPr>
              <a:t> (End-user computing)</a:t>
            </a:r>
            <a:endParaRPr lang="vi-VN" b="1" i="0" u="none" strike="noStrike" baseline="0" dirty="0" smtClean="0">
              <a:solidFill>
                <a:srgbClr val="365F91"/>
              </a:solidFill>
              <a:latin typeface="Times New Roman"/>
            </a:endParaRPr>
          </a:p>
        </p:txBody>
      </p:sp>
      <p:sp>
        <p:nvSpPr>
          <p:cNvPr id="3" name="Text Placeholder 2"/>
          <p:cNvSpPr>
            <a:spLocks noGrp="1"/>
          </p:cNvSpPr>
          <p:nvPr>
            <p:ph idx="1"/>
          </p:nvPr>
        </p:nvSpPr>
        <p:spPr/>
        <p:txBody>
          <a:bodyPr>
            <a:normAutofit/>
          </a:bodyPr>
          <a:lstStyle/>
          <a:p>
            <a:pPr marR="0" lvl="0" rtl="0"/>
            <a:r>
              <a:rPr lang="vi-VN" b="1" i="0" u="none" strike="noStrike" baseline="0" dirty="0" smtClean="0">
                <a:solidFill>
                  <a:srgbClr val="4F81BD"/>
                </a:solidFill>
                <a:latin typeface="Cambria"/>
              </a:rPr>
              <a:t>Các vấn đề cần kiểm soát: </a:t>
            </a:r>
          </a:p>
          <a:p>
            <a:pPr marR="0" lvl="1" rtl="0"/>
            <a:r>
              <a:rPr lang="en-US" b="1" i="0" u="none" strike="noStrike" baseline="0" dirty="0" err="1" smtClean="0">
                <a:solidFill>
                  <a:srgbClr val="4F81BD"/>
                </a:solidFill>
                <a:latin typeface="Cambria"/>
              </a:rPr>
              <a:t>tính</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hiệu</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lực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và</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tính</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toàn</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vẹn</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của</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dữ</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liệu</a:t>
            </a:r>
            <a:r>
              <a:rPr lang="en-US" b="1" i="0" u="none" strike="noStrike" baseline="0" dirty="0" smtClean="0">
                <a:solidFill>
                  <a:srgbClr val="4F81BD"/>
                </a:solidFill>
                <a:latin typeface="Cambria"/>
              </a:rPr>
              <a:t> </a:t>
            </a:r>
          </a:p>
          <a:p>
            <a:pPr marR="0" lvl="1" rtl="0"/>
            <a:r>
              <a:rPr lang="en-US" b="1" i="0" u="none" strike="noStrike" baseline="0" dirty="0" err="1" smtClean="0">
                <a:solidFill>
                  <a:srgbClr val="4F81BD"/>
                </a:solidFill>
                <a:latin typeface="Cambria"/>
              </a:rPr>
              <a:t>thiếu</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tài</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liệu</a:t>
            </a:r>
            <a:r>
              <a:rPr lang="en-US" b="1" i="0" u="none" strike="noStrike" baseline="0" dirty="0" smtClean="0">
                <a:solidFill>
                  <a:srgbClr val="4F81BD"/>
                </a:solidFill>
                <a:latin typeface="Cambria"/>
              </a:rPr>
              <a:t> </a:t>
            </a:r>
          </a:p>
          <a:p>
            <a:pPr marR="0" lvl="1" rtl="0"/>
            <a:r>
              <a:rPr lang="de-DE" b="1" i="0" u="none" strike="noStrike" baseline="0" dirty="0" smtClean="0">
                <a:solidFill>
                  <a:srgbClr val="4F81BD"/>
                </a:solidFill>
                <a:latin typeface="Cambria"/>
              </a:rPr>
              <a:t>các vấn đề an ninh </a:t>
            </a:r>
          </a:p>
          <a:p>
            <a:pPr marR="0" lvl="1" rtl="0"/>
            <a:r>
              <a:rPr lang="vi-VN" b="1" i="0" u="none" strike="noStrike" baseline="0" dirty="0" smtClean="0">
                <a:solidFill>
                  <a:srgbClr val="4F81BD"/>
                </a:solidFill>
                <a:latin typeface="Cambria"/>
              </a:rPr>
              <a:t>khả năng bảo trì </a:t>
            </a:r>
          </a:p>
          <a:p>
            <a:pPr marR="0" lvl="1" rtl="0"/>
            <a:r>
              <a:rPr lang="vi-VN" b="1" i="0" u="none" strike="noStrike" baseline="0" dirty="0" smtClean="0">
                <a:solidFill>
                  <a:srgbClr val="4F81BD"/>
                </a:solidFill>
                <a:latin typeface="Cambria"/>
              </a:rPr>
              <a:t>các “ốc đảo” ứng dụng (application “islands”)</a:t>
            </a:r>
          </a:p>
          <a:p>
            <a:pPr marR="0" lvl="1" rtl="0"/>
            <a:r>
              <a:rPr lang="en-US" b="1" i="0" u="none" strike="noStrike" baseline="0" dirty="0" err="1" smtClean="0">
                <a:solidFill>
                  <a:srgbClr val="4F81BD"/>
                </a:solidFill>
                <a:latin typeface="Cambria"/>
              </a:rPr>
              <a:t>sự</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trùng</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lặp</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và</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mâu</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thuẫn</a:t>
            </a:r>
            <a:r>
              <a:rPr lang="en-US" b="1" i="0" u="none" strike="noStrike" baseline="0" dirty="0" smtClean="0">
                <a:solidFill>
                  <a:srgbClr val="4F81BD"/>
                </a:solidFill>
                <a:latin typeface="Cambria"/>
              </a:rPr>
              <a:t> </a:t>
            </a:r>
          </a:p>
          <a:p>
            <a:pPr marR="0" lvl="1" rtl="0"/>
            <a:r>
              <a:rPr lang="vi-VN" b="1" i="0" u="none" strike="noStrike" baseline="0" dirty="0" smtClean="0">
                <a:solidFill>
                  <a:srgbClr val="4F81BD"/>
                </a:solidFill>
                <a:latin typeface="Cambria"/>
              </a:rPr>
              <a:t>hỗ trợ theo yêu cầu của người sử dụng </a:t>
            </a: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27</a:t>
            </a:fld>
            <a:endParaRPr lang="en-US"/>
          </a:p>
        </p:txBody>
      </p:sp>
      <p:sp>
        <p:nvSpPr>
          <p:cNvPr id="4" name="Date Placeholder 3"/>
          <p:cNvSpPr>
            <a:spLocks noGrp="1"/>
          </p:cNvSpPr>
          <p:nvPr>
            <p:ph type="dt" sz="half" idx="2"/>
          </p:nvPr>
        </p:nvSpPr>
        <p:spPr/>
        <p:txBody>
          <a:bodyPr/>
          <a:lstStyle/>
          <a:p>
            <a:fld id="{ED5F7BAE-7E84-44CB-B2E9-C7DA22EDE2F6}" type="datetime1">
              <a:rPr lang="en-US" smtClean="0"/>
              <a:t>5/8/2015</a:t>
            </a:fld>
            <a:endParaRPr lang="en-US"/>
          </a:p>
        </p:txBody>
      </p:sp>
    </p:spTree>
    <p:extLst>
      <p:ext uri="{BB962C8B-B14F-4D97-AF65-F5344CB8AC3E}">
        <p14:creationId xmlns:p14="http://schemas.microsoft.com/office/powerpoint/2010/main" val="12224638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2800">
                <a:solidFill>
                  <a:srgbClr val="365F91"/>
                </a:solidFill>
                <a:latin typeface="Cambria"/>
              </a:rPr>
              <a:t>Triển khai cho người dùng cuối</a:t>
            </a:r>
            <a:r>
              <a:rPr lang="vi-VN" sz="2400">
                <a:solidFill>
                  <a:srgbClr val="365F91"/>
                </a:solidFill>
                <a:latin typeface="Cambria"/>
              </a:rPr>
              <a:t> (End-user computing)</a:t>
            </a:r>
            <a:endParaRPr lang="vi-VN" b="1" i="0" u="none" strike="noStrike" baseline="0" dirty="0" smtClean="0">
              <a:solidFill>
                <a:srgbClr val="365F91"/>
              </a:solidFill>
              <a:latin typeface="Times New Roman"/>
            </a:endParaRPr>
          </a:p>
        </p:txBody>
      </p:sp>
      <p:sp>
        <p:nvSpPr>
          <p:cNvPr id="3" name="Text Placeholder 2"/>
          <p:cNvSpPr>
            <a:spLocks noGrp="1"/>
          </p:cNvSpPr>
          <p:nvPr>
            <p:ph idx="1"/>
          </p:nvPr>
        </p:nvSpPr>
        <p:spPr/>
        <p:txBody>
          <a:bodyPr>
            <a:normAutofit fontScale="70000" lnSpcReduction="20000"/>
          </a:bodyPr>
          <a:lstStyle/>
          <a:p>
            <a:pPr marR="0" lvl="0" rtl="0">
              <a:lnSpc>
                <a:spcPct val="120000"/>
              </a:lnSpc>
            </a:pPr>
            <a:r>
              <a:rPr lang="sv-SE" b="1" i="0" u="none" strike="noStrike" baseline="0" dirty="0" smtClean="0">
                <a:solidFill>
                  <a:srgbClr val="4F81BD"/>
                </a:solidFill>
                <a:latin typeface="Cambria"/>
              </a:rPr>
              <a:t>Giải pháp: Trung tâm Thông tin (Information Centres)</a:t>
            </a:r>
          </a:p>
          <a:p>
            <a:pPr marR="0" lvl="1" rtl="0">
              <a:lnSpc>
                <a:spcPct val="120000"/>
              </a:lnSpc>
            </a:pPr>
            <a:r>
              <a:rPr lang="vi-VN" b="1" i="0" u="none" strike="noStrike" baseline="0" dirty="0" smtClean="0">
                <a:solidFill>
                  <a:srgbClr val="4F81BD"/>
                </a:solidFill>
                <a:latin typeface="Cambria"/>
              </a:rPr>
              <a:t>Đội ngũ nhân viên và điều hành bởi bộ phận IT </a:t>
            </a:r>
          </a:p>
          <a:p>
            <a:pPr marR="0" lvl="1" rtl="0">
              <a:lnSpc>
                <a:spcPct val="120000"/>
              </a:lnSpc>
            </a:pPr>
            <a:r>
              <a:rPr lang="vi-VN" b="1" i="0" u="none" strike="noStrike" baseline="0" dirty="0" smtClean="0">
                <a:solidFill>
                  <a:srgbClr val="4F81BD"/>
                </a:solidFill>
                <a:latin typeface="Cambria"/>
              </a:rPr>
              <a:t>Cung cấp tư vấn, phần mềm và các công cụ, liên lạc với các nhà cung cấp v</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v</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để hỗ trợ người sử dụng trong việc phát triển hệ thống thông tin cho phòng ban của họ </a:t>
            </a:r>
          </a:p>
          <a:p>
            <a:pPr marR="0" lvl="1" rtl="0">
              <a:lnSpc>
                <a:spcPct val="120000"/>
              </a:lnSpc>
            </a:pPr>
            <a:r>
              <a:rPr lang="vi-VN" b="1" i="0" u="none" strike="noStrike" baseline="0" dirty="0" smtClean="0">
                <a:solidFill>
                  <a:srgbClr val="4F81BD"/>
                </a:solidFill>
                <a:latin typeface="Cambria"/>
              </a:rPr>
              <a:t>Đáng kể trong những năm 1980 và đầu những năm 1990 </a:t>
            </a:r>
          </a:p>
          <a:p>
            <a:pPr marR="0" lvl="0" rtl="0">
              <a:lnSpc>
                <a:spcPct val="120000"/>
              </a:lnSpc>
            </a:pPr>
            <a:r>
              <a:rPr lang="vi-VN" b="1" i="0" u="none" strike="noStrike" baseline="0" dirty="0" smtClean="0">
                <a:solidFill>
                  <a:srgbClr val="4F81BD"/>
                </a:solidFill>
                <a:latin typeface="Cambria"/>
              </a:rPr>
              <a:t>Người sử dụng ngày càng tinh vi của ngày hôm nay không có nhu cầu cho Trung tâm Thông tin </a:t>
            </a:r>
          </a:p>
          <a:p>
            <a:pPr marR="0" lvl="0" rtl="0">
              <a:lnSpc>
                <a:spcPct val="120000"/>
              </a:lnSpc>
            </a:pPr>
            <a:r>
              <a:rPr lang="vi-VN" b="1" i="0" u="none" strike="noStrike" baseline="0" dirty="0" smtClean="0">
                <a:solidFill>
                  <a:srgbClr val="4F81BD"/>
                </a:solidFill>
                <a:latin typeface="Cambria"/>
              </a:rPr>
              <a:t>Người dùng hiện nay cần hỗ trợ từ chuyên gia IT của công ty khi phát triển hệ thống định hướng khách hàng cụ thể </a:t>
            </a:r>
          </a:p>
          <a:p>
            <a:pPr marR="0" lvl="1" rtl="0">
              <a:lnSpc>
                <a:spcPct val="120000"/>
              </a:lnSpc>
            </a:pPr>
            <a:r>
              <a:rPr lang="vi-VN" b="1" i="0" u="none" strike="noStrike" baseline="0" dirty="0" smtClean="0">
                <a:solidFill>
                  <a:srgbClr val="4F81BD"/>
                </a:solidFill>
                <a:latin typeface="Cambria"/>
              </a:rPr>
              <a:t>tức là thay đổi từ vai trò chiến thuật, giải quyết vấn đề của quá khứ sang vai trò một chuyên gia tư vấn chiến lược </a:t>
            </a:r>
            <a:endParaRPr lang="vi-VN" b="1" i="0" u="none" strike="noStrike" baseline="0" dirty="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28</a:t>
            </a:fld>
            <a:endParaRPr lang="en-US"/>
          </a:p>
        </p:txBody>
      </p:sp>
      <p:sp>
        <p:nvSpPr>
          <p:cNvPr id="4" name="Date Placeholder 3"/>
          <p:cNvSpPr>
            <a:spLocks noGrp="1"/>
          </p:cNvSpPr>
          <p:nvPr>
            <p:ph type="dt" sz="half" idx="2"/>
          </p:nvPr>
        </p:nvSpPr>
        <p:spPr/>
        <p:txBody>
          <a:bodyPr/>
          <a:lstStyle/>
          <a:p>
            <a:fld id="{210B3779-1B45-4077-A088-D099DC277B68}" type="datetime1">
              <a:rPr lang="en-US" smtClean="0"/>
              <a:t>5/8/2015</a:t>
            </a:fld>
            <a:endParaRPr lang="en-US"/>
          </a:p>
        </p:txBody>
      </p:sp>
    </p:spTree>
    <p:extLst>
      <p:ext uri="{BB962C8B-B14F-4D97-AF65-F5344CB8AC3E}">
        <p14:creationId xmlns:p14="http://schemas.microsoft.com/office/powerpoint/2010/main" val="19903779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Hệ chuyên gia (Expert systems)</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a:bodyPr>
          <a:lstStyle/>
          <a:p>
            <a:pPr marR="0" lvl="0" rtl="0">
              <a:lnSpc>
                <a:spcPct val="120000"/>
              </a:lnSpc>
            </a:pPr>
            <a:r>
              <a:rPr lang="vi-VN" b="1" i="0" u="none" strike="noStrike" baseline="0" dirty="0" smtClean="0">
                <a:solidFill>
                  <a:srgbClr val="4F81BD"/>
                </a:solidFill>
                <a:latin typeface="Cambria"/>
              </a:rPr>
              <a:t>Một hệ chuyên gia là một hệ thống thông tin mô phỏng vai trò của một chuyên gia. Tính hữu dụng của nó bắt nguồn từ kiến ​​thức và khả năng lập luận. </a:t>
            </a:r>
          </a:p>
          <a:p>
            <a:pPr marR="0" lvl="0" rtl="0">
              <a:lnSpc>
                <a:spcPct val="120000"/>
              </a:lnSpc>
            </a:pPr>
            <a:r>
              <a:rPr lang="vi-VN" b="1" i="0" u="none" strike="noStrike" baseline="0" dirty="0" smtClean="0">
                <a:solidFill>
                  <a:srgbClr val="4F81BD"/>
                </a:solidFill>
                <a:latin typeface="Cambria"/>
              </a:rPr>
              <a:t>Một hệ chuyên gia về cơ bản là một cố vấn thông minh liên quan đến một hoặc nhiều lĩnh vực kiến ​​thức. </a:t>
            </a: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29</a:t>
            </a:fld>
            <a:endParaRPr lang="en-US"/>
          </a:p>
        </p:txBody>
      </p:sp>
      <p:sp>
        <p:nvSpPr>
          <p:cNvPr id="4" name="Date Placeholder 3"/>
          <p:cNvSpPr>
            <a:spLocks noGrp="1"/>
          </p:cNvSpPr>
          <p:nvPr>
            <p:ph type="dt" sz="half" idx="2"/>
          </p:nvPr>
        </p:nvSpPr>
        <p:spPr/>
        <p:txBody>
          <a:bodyPr/>
          <a:lstStyle/>
          <a:p>
            <a:fld id="{E3C2492F-DF23-4C2B-AF58-9FF5CFDDACB5}" type="datetime1">
              <a:rPr lang="en-US" smtClean="0"/>
              <a:t>5/8/2015</a:t>
            </a:fld>
            <a:endParaRPr lang="en-US"/>
          </a:p>
        </p:txBody>
      </p:sp>
    </p:spTree>
    <p:extLst>
      <p:ext uri="{BB962C8B-B14F-4D97-AF65-F5344CB8AC3E}">
        <p14:creationId xmlns:p14="http://schemas.microsoft.com/office/powerpoint/2010/main" val="20117658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dirty="0" err="1" smtClean="0">
                <a:solidFill>
                  <a:srgbClr val="365F91"/>
                </a:solidFill>
                <a:latin typeface="Cambria"/>
              </a:rPr>
              <a:t>Hệ</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chuyên</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gia</a:t>
            </a:r>
            <a:r>
              <a:rPr lang="en-US" b="1" i="0" u="none" strike="noStrike" baseline="0" dirty="0" smtClean="0">
                <a:solidFill>
                  <a:srgbClr val="365F91"/>
                </a:solidFill>
                <a:latin typeface="Cambria"/>
              </a:rPr>
              <a:t> (Expert systems)...</a:t>
            </a:r>
            <a:endParaRPr lang="en-US" b="1" i="0" u="none" strike="noStrike" baseline="0" dirty="0" smtClean="0">
              <a:solidFill>
                <a:srgbClr val="365F91"/>
              </a:solidFill>
              <a:latin typeface="Times New Roman"/>
            </a:endParaRPr>
          </a:p>
        </p:txBody>
      </p:sp>
      <p:sp>
        <p:nvSpPr>
          <p:cNvPr id="3" name="Text Placeholder 2"/>
          <p:cNvSpPr>
            <a:spLocks noGrp="1"/>
          </p:cNvSpPr>
          <p:nvPr>
            <p:ph idx="1"/>
          </p:nvPr>
        </p:nvSpPr>
        <p:spPr/>
        <p:txBody>
          <a:bodyPr>
            <a:normAutofit fontScale="92500" lnSpcReduction="20000"/>
          </a:bodyPr>
          <a:lstStyle/>
          <a:p>
            <a:pPr marR="0" lvl="0" rtl="0">
              <a:lnSpc>
                <a:spcPct val="120000"/>
              </a:lnSpc>
            </a:pPr>
            <a:r>
              <a:rPr lang="en-US" b="1" i="0" u="none" strike="noStrike" baseline="0" dirty="0" err="1" smtClean="0">
                <a:solidFill>
                  <a:srgbClr val="4F81BD"/>
                </a:solidFill>
                <a:latin typeface="Cambria"/>
              </a:rPr>
              <a:t>Các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thành</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phần</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chung</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của</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một</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hệ</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chuyên</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gia</a:t>
            </a:r>
            <a:r>
              <a:rPr lang="en-US" b="1" i="0" u="none" strike="noStrike" baseline="0" dirty="0" smtClean="0">
                <a:solidFill>
                  <a:srgbClr val="4F81BD"/>
                </a:solidFill>
                <a:latin typeface="Cambria"/>
              </a:rPr>
              <a:t>: </a:t>
            </a:r>
          </a:p>
          <a:p>
            <a:pPr marR="0" lvl="1" rtl="0">
              <a:lnSpc>
                <a:spcPct val="120000"/>
              </a:lnSpc>
            </a:pPr>
            <a:r>
              <a:rPr lang="en-US" b="1" i="0" u="none" strike="noStrike" baseline="0" dirty="0" err="1" smtClean="0">
                <a:solidFill>
                  <a:srgbClr val="4F81BD"/>
                </a:solidFill>
                <a:latin typeface="Cambria"/>
              </a:rPr>
              <a:t>các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cơ</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sở</a:t>
            </a:r>
            <a:r>
              <a:rPr lang="en-US" b="1" i="0" u="none" strike="noStrike" baseline="0" dirty="0" smtClean="0">
                <a:solidFill>
                  <a:srgbClr val="4F81BD"/>
                </a:solidFill>
                <a:latin typeface="Cambria"/>
              </a:rPr>
              <a:t> tri </a:t>
            </a:r>
            <a:r>
              <a:rPr lang="en-US" b="1" i="0" u="none" strike="noStrike" baseline="0" dirty="0" err="1" smtClean="0">
                <a:solidFill>
                  <a:srgbClr val="4F81BD"/>
                </a:solidFill>
                <a:latin typeface="Cambria"/>
              </a:rPr>
              <a:t>thức</a:t>
            </a:r>
            <a:r>
              <a:rPr lang="en-US" b="1" i="0" u="none" strike="noStrike" baseline="0" dirty="0" smtClean="0">
                <a:solidFill>
                  <a:srgbClr val="4F81BD"/>
                </a:solidFill>
                <a:latin typeface="Cambria"/>
              </a:rPr>
              <a:t> (knowledge base) </a:t>
            </a:r>
          </a:p>
          <a:p>
            <a:pPr marR="0" lvl="1" rtl="0">
              <a:lnSpc>
                <a:spcPct val="120000"/>
              </a:lnSpc>
            </a:pPr>
            <a:r>
              <a:rPr lang="en-US" b="1" i="0" u="none" strike="noStrike" baseline="0" dirty="0" err="1" smtClean="0">
                <a:solidFill>
                  <a:srgbClr val="4F81BD"/>
                </a:solidFill>
                <a:latin typeface="Cambria"/>
              </a:rPr>
              <a:t>công</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cụ</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suy</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luận</a:t>
            </a:r>
            <a:r>
              <a:rPr lang="en-US" b="1" i="0" u="none" strike="noStrike" baseline="0" dirty="0" smtClean="0">
                <a:solidFill>
                  <a:srgbClr val="4F81BD"/>
                </a:solidFill>
                <a:latin typeface="Cambria"/>
              </a:rPr>
              <a:t> (inference engine) </a:t>
            </a:r>
          </a:p>
          <a:p>
            <a:pPr marR="0" lvl="1" rtl="0">
              <a:lnSpc>
                <a:spcPct val="120000"/>
              </a:lnSpc>
            </a:pPr>
            <a:r>
              <a:rPr lang="en-US" b="1" i="0" u="none" strike="noStrike" baseline="0" dirty="0" err="1" smtClean="0">
                <a:solidFill>
                  <a:srgbClr val="4F81BD"/>
                </a:solidFill>
                <a:latin typeface="Cambria"/>
              </a:rPr>
              <a:t>ngôn</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ngữ</a:t>
            </a:r>
            <a:r>
              <a:rPr lang="en-US" b="1" i="0" u="none" strike="noStrike" baseline="0" dirty="0" smtClean="0">
                <a:solidFill>
                  <a:srgbClr val="4F81BD"/>
                </a:solidFill>
                <a:latin typeface="Cambria"/>
              </a:rPr>
              <a:t> (language / shell) </a:t>
            </a:r>
          </a:p>
          <a:p>
            <a:pPr marR="0" lvl="1" rtl="0">
              <a:lnSpc>
                <a:spcPct val="120000"/>
              </a:lnSpc>
            </a:pPr>
            <a:r>
              <a:rPr lang="vi-VN" b="1" i="0" u="none" strike="noStrike" baseline="0" dirty="0" smtClean="0">
                <a:solidFill>
                  <a:srgbClr val="4F81BD"/>
                </a:solidFill>
                <a:latin typeface="Cambria"/>
              </a:rPr>
              <a:t>bộ sinh hoặc phương tiện giải thích (explanation generator / facility) </a:t>
            </a:r>
          </a:p>
          <a:p>
            <a:pPr marR="0" lvl="1" rtl="0">
              <a:lnSpc>
                <a:spcPct val="120000"/>
              </a:lnSpc>
            </a:pPr>
            <a:r>
              <a:rPr lang="vi-VN" b="1" i="0" u="none" strike="noStrike" baseline="0" dirty="0" smtClean="0">
                <a:solidFill>
                  <a:srgbClr val="4F81BD"/>
                </a:solidFill>
                <a:latin typeface="Cambria"/>
              </a:rPr>
              <a:t>bảng đen (blackboard) </a:t>
            </a:r>
          </a:p>
          <a:p>
            <a:pPr marR="0" lvl="1" rtl="0">
              <a:lnSpc>
                <a:spcPct val="120000"/>
              </a:lnSpc>
            </a:pPr>
            <a:r>
              <a:rPr lang="vi-VN" b="1" i="0" u="none" strike="noStrike" baseline="0" dirty="0" smtClean="0">
                <a:solidFill>
                  <a:srgbClr val="4F81BD"/>
                </a:solidFill>
                <a:latin typeface="Cambria"/>
              </a:rPr>
              <a:t>giao diện người dùng (user interface) </a:t>
            </a:r>
          </a:p>
          <a:p>
            <a:pPr marR="0" lvl="1" rtl="0">
              <a:lnSpc>
                <a:spcPct val="120000"/>
              </a:lnSpc>
            </a:pPr>
            <a:r>
              <a:rPr lang="vi-VN" b="1" i="0" u="none" strike="noStrike" baseline="0" dirty="0" smtClean="0">
                <a:solidFill>
                  <a:srgbClr val="4F81BD"/>
                </a:solidFill>
                <a:latin typeface="Cambria"/>
              </a:rPr>
              <a:t>môi trường (environment)</a:t>
            </a:r>
            <a:endParaRPr lang="vi-VN" b="1" i="0" u="none" strike="noStrike" baseline="0" dirty="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30</a:t>
            </a:fld>
            <a:endParaRPr lang="en-US"/>
          </a:p>
        </p:txBody>
      </p:sp>
      <p:sp>
        <p:nvSpPr>
          <p:cNvPr id="4" name="Date Placeholder 3"/>
          <p:cNvSpPr>
            <a:spLocks noGrp="1"/>
          </p:cNvSpPr>
          <p:nvPr>
            <p:ph type="dt" sz="half" idx="2"/>
          </p:nvPr>
        </p:nvSpPr>
        <p:spPr/>
        <p:txBody>
          <a:bodyPr/>
          <a:lstStyle/>
          <a:p>
            <a:fld id="{1C1BE114-578C-4AC8-BA77-E1EAF76E750D}" type="datetime1">
              <a:rPr lang="en-US" smtClean="0"/>
              <a:t>5/8/2015</a:t>
            </a:fld>
            <a:endParaRPr lang="en-US"/>
          </a:p>
        </p:txBody>
      </p:sp>
    </p:spTree>
    <p:extLst>
      <p:ext uri="{BB962C8B-B14F-4D97-AF65-F5344CB8AC3E}">
        <p14:creationId xmlns:p14="http://schemas.microsoft.com/office/powerpoint/2010/main" val="41396351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dirty="0" err="1" smtClean="0">
                <a:solidFill>
                  <a:srgbClr val="365F91"/>
                </a:solidFill>
                <a:latin typeface="Cambria"/>
              </a:rPr>
              <a:t>Quản</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lý</a:t>
            </a:r>
            <a:r>
              <a:rPr lang="en-US" b="1" i="0" u="none" strike="noStrike" baseline="0" dirty="0" smtClean="0">
                <a:solidFill>
                  <a:srgbClr val="365F91"/>
                </a:solidFill>
                <a:latin typeface="Cambria"/>
              </a:rPr>
              <a:t> tri </a:t>
            </a:r>
            <a:r>
              <a:rPr lang="en-US" b="1" i="0" u="none" strike="noStrike" baseline="0" err="1" smtClean="0">
                <a:solidFill>
                  <a:srgbClr val="365F91"/>
                </a:solidFill>
                <a:latin typeface="Cambria"/>
              </a:rPr>
              <a:t>thức</a:t>
            </a:r>
            <a:r>
              <a:rPr lang="en-US" b="1" i="0" u="none" strike="noStrike" baseline="0" smtClean="0">
                <a:solidFill>
                  <a:srgbClr val="365F91"/>
                </a:solidFill>
                <a:latin typeface="Cambria"/>
              </a:rPr>
              <a:t> (</a:t>
            </a:r>
            <a:r>
              <a:rPr lang="en-US" b="1" i="0" u="none" strike="noStrike" baseline="0" dirty="0" smtClean="0">
                <a:solidFill>
                  <a:srgbClr val="365F91"/>
                </a:solidFill>
                <a:latin typeface="Cambria"/>
              </a:rPr>
              <a:t>Knowledge management)</a:t>
            </a:r>
            <a:endParaRPr lang="en-US" b="1" i="0" u="none" strike="noStrike" baseline="0" dirty="0" smtClean="0">
              <a:solidFill>
                <a:srgbClr val="365F91"/>
              </a:solidFill>
              <a:latin typeface="Times New Roman"/>
            </a:endParaRPr>
          </a:p>
        </p:txBody>
      </p:sp>
      <p:sp>
        <p:nvSpPr>
          <p:cNvPr id="3" name="Text Placeholder 2"/>
          <p:cNvSpPr>
            <a:spLocks noGrp="1"/>
          </p:cNvSpPr>
          <p:nvPr>
            <p:ph idx="1"/>
          </p:nvPr>
        </p:nvSpPr>
        <p:spPr/>
        <p:txBody>
          <a:bodyPr>
            <a:normAutofit lnSpcReduction="10000"/>
          </a:bodyPr>
          <a:lstStyle/>
          <a:p>
            <a:pPr marR="0" lvl="0" rtl="0">
              <a:lnSpc>
                <a:spcPct val="110000"/>
              </a:lnSpc>
            </a:pPr>
            <a:r>
              <a:rPr lang="vi-VN" b="1" i="0" u="none" strike="noStrike" baseline="0" dirty="0" smtClean="0">
                <a:solidFill>
                  <a:srgbClr val="4F81BD"/>
                </a:solidFill>
                <a:latin typeface="Cambria"/>
              </a:rPr>
              <a:t>Quản lý tri thức là một phát triển và tinh tế hơn nữa của hệ chuyên gia quan tâm đến việc nhận được thông tin cho những người thích hợp, khi cần thiết, giúp họ chia sẻ thông tin và kinh nghiệm, cho phép họ sử dụng nó để cải thiện hiệu suất hoạt động và đưa tất cả những hành động cho một mục đích cụ thể</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31</a:t>
            </a:fld>
            <a:endParaRPr lang="en-US"/>
          </a:p>
        </p:txBody>
      </p:sp>
      <p:sp>
        <p:nvSpPr>
          <p:cNvPr id="4" name="Date Placeholder 3"/>
          <p:cNvSpPr>
            <a:spLocks noGrp="1"/>
          </p:cNvSpPr>
          <p:nvPr>
            <p:ph type="dt" sz="half" idx="2"/>
          </p:nvPr>
        </p:nvSpPr>
        <p:spPr/>
        <p:txBody>
          <a:bodyPr/>
          <a:lstStyle/>
          <a:p>
            <a:fld id="{7B9C78BA-1AC7-4C4E-87F8-381C325FD675}" type="datetime1">
              <a:rPr lang="en-US" smtClean="0"/>
              <a:t>5/8/2015</a:t>
            </a:fld>
            <a:endParaRPr lang="en-US"/>
          </a:p>
        </p:txBody>
      </p:sp>
    </p:spTree>
    <p:extLst>
      <p:ext uri="{BB962C8B-B14F-4D97-AF65-F5344CB8AC3E}">
        <p14:creationId xmlns:p14="http://schemas.microsoft.com/office/powerpoint/2010/main" val="4638149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dirty="0" err="1" smtClean="0">
                <a:solidFill>
                  <a:srgbClr val="365F91"/>
                </a:solidFill>
                <a:latin typeface="Cambria"/>
              </a:rPr>
              <a:t>Quản</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lý</a:t>
            </a:r>
            <a:r>
              <a:rPr lang="en-US" b="1" i="0" u="none" strike="noStrike" baseline="0" dirty="0" smtClean="0">
                <a:solidFill>
                  <a:srgbClr val="365F91"/>
                </a:solidFill>
                <a:latin typeface="Cambria"/>
              </a:rPr>
              <a:t> tri </a:t>
            </a:r>
            <a:r>
              <a:rPr lang="en-US" b="1" i="0" u="none" strike="noStrike" baseline="0" err="1" smtClean="0">
                <a:solidFill>
                  <a:srgbClr val="365F91"/>
                </a:solidFill>
                <a:latin typeface="Cambria"/>
              </a:rPr>
              <a:t>thức</a:t>
            </a:r>
            <a:r>
              <a:rPr lang="en-US" b="1" i="0" u="none" strike="noStrike" baseline="0" smtClean="0">
                <a:solidFill>
                  <a:srgbClr val="365F91"/>
                </a:solidFill>
                <a:latin typeface="Cambria"/>
              </a:rPr>
              <a:t> (</a:t>
            </a:r>
            <a:r>
              <a:rPr lang="en-US" b="1" i="0" u="none" strike="noStrike" baseline="0" dirty="0" smtClean="0">
                <a:solidFill>
                  <a:srgbClr val="365F91"/>
                </a:solidFill>
                <a:latin typeface="Cambria"/>
              </a:rPr>
              <a:t>Knowledge management)...</a:t>
            </a:r>
            <a:endParaRPr lang="en-US" b="1" i="0" u="none" strike="noStrike" baseline="0" dirty="0" smtClean="0">
              <a:solidFill>
                <a:srgbClr val="365F91"/>
              </a:solidFill>
              <a:latin typeface="Times New Roman"/>
            </a:endParaRPr>
          </a:p>
        </p:txBody>
      </p:sp>
      <p:sp>
        <p:nvSpPr>
          <p:cNvPr id="3" name="Text Placeholder 2"/>
          <p:cNvSpPr>
            <a:spLocks noGrp="1"/>
          </p:cNvSpPr>
          <p:nvPr>
            <p:ph idx="1"/>
          </p:nvPr>
        </p:nvSpPr>
        <p:spPr/>
        <p:txBody>
          <a:bodyPr>
            <a:normAutofit fontScale="85000" lnSpcReduction="20000"/>
          </a:bodyPr>
          <a:lstStyle/>
          <a:p>
            <a:pPr marR="0" lvl="0" rtl="0">
              <a:lnSpc>
                <a:spcPct val="120000"/>
              </a:lnSpc>
            </a:pPr>
            <a:r>
              <a:rPr lang="vi-VN" b="1" i="0" u="none" strike="noStrike" baseline="0" dirty="0" smtClean="0">
                <a:solidFill>
                  <a:srgbClr val="4F81BD"/>
                </a:solidFill>
                <a:latin typeface="Cambria"/>
              </a:rPr>
              <a:t>Các trình điều khiển then chốt để quản lý tri thức: </a:t>
            </a:r>
          </a:p>
          <a:p>
            <a:pPr marR="0" lvl="1" rtl="0">
              <a:lnSpc>
                <a:spcPct val="120000"/>
              </a:lnSpc>
            </a:pPr>
            <a:r>
              <a:rPr lang="vi-VN" b="1" i="0" u="none" strike="noStrike" baseline="0" dirty="0" smtClean="0">
                <a:solidFill>
                  <a:srgbClr val="4F81BD"/>
                </a:solidFill>
                <a:latin typeface="Cambria"/>
              </a:rPr>
              <a:t>các trình điều khiển tri thức trọng tâm (knowledge-centric drivers) </a:t>
            </a:r>
          </a:p>
          <a:p>
            <a:pPr marR="0" lvl="1" rtl="0">
              <a:lnSpc>
                <a:spcPct val="120000"/>
              </a:lnSpc>
            </a:pPr>
            <a:r>
              <a:rPr lang="vi-VN" b="1" i="0" u="none" strike="noStrike" baseline="0" dirty="0" smtClean="0">
                <a:solidFill>
                  <a:srgbClr val="4F81BD"/>
                </a:solidFill>
                <a:latin typeface="Cambria"/>
              </a:rPr>
              <a:t>các trình điều khiển công nghệ (technology drivers)</a:t>
            </a:r>
          </a:p>
          <a:p>
            <a:pPr marR="0" lvl="1" rtl="0">
              <a:lnSpc>
                <a:spcPct val="120000"/>
              </a:lnSpc>
            </a:pPr>
            <a:r>
              <a:rPr lang="vi-VN" b="1" i="0" u="none" strike="noStrike" baseline="0" dirty="0" smtClean="0">
                <a:solidFill>
                  <a:srgbClr val="4F81BD"/>
                </a:solidFill>
                <a:latin typeface="Cambria"/>
              </a:rPr>
              <a:t>các trình điều khiển dựa trên cơ cấu tổ chức (organization structure-based drivers) </a:t>
            </a:r>
          </a:p>
          <a:p>
            <a:pPr marR="0" lvl="1" rtl="0">
              <a:lnSpc>
                <a:spcPct val="120000"/>
              </a:lnSpc>
            </a:pPr>
            <a:r>
              <a:rPr lang="vi-VN" b="1" i="0" u="none" strike="noStrike" baseline="0" dirty="0" smtClean="0">
                <a:solidFill>
                  <a:srgbClr val="4F81BD"/>
                </a:solidFill>
                <a:latin typeface="Cambria"/>
              </a:rPr>
              <a:t>các trình điều khiển nhân sự (personnel drivers) </a:t>
            </a:r>
          </a:p>
          <a:p>
            <a:pPr marR="0" lvl="1" rtl="0">
              <a:lnSpc>
                <a:spcPct val="120000"/>
              </a:lnSpc>
            </a:pPr>
            <a:r>
              <a:rPr lang="vi-VN" b="1" i="0" u="none" strike="noStrike" baseline="0" dirty="0" smtClean="0">
                <a:solidFill>
                  <a:srgbClr val="4F81BD"/>
                </a:solidFill>
                <a:latin typeface="Cambria"/>
              </a:rPr>
              <a:t>Các trình điều khiển tập trung vào quá trình (process-focused drivers)</a:t>
            </a:r>
          </a:p>
          <a:p>
            <a:pPr marR="0" lvl="1" rtl="0">
              <a:lnSpc>
                <a:spcPct val="120000"/>
              </a:lnSpc>
            </a:pPr>
            <a:r>
              <a:rPr lang="vi-VN" b="1" i="0" u="none" strike="noStrike" baseline="0" dirty="0" smtClean="0">
                <a:solidFill>
                  <a:srgbClr val="4F81BD"/>
                </a:solidFill>
                <a:latin typeface="Cambria"/>
              </a:rPr>
              <a:t>Các trình điều khiển kinh tế (economic drivers) </a:t>
            </a: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32</a:t>
            </a:fld>
            <a:endParaRPr lang="en-US"/>
          </a:p>
        </p:txBody>
      </p:sp>
      <p:sp>
        <p:nvSpPr>
          <p:cNvPr id="4" name="Date Placeholder 3"/>
          <p:cNvSpPr>
            <a:spLocks noGrp="1"/>
          </p:cNvSpPr>
          <p:nvPr>
            <p:ph type="dt" sz="half" idx="2"/>
          </p:nvPr>
        </p:nvSpPr>
        <p:spPr/>
        <p:txBody>
          <a:bodyPr/>
          <a:lstStyle/>
          <a:p>
            <a:fld id="{58C3EAD3-3A5E-4140-8827-15E4301A3476}" type="datetime1">
              <a:rPr lang="en-US" smtClean="0"/>
              <a:t>5/8/2015</a:t>
            </a:fld>
            <a:endParaRPr lang="en-US"/>
          </a:p>
        </p:txBody>
      </p:sp>
    </p:spTree>
    <p:extLst>
      <p:ext uri="{BB962C8B-B14F-4D97-AF65-F5344CB8AC3E}">
        <p14:creationId xmlns:p14="http://schemas.microsoft.com/office/powerpoint/2010/main" val="10703934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vi-VN" b="1" i="0" u="none" strike="noStrike" baseline="0" smtClean="0">
                <a:solidFill>
                  <a:srgbClr val="365F91"/>
                </a:solidFill>
                <a:latin typeface="Cambria"/>
              </a:rPr>
              <a:t>Định hướng khách hàng </a:t>
            </a:r>
            <a:r>
              <a:rPr lang="vi-VN" sz="3100" b="1" i="0" u="none" strike="noStrike" baseline="0" smtClean="0">
                <a:solidFill>
                  <a:srgbClr val="365F91"/>
                </a:solidFill>
                <a:latin typeface="Cambria"/>
              </a:rPr>
              <a:t>(Customer orientation)</a:t>
            </a:r>
            <a:endParaRPr lang="vi-VN" sz="3100" b="1" i="0" u="none" strike="noStrike" baseline="0" smtClean="0">
              <a:solidFill>
                <a:srgbClr val="365F91"/>
              </a:solidFill>
              <a:latin typeface="Times New Roman"/>
            </a:endParaRPr>
          </a:p>
        </p:txBody>
      </p:sp>
      <p:sp>
        <p:nvSpPr>
          <p:cNvPr id="3" name="Text Placeholder 2"/>
          <p:cNvSpPr>
            <a:spLocks noGrp="1"/>
          </p:cNvSpPr>
          <p:nvPr>
            <p:ph idx="1"/>
          </p:nvPr>
        </p:nvSpPr>
        <p:spPr/>
        <p:txBody>
          <a:bodyPr/>
          <a:lstStyle/>
          <a:p>
            <a:pPr marR="0" lvl="0" rtl="0"/>
            <a:r>
              <a:rPr lang="vi-VN" b="1" i="0" u="none" strike="noStrike" baseline="0" smtClean="0">
                <a:solidFill>
                  <a:srgbClr val="4F81BD"/>
                </a:solidFill>
                <a:latin typeface="Cambria"/>
              </a:rPr>
              <a:t>Quản trị quan hệ khách hàng (CRM) có liên quan đến việc sử dụng công nghệ thông tin để thu hút khách hàng tới tổ chức và giữ họ trung thành với tổ chức</a:t>
            </a:r>
            <a:r>
              <a:rPr lang="vi-VN" b="1" i="0" u="none" strike="noStrike" baseline="0" smtClean="0">
                <a:solidFill>
                  <a:srgbClr val="4F81BD"/>
                </a:solidFill>
                <a:latin typeface="Times New Roman"/>
              </a:rPr>
              <a:t>.</a:t>
            </a:r>
            <a:r>
              <a:rPr lang="vi-VN" b="1" i="0" u="none" strike="noStrike" baseline="0" smtClean="0">
                <a:solidFill>
                  <a:srgbClr val="4F81BD"/>
                </a:solidFill>
                <a:latin typeface="Cambria"/>
              </a:rPr>
              <a:t> </a:t>
            </a:r>
            <a:endParaRPr lang="vi-VN" b="1" i="0" u="none" strike="noStrike" baseline="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33</a:t>
            </a:fld>
            <a:endParaRPr lang="en-US"/>
          </a:p>
        </p:txBody>
      </p:sp>
      <p:sp>
        <p:nvSpPr>
          <p:cNvPr id="4" name="Date Placeholder 3"/>
          <p:cNvSpPr>
            <a:spLocks noGrp="1"/>
          </p:cNvSpPr>
          <p:nvPr>
            <p:ph type="dt" sz="half" idx="2"/>
          </p:nvPr>
        </p:nvSpPr>
        <p:spPr/>
        <p:txBody>
          <a:bodyPr/>
          <a:lstStyle/>
          <a:p>
            <a:fld id="{FAE306E2-4C4D-49AD-A483-4B35C6339F6A}" type="datetime1">
              <a:rPr lang="en-US" smtClean="0"/>
              <a:t>5/8/2015</a:t>
            </a:fld>
            <a:endParaRPr lang="en-US"/>
          </a:p>
        </p:txBody>
      </p:sp>
    </p:spTree>
    <p:extLst>
      <p:ext uri="{BB962C8B-B14F-4D97-AF65-F5344CB8AC3E}">
        <p14:creationId xmlns:p14="http://schemas.microsoft.com/office/powerpoint/2010/main" val="40498067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Các yêu cầu (Requirements)</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92500" lnSpcReduction="20000"/>
          </a:bodyPr>
          <a:lstStyle/>
          <a:p>
            <a:pPr marR="0" lvl="0" rtl="0">
              <a:lnSpc>
                <a:spcPct val="110000"/>
              </a:lnSpc>
            </a:pPr>
            <a:r>
              <a:rPr lang="en-US" b="1" i="0" u="none" strike="noStrike" baseline="0" dirty="0" err="1" smtClean="0">
                <a:solidFill>
                  <a:srgbClr val="4F81BD"/>
                </a:solidFill>
                <a:latin typeface="Cambria"/>
              </a:rPr>
              <a:t>Các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yêu</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cầu</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quá</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trình</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truyền</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thống</a:t>
            </a:r>
            <a:r>
              <a:rPr lang="en-US" b="1" i="0" u="none" strike="noStrike" baseline="0" dirty="0" smtClean="0">
                <a:solidFill>
                  <a:srgbClr val="4F81BD"/>
                </a:solidFill>
                <a:latin typeface="Cambria"/>
              </a:rPr>
              <a:t> </a:t>
            </a:r>
            <a:br>
              <a:rPr lang="en-US" b="1" i="0" u="none" strike="noStrike" baseline="0" dirty="0" smtClean="0">
                <a:solidFill>
                  <a:srgbClr val="4F81BD"/>
                </a:solidFill>
                <a:latin typeface="Cambria"/>
              </a:rPr>
            </a:br>
            <a:r>
              <a:rPr lang="en-US" b="1" i="0" u="none" strike="noStrike" baseline="0" dirty="0" smtClean="0">
                <a:solidFill>
                  <a:srgbClr val="4F81BD"/>
                </a:solidFill>
                <a:latin typeface="Cambria"/>
              </a:rPr>
              <a:t>(The traditional requirements process)</a:t>
            </a:r>
          </a:p>
          <a:p>
            <a:pPr marR="0" lvl="0" rtl="0">
              <a:lnSpc>
                <a:spcPct val="110000"/>
              </a:lnSpc>
            </a:pPr>
            <a:r>
              <a:rPr lang="en-US" b="1" i="0" u="none" strike="noStrike" baseline="0" dirty="0" err="1" smtClean="0">
                <a:solidFill>
                  <a:srgbClr val="4F81BD"/>
                </a:solidFill>
                <a:latin typeface="Cambria"/>
              </a:rPr>
              <a:t>Các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vấn</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đề</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thực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tế</a:t>
            </a:r>
            <a:r>
              <a:rPr lang="en-US" b="1" i="0" u="none" strike="noStrike" baseline="0" dirty="0" smtClean="0">
                <a:solidFill>
                  <a:srgbClr val="4F81BD"/>
                </a:solidFill>
                <a:latin typeface="Cambria"/>
              </a:rPr>
              <a:t> (Real-world problems)</a:t>
            </a:r>
          </a:p>
          <a:p>
            <a:pPr marR="0" lvl="0" rtl="0">
              <a:lnSpc>
                <a:spcPct val="110000"/>
              </a:lnSpc>
            </a:pPr>
            <a:r>
              <a:rPr lang="en-US" b="1" i="0" u="none" strike="noStrike" baseline="0" dirty="0" err="1" smtClean="0">
                <a:solidFill>
                  <a:srgbClr val="4F81BD"/>
                </a:solidFill>
                <a:latin typeface="Cambria"/>
              </a:rPr>
              <a:t>Các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yêu</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cầu</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thay</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đổi</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và</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mở</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rộng</a:t>
            </a:r>
            <a:r>
              <a:rPr lang="en-US" b="1" i="0" u="none" strike="noStrike" baseline="0" dirty="0" smtClean="0">
                <a:solidFill>
                  <a:srgbClr val="4F81BD"/>
                </a:solidFill>
                <a:latin typeface="Cambria"/>
              </a:rPr>
              <a:t> </a:t>
            </a:r>
            <a:br>
              <a:rPr lang="en-US" b="1" i="0" u="none" strike="noStrike" baseline="0" dirty="0" smtClean="0">
                <a:solidFill>
                  <a:srgbClr val="4F81BD"/>
                </a:solidFill>
                <a:latin typeface="Cambria"/>
              </a:rPr>
            </a:br>
            <a:r>
              <a:rPr lang="en-US" b="1" i="0" u="none" strike="noStrike" baseline="0" dirty="0" smtClean="0">
                <a:solidFill>
                  <a:srgbClr val="4F81BD"/>
                </a:solidFill>
                <a:latin typeface="Cambria"/>
              </a:rPr>
              <a:t>(Changing and evolving requirements) </a:t>
            </a:r>
          </a:p>
          <a:p>
            <a:pPr marR="0" lvl="0" rtl="0">
              <a:lnSpc>
                <a:spcPct val="110000"/>
              </a:lnSpc>
            </a:pPr>
            <a:r>
              <a:rPr lang="en-US" b="1" i="0" u="none" strike="noStrike" baseline="0" dirty="0" err="1" smtClean="0">
                <a:solidFill>
                  <a:srgbClr val="4F81BD"/>
                </a:solidFill>
                <a:latin typeface="Cambria"/>
              </a:rPr>
              <a:t>Các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yêu</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cầu</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không</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thể</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biết</a:t>
            </a:r>
            <a:r>
              <a:rPr lang="en-US" b="1" i="0" u="none" strike="noStrike" baseline="0" dirty="0" smtClean="0">
                <a:solidFill>
                  <a:srgbClr val="4F81BD"/>
                </a:solidFill>
                <a:latin typeface="Cambria"/>
              </a:rPr>
              <a:t> </a:t>
            </a:r>
            <a:br>
              <a:rPr lang="en-US" b="1" i="0" u="none" strike="noStrike" baseline="0" dirty="0" smtClean="0">
                <a:solidFill>
                  <a:srgbClr val="4F81BD"/>
                </a:solidFill>
                <a:latin typeface="Cambria"/>
              </a:rPr>
            </a:br>
            <a:r>
              <a:rPr lang="en-US" b="1" i="0" u="none" strike="noStrike" baseline="0" dirty="0" smtClean="0">
                <a:solidFill>
                  <a:srgbClr val="4F81BD"/>
                </a:solidFill>
                <a:latin typeface="Cambria"/>
              </a:rPr>
              <a:t>(Unknowable requirements)</a:t>
            </a:r>
          </a:p>
          <a:p>
            <a:pPr marR="0" lvl="0" rtl="0">
              <a:lnSpc>
                <a:spcPct val="110000"/>
              </a:lnSpc>
            </a:pPr>
            <a:r>
              <a:rPr lang="vi-VN" b="1" i="0" u="none" strike="noStrike" baseline="0" dirty="0" smtClean="0">
                <a:solidFill>
                  <a:srgbClr val="4F81BD"/>
                </a:solidFill>
                <a:latin typeface="Cambria"/>
              </a:rPr>
              <a:t>Các yêu cầu phi chức năng </a:t>
            </a:r>
            <a:r>
              <a:rPr lang="en-US" b="1" i="0" u="none" strike="noStrike" baseline="0" dirty="0" smtClean="0">
                <a:solidFill>
                  <a:srgbClr val="4F81BD"/>
                </a:solidFill>
                <a:latin typeface="Cambria"/>
              </a:rPr>
              <a:t/>
            </a:r>
            <a:br>
              <a:rPr lang="en-US" b="1" i="0" u="none" strike="noStrike" baseline="0" dirty="0" smtClean="0">
                <a:solidFill>
                  <a:srgbClr val="4F81BD"/>
                </a:solidFill>
                <a:latin typeface="Cambria"/>
              </a:rPr>
            </a:br>
            <a:r>
              <a:rPr lang="vi-VN" b="1" i="0" u="none" strike="noStrike" baseline="0" dirty="0" smtClean="0">
                <a:solidFill>
                  <a:srgbClr val="4F81BD"/>
                </a:solidFill>
                <a:latin typeface="Cambria"/>
              </a:rPr>
              <a:t>(Non-functional requirements)</a:t>
            </a:r>
            <a:endParaRPr lang="vi-VN" b="1" i="0" u="none" strike="noStrike" baseline="0" dirty="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34</a:t>
            </a:fld>
            <a:endParaRPr lang="en-US"/>
          </a:p>
        </p:txBody>
      </p:sp>
      <p:sp>
        <p:nvSpPr>
          <p:cNvPr id="4" name="Date Placeholder 3"/>
          <p:cNvSpPr>
            <a:spLocks noGrp="1"/>
          </p:cNvSpPr>
          <p:nvPr>
            <p:ph type="dt" sz="half" idx="2"/>
          </p:nvPr>
        </p:nvSpPr>
        <p:spPr/>
        <p:txBody>
          <a:bodyPr/>
          <a:lstStyle/>
          <a:p>
            <a:fld id="{04944A7F-6CB0-4964-8AF5-817970341B94}" type="datetime1">
              <a:rPr lang="en-US" smtClean="0"/>
              <a:t>5/8/2015</a:t>
            </a:fld>
            <a:endParaRPr lang="en-US"/>
          </a:p>
        </p:txBody>
      </p:sp>
    </p:spTree>
    <p:extLst>
      <p:ext uri="{BB962C8B-B14F-4D97-AF65-F5344CB8AC3E}">
        <p14:creationId xmlns:p14="http://schemas.microsoft.com/office/powerpoint/2010/main" val="4151817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CÁC YẾU TỐ VỀ MÔ HÌNH HÓA</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a:bodyPr>
          <a:lstStyle/>
          <a:p>
            <a:pPr marL="463550" indent="-463550">
              <a:buFont typeface="Wingdings" pitchFamily="2" charset="2"/>
              <a:buChar char="q"/>
            </a:pPr>
            <a:r>
              <a:rPr lang="en-US" sz="3000" b="1">
                <a:solidFill>
                  <a:srgbClr val="365F91"/>
                </a:solidFill>
                <a:latin typeface="Cambria"/>
              </a:rPr>
              <a:t>Mô hình hóa (Modelling)</a:t>
            </a:r>
          </a:p>
          <a:p>
            <a:pPr marL="463550" indent="-463550">
              <a:buFont typeface="Wingdings" pitchFamily="2" charset="2"/>
              <a:buChar char="q"/>
            </a:pPr>
            <a:r>
              <a:rPr lang="en-US" sz="3000" b="1">
                <a:solidFill>
                  <a:srgbClr val="365F91"/>
                </a:solidFill>
                <a:latin typeface="Cambria"/>
              </a:rPr>
              <a:t>Mô hình hóa quy trình (Process modelling) </a:t>
            </a:r>
          </a:p>
          <a:p>
            <a:pPr marL="463550" indent="-463550">
              <a:buFont typeface="Wingdings" pitchFamily="2" charset="2"/>
              <a:buChar char="q"/>
            </a:pPr>
            <a:r>
              <a:rPr lang="en-US" sz="3000" b="1">
                <a:solidFill>
                  <a:srgbClr val="365F91"/>
                </a:solidFill>
                <a:latin typeface="Cambria"/>
              </a:rPr>
              <a:t>Mô hình hóa dữ liệu (Data modelling)</a:t>
            </a:r>
          </a:p>
          <a:p>
            <a:pPr marL="463550" indent="-463550">
              <a:buFont typeface="Wingdings" pitchFamily="2" charset="2"/>
              <a:buChar char="q"/>
            </a:pPr>
            <a:r>
              <a:rPr lang="vi-VN" sz="3000" b="1">
                <a:solidFill>
                  <a:srgbClr val="365F91"/>
                </a:solidFill>
                <a:latin typeface="Cambria"/>
              </a:rPr>
              <a:t>Mô hình hóa đối tượng (Object modelling) </a:t>
            </a:r>
            <a:endParaRPr lang="en-US" sz="3000" b="1">
              <a:solidFill>
                <a:srgbClr val="365F91"/>
              </a:solidFill>
              <a:latin typeface="Cambria"/>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35</a:t>
            </a:fld>
            <a:endParaRPr lang="en-US"/>
          </a:p>
        </p:txBody>
      </p:sp>
      <p:sp>
        <p:nvSpPr>
          <p:cNvPr id="4" name="Date Placeholder 3"/>
          <p:cNvSpPr>
            <a:spLocks noGrp="1"/>
          </p:cNvSpPr>
          <p:nvPr>
            <p:ph type="dt" sz="half" idx="2"/>
          </p:nvPr>
        </p:nvSpPr>
        <p:spPr/>
        <p:txBody>
          <a:bodyPr/>
          <a:lstStyle/>
          <a:p>
            <a:fld id="{D211E79D-9982-4137-9019-8ABC4709A2A2}" type="datetime1">
              <a:rPr lang="en-US" smtClean="0"/>
              <a:t>5/8/2015</a:t>
            </a:fld>
            <a:endParaRPr lang="en-US"/>
          </a:p>
        </p:txBody>
      </p:sp>
    </p:spTree>
    <p:extLst>
      <p:ext uri="{BB962C8B-B14F-4D97-AF65-F5344CB8AC3E}">
        <p14:creationId xmlns:p14="http://schemas.microsoft.com/office/powerpoint/2010/main" val="36857315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Mô hình hóa (Modelling)</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77500" lnSpcReduction="20000"/>
          </a:bodyPr>
          <a:lstStyle/>
          <a:p>
            <a:pPr marR="0" lvl="0" rtl="0">
              <a:lnSpc>
                <a:spcPct val="110000"/>
              </a:lnSpc>
            </a:pPr>
            <a:r>
              <a:rPr lang="vi-VN" b="1" i="0" u="none" strike="noStrike" baseline="0" dirty="0" smtClean="0">
                <a:solidFill>
                  <a:srgbClr val="4F81BD"/>
                </a:solidFill>
                <a:latin typeface="Cambria"/>
              </a:rPr>
              <a:t>Một mô hình là một trừu tượng, một đại diện của một phần của thế giới thực. </a:t>
            </a:r>
          </a:p>
          <a:p>
            <a:pPr marR="0" lvl="0" rtl="0">
              <a:lnSpc>
                <a:spcPct val="110000"/>
              </a:lnSpc>
            </a:pPr>
            <a:r>
              <a:rPr lang="en-US" b="1" i="0" u="none" strike="noStrike" baseline="0" dirty="0" err="1" smtClean="0">
                <a:solidFill>
                  <a:srgbClr val="4F81BD"/>
                </a:solidFill>
                <a:latin typeface="Cambria"/>
              </a:rPr>
              <a:t>Trong</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góc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nhìn</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ba</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cấp</a:t>
            </a:r>
            <a:r>
              <a:rPr lang="en-US" b="1" i="0" u="none" strike="noStrike" baseline="0" dirty="0" smtClean="0">
                <a:solidFill>
                  <a:srgbClr val="4F81BD"/>
                </a:solidFill>
                <a:latin typeface="Cambria"/>
              </a:rPr>
              <a:t> (three-level view): </a:t>
            </a:r>
          </a:p>
          <a:p>
            <a:pPr marR="0" lvl="1" rtl="0">
              <a:lnSpc>
                <a:spcPct val="110000"/>
              </a:lnSpc>
            </a:pPr>
            <a:r>
              <a:rPr lang="en-US" b="1" i="0" u="none" strike="noStrike" baseline="0" dirty="0" err="1" smtClean="0">
                <a:solidFill>
                  <a:srgbClr val="4F81BD"/>
                </a:solidFill>
                <a:latin typeface="Cambria"/>
              </a:rPr>
              <a:t>Cấp</a:t>
            </a:r>
            <a:r>
              <a:rPr lang="en-US" b="1" i="0" u="none" strike="noStrike" baseline="0" dirty="0" smtClean="0">
                <a:solidFill>
                  <a:srgbClr val="4F81BD"/>
                </a:solidFill>
                <a:latin typeface="Cambria"/>
              </a:rPr>
              <a:t> ý </a:t>
            </a:r>
            <a:r>
              <a:rPr lang="en-US" b="1" i="0" u="none" strike="noStrike" baseline="0" dirty="0" err="1" smtClean="0">
                <a:solidFill>
                  <a:srgbClr val="4F81BD"/>
                </a:solidFill>
                <a:latin typeface="Cambria"/>
              </a:rPr>
              <a:t>niệm</a:t>
            </a:r>
            <a:r>
              <a:rPr lang="en-US" b="1" i="0" u="none" strike="noStrike" baseline="0" dirty="0" smtClean="0">
                <a:solidFill>
                  <a:srgbClr val="4F81BD"/>
                </a:solidFill>
                <a:latin typeface="Cambria"/>
              </a:rPr>
              <a:t> (conceptual level) </a:t>
            </a:r>
            <a:r>
              <a:rPr lang="en-US" b="1" i="0" u="none" strike="noStrike" baseline="0" dirty="0" err="1" smtClean="0">
                <a:solidFill>
                  <a:srgbClr val="4F81BD"/>
                </a:solidFill>
                <a:latin typeface="Cambria"/>
              </a:rPr>
              <a:t>là</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tổng</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quan</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cấp</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cao</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mô</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tả</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của</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vũ</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trụ</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luận</a:t>
            </a:r>
            <a:r>
              <a:rPr lang="en-US" b="1" i="0" u="none" strike="noStrike" baseline="0" dirty="0" smtClean="0">
                <a:solidFill>
                  <a:srgbClr val="4F81BD"/>
                </a:solidFill>
                <a:latin typeface="Cambria"/>
              </a:rPr>
              <a:t> (universe of discourse - </a:t>
            </a:r>
            <a:r>
              <a:rPr lang="en-US" b="1" i="0" u="none" strike="noStrike" baseline="0" dirty="0" err="1" smtClean="0">
                <a:solidFill>
                  <a:srgbClr val="4F81BD"/>
                </a:solidFill>
                <a:latin typeface="Cambria"/>
              </a:rPr>
              <a:t>UoD</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tức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là</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lĩnh</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vực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quan</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tâm</a:t>
            </a:r>
            <a:r>
              <a:rPr lang="en-US" b="1" i="0" u="none" strike="noStrike" baseline="0" dirty="0" smtClean="0">
                <a:solidFill>
                  <a:srgbClr val="4F81BD"/>
                </a:solidFill>
                <a:latin typeface="Cambria"/>
              </a:rPr>
              <a:t>. </a:t>
            </a:r>
          </a:p>
          <a:p>
            <a:pPr marR="0" lvl="1" rtl="0">
              <a:lnSpc>
                <a:spcPct val="110000"/>
              </a:lnSpc>
            </a:pPr>
            <a:r>
              <a:rPr lang="vi-VN" b="1" i="0" u="none" strike="noStrike" baseline="0" dirty="0" smtClean="0">
                <a:solidFill>
                  <a:srgbClr val="4F81BD"/>
                </a:solidFill>
                <a:latin typeface="Cambria"/>
              </a:rPr>
              <a:t>Cấp luận lý (logical level) là mô tả của các hệ thống thông tin mà không có bất kỳ tham chiếu đến công nghệ có thể được sử dụng để thực hiện nó. </a:t>
            </a:r>
          </a:p>
          <a:p>
            <a:pPr marR="0" lvl="1" rtl="0">
              <a:lnSpc>
                <a:spcPct val="110000"/>
              </a:lnSpc>
            </a:pPr>
            <a:r>
              <a:rPr lang="en-US" b="1" i="0" u="none" strike="noStrike" baseline="0" dirty="0" err="1" smtClean="0">
                <a:solidFill>
                  <a:srgbClr val="4F81BD"/>
                </a:solidFill>
                <a:latin typeface="Cambria"/>
              </a:rPr>
              <a:t>Cấp</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vật</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lý</a:t>
            </a:r>
            <a:r>
              <a:rPr lang="en-US" b="1" i="0" u="none" strike="noStrike" baseline="0" dirty="0" smtClean="0">
                <a:solidFill>
                  <a:srgbClr val="4F81BD"/>
                </a:solidFill>
                <a:latin typeface="Cambria"/>
              </a:rPr>
              <a:t> (physical level) </a:t>
            </a:r>
            <a:r>
              <a:rPr lang="en-US" b="1" i="0" u="none" strike="noStrike" baseline="0" dirty="0" err="1" smtClean="0">
                <a:solidFill>
                  <a:srgbClr val="4F81BD"/>
                </a:solidFill>
                <a:latin typeface="Cambria"/>
              </a:rPr>
              <a:t>là</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một</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mô</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tả</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về</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hệ</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thống</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thông</a:t>
            </a:r>
            <a:r>
              <a:rPr lang="en-US" b="1" i="0" u="none" strike="noStrike" baseline="0" dirty="0" smtClean="0">
                <a:solidFill>
                  <a:srgbClr val="4F81BD"/>
                </a:solidFill>
                <a:latin typeface="Cambria"/>
              </a:rPr>
              <a:t> tin </a:t>
            </a:r>
            <a:r>
              <a:rPr lang="en-US" b="1" i="0" u="none" strike="noStrike" baseline="0" dirty="0" err="1" smtClean="0">
                <a:solidFill>
                  <a:srgbClr val="4F81BD"/>
                </a:solidFill>
                <a:latin typeface="Cambria"/>
              </a:rPr>
              <a:t>bao</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gồm</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cả</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công</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nghệ</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của</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một</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thực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hiện</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cụ</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thể</a:t>
            </a:r>
            <a:r>
              <a:rPr lang="en-US" b="1" i="0" u="none" strike="noStrike" baseline="0" dirty="0" smtClean="0">
                <a:solidFill>
                  <a:srgbClr val="4F81BD"/>
                </a:solidFill>
                <a:latin typeface="Cambria"/>
              </a:rPr>
              <a:t>. </a:t>
            </a: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36</a:t>
            </a:fld>
            <a:endParaRPr lang="en-US"/>
          </a:p>
        </p:txBody>
      </p:sp>
      <p:sp>
        <p:nvSpPr>
          <p:cNvPr id="4" name="Date Placeholder 3"/>
          <p:cNvSpPr>
            <a:spLocks noGrp="1"/>
          </p:cNvSpPr>
          <p:nvPr>
            <p:ph type="dt" sz="half" idx="2"/>
          </p:nvPr>
        </p:nvSpPr>
        <p:spPr/>
        <p:txBody>
          <a:bodyPr/>
          <a:lstStyle/>
          <a:p>
            <a:fld id="{8444F4A4-13B4-42D6-8B0F-9BB1F893BBB4}" type="datetime1">
              <a:rPr lang="en-US" smtClean="0"/>
              <a:t>5/8/2015</a:t>
            </a:fld>
            <a:endParaRPr lang="en-US"/>
          </a:p>
        </p:txBody>
      </p:sp>
    </p:spTree>
    <p:extLst>
      <p:ext uri="{BB962C8B-B14F-4D97-AF65-F5344CB8AC3E}">
        <p14:creationId xmlns:p14="http://schemas.microsoft.com/office/powerpoint/2010/main" val="18566293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dirty="0" err="1" smtClean="0">
                <a:solidFill>
                  <a:srgbClr val="365F91"/>
                </a:solidFill>
                <a:latin typeface="Cambria"/>
              </a:rPr>
              <a:t>Mô</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hình</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hóa</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quy</a:t>
            </a:r>
            <a:r>
              <a:rPr lang="en-US" b="1" i="0" u="none" strike="noStrike" baseline="0" dirty="0" smtClean="0">
                <a:solidFill>
                  <a:srgbClr val="365F91"/>
                </a:solidFill>
                <a:latin typeface="Cambria"/>
              </a:rPr>
              <a:t> </a:t>
            </a:r>
            <a:r>
              <a:rPr lang="en-US" b="1" i="0" u="none" strike="noStrike" baseline="0" err="1" smtClean="0">
                <a:solidFill>
                  <a:srgbClr val="365F91"/>
                </a:solidFill>
                <a:latin typeface="Cambria"/>
              </a:rPr>
              <a:t>trình</a:t>
            </a:r>
            <a:r>
              <a:rPr lang="en-US" b="1" i="0" u="none" strike="noStrike" baseline="0" smtClean="0">
                <a:solidFill>
                  <a:srgbClr val="365F91"/>
                </a:solidFill>
                <a:latin typeface="Cambria"/>
              </a:rPr>
              <a:t> (</a:t>
            </a:r>
            <a:r>
              <a:rPr lang="en-US" b="1" i="0" u="none" strike="noStrike" baseline="0" dirty="0" smtClean="0">
                <a:solidFill>
                  <a:srgbClr val="365F91"/>
                </a:solidFill>
                <a:latin typeface="Cambria"/>
              </a:rPr>
              <a:t>Process </a:t>
            </a:r>
            <a:r>
              <a:rPr lang="en-US" b="1" i="0" u="none" strike="noStrike" baseline="0" dirty="0" err="1" smtClean="0">
                <a:solidFill>
                  <a:srgbClr val="365F91"/>
                </a:solidFill>
                <a:latin typeface="Cambria"/>
              </a:rPr>
              <a:t>modelling</a:t>
            </a:r>
            <a:r>
              <a:rPr lang="en-US" b="1" i="0" u="none" strike="noStrike" baseline="0" dirty="0" smtClean="0">
                <a:solidFill>
                  <a:srgbClr val="365F91"/>
                </a:solidFill>
                <a:latin typeface="Cambria"/>
              </a:rPr>
              <a:t>) </a:t>
            </a:r>
            <a:endParaRPr lang="en-US" b="1" i="0" u="none" strike="noStrike" baseline="0" dirty="0" smtClean="0">
              <a:solidFill>
                <a:srgbClr val="365F91"/>
              </a:solidFill>
              <a:latin typeface="Times New Roman"/>
            </a:endParaRPr>
          </a:p>
        </p:txBody>
      </p:sp>
      <p:sp>
        <p:nvSpPr>
          <p:cNvPr id="3" name="Text Placeholder 2"/>
          <p:cNvSpPr>
            <a:spLocks noGrp="1"/>
          </p:cNvSpPr>
          <p:nvPr>
            <p:ph idx="1"/>
          </p:nvPr>
        </p:nvSpPr>
        <p:spPr/>
        <p:txBody>
          <a:bodyPr>
            <a:normAutofit lnSpcReduction="10000"/>
          </a:bodyPr>
          <a:lstStyle/>
          <a:p>
            <a:pPr marR="0" lvl="0" rtl="0">
              <a:lnSpc>
                <a:spcPct val="110000"/>
              </a:lnSpc>
            </a:pPr>
            <a:r>
              <a:rPr lang="vi-VN" b="1" i="0" u="none" strike="noStrike" baseline="0" dirty="0" smtClean="0">
                <a:solidFill>
                  <a:srgbClr val="4F81BD"/>
                </a:solidFill>
                <a:latin typeface="Cambria"/>
              </a:rPr>
              <a:t>Mô hình hóa quy trình mô tả các phân tích luận lý (thế giới thực</a:t>
            </a:r>
            <a:r>
              <a:rPr lang="en-US" b="1" i="0" u="none" strike="noStrike" baseline="0" dirty="0" smtClean="0">
                <a:solidFill>
                  <a:srgbClr val="4F81BD"/>
                </a:solidFill>
                <a:latin typeface="Cambria"/>
              </a:rPr>
              <a:t>:</a:t>
            </a:r>
            <a:r>
              <a:rPr lang="vi-VN" b="1" i="0" u="none" strike="noStrike" baseline="0" dirty="0" smtClean="0">
                <a:solidFill>
                  <a:srgbClr val="4F81BD"/>
                </a:solidFill>
                <a:latin typeface="Cambria"/>
              </a:rPr>
              <a:t> real-world) của các quá trình và không chỉ các thiết kế cấp vật lý của chúng (thực hiện - implementation)</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endParaRPr lang="en-US" b="1" i="0" u="none" strike="noStrike" baseline="0" dirty="0" smtClean="0">
              <a:solidFill>
                <a:srgbClr val="4F81BD"/>
              </a:solidFill>
              <a:latin typeface="Cambria"/>
            </a:endParaRPr>
          </a:p>
          <a:p>
            <a:pPr lvl="1">
              <a:lnSpc>
                <a:spcPct val="110000"/>
              </a:lnSpc>
            </a:pPr>
            <a:r>
              <a:rPr lang="vi-VN" b="1" i="0" u="none" strike="noStrike" baseline="0" dirty="0" smtClean="0">
                <a:solidFill>
                  <a:srgbClr val="4F81BD"/>
                </a:solidFill>
                <a:latin typeface="Cambria"/>
              </a:rPr>
              <a:t>Kỹ thuật cơ bản của mô hình hóa quá trình là phân rã chức năng (functional decomposition), nghĩa là phá vỡ một vấn đề phức tạp thành chi tiết nhiều hơn và nhiều hơn nữa, trong một cách có kỷ luật</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endParaRPr lang="vi-VN" b="1" i="0" u="none" strike="noStrike" baseline="0" dirty="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37</a:t>
            </a:fld>
            <a:endParaRPr lang="en-US"/>
          </a:p>
        </p:txBody>
      </p:sp>
      <p:sp>
        <p:nvSpPr>
          <p:cNvPr id="4" name="Date Placeholder 3"/>
          <p:cNvSpPr>
            <a:spLocks noGrp="1"/>
          </p:cNvSpPr>
          <p:nvPr>
            <p:ph type="dt" sz="half" idx="2"/>
          </p:nvPr>
        </p:nvSpPr>
        <p:spPr/>
        <p:txBody>
          <a:bodyPr/>
          <a:lstStyle/>
          <a:p>
            <a:fld id="{B7A5605A-0CC5-4FC3-864F-38E74946DE81}" type="datetime1">
              <a:rPr lang="en-US" smtClean="0"/>
              <a:t>5/8/2015</a:t>
            </a:fld>
            <a:endParaRPr lang="en-US"/>
          </a:p>
        </p:txBody>
      </p:sp>
    </p:spTree>
    <p:extLst>
      <p:ext uri="{BB962C8B-B14F-4D97-AF65-F5344CB8AC3E}">
        <p14:creationId xmlns:p14="http://schemas.microsoft.com/office/powerpoint/2010/main" val="6160191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dirty="0" err="1" smtClean="0">
                <a:solidFill>
                  <a:srgbClr val="365F91"/>
                </a:solidFill>
                <a:latin typeface="Cambria"/>
              </a:rPr>
              <a:t>Mô</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hình</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hóa</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dữ</a:t>
            </a:r>
            <a:r>
              <a:rPr lang="en-US" b="1" i="0" u="none" strike="noStrike" baseline="0" dirty="0" smtClean="0">
                <a:solidFill>
                  <a:srgbClr val="365F91"/>
                </a:solidFill>
                <a:latin typeface="Cambria"/>
              </a:rPr>
              <a:t> </a:t>
            </a:r>
            <a:r>
              <a:rPr lang="en-US" b="1" i="0" u="none" strike="noStrike" baseline="0" err="1" smtClean="0">
                <a:solidFill>
                  <a:srgbClr val="365F91"/>
                </a:solidFill>
                <a:latin typeface="Cambria"/>
              </a:rPr>
              <a:t>liệu</a:t>
            </a:r>
            <a:r>
              <a:rPr lang="en-US" b="1" i="0" u="none" strike="noStrike" baseline="0" smtClean="0">
                <a:solidFill>
                  <a:srgbClr val="365F91"/>
                </a:solidFill>
                <a:latin typeface="Cambria"/>
              </a:rPr>
              <a:t> (</a:t>
            </a:r>
            <a:r>
              <a:rPr lang="en-US" b="1" i="0" u="none" strike="noStrike" baseline="0" dirty="0" smtClean="0">
                <a:solidFill>
                  <a:srgbClr val="365F91"/>
                </a:solidFill>
                <a:latin typeface="Cambria"/>
              </a:rPr>
              <a:t>Data </a:t>
            </a:r>
            <a:r>
              <a:rPr lang="en-US" b="1" i="0" u="none" strike="noStrike" baseline="0" dirty="0" err="1" smtClean="0">
                <a:solidFill>
                  <a:srgbClr val="365F91"/>
                </a:solidFill>
                <a:latin typeface="Cambria"/>
              </a:rPr>
              <a:t>modelling</a:t>
            </a:r>
            <a:r>
              <a:rPr lang="en-US" b="1" i="0" u="none" strike="noStrike" baseline="0" dirty="0" smtClean="0">
                <a:solidFill>
                  <a:srgbClr val="365F91"/>
                </a:solidFill>
                <a:latin typeface="Cambria"/>
              </a:rPr>
              <a:t>)</a:t>
            </a:r>
            <a:endParaRPr lang="en-US" b="1" i="0" u="none" strike="noStrike" baseline="0" dirty="0" smtClean="0">
              <a:solidFill>
                <a:srgbClr val="365F91"/>
              </a:solidFill>
              <a:latin typeface="Times New Roman"/>
            </a:endParaRPr>
          </a:p>
        </p:txBody>
      </p:sp>
      <p:sp>
        <p:nvSpPr>
          <p:cNvPr id="3" name="Text Placeholder 2"/>
          <p:cNvSpPr>
            <a:spLocks noGrp="1"/>
          </p:cNvSpPr>
          <p:nvPr>
            <p:ph idx="1"/>
          </p:nvPr>
        </p:nvSpPr>
        <p:spPr/>
        <p:txBody>
          <a:bodyPr/>
          <a:lstStyle/>
          <a:p>
            <a:pPr marR="0" lvl="0" rtl="0"/>
            <a:r>
              <a:rPr lang="en-US" b="1" i="0" u="none" strike="noStrike" baseline="0" dirty="0" err="1" smtClean="0">
                <a:solidFill>
                  <a:srgbClr val="4F81BD"/>
                </a:solidFill>
                <a:latin typeface="Cambria"/>
              </a:rPr>
              <a:t>Phân</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tích</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dữ</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liệu</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tập</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trung</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vào</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sự</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hiểu</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biết</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và</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lập</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tài</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liệu</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các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yếu</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tố</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dữ</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liệu</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và</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các</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mối</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quan</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hệ</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của</a:t>
            </a:r>
            <a:r>
              <a:rPr lang="en-US" b="1" i="0" u="none" strike="noStrike" baseline="0" dirty="0" smtClean="0">
                <a:solidFill>
                  <a:srgbClr val="4F81BD"/>
                </a:solidFill>
                <a:latin typeface="Cambria"/>
              </a:rPr>
              <a:t> </a:t>
            </a:r>
            <a:r>
              <a:rPr lang="en-US" b="1" i="0" u="none" strike="noStrike" baseline="0" dirty="0" err="1" smtClean="0">
                <a:solidFill>
                  <a:srgbClr val="4F81BD"/>
                </a:solidFill>
                <a:latin typeface="Cambria"/>
              </a:rPr>
              <a:t>chúng</a:t>
            </a:r>
            <a:r>
              <a:rPr lang="en-US" b="1" i="0" u="none" strike="noStrike" baseline="0" dirty="0" smtClean="0">
                <a:solidFill>
                  <a:srgbClr val="4F81BD"/>
                </a:solidFill>
                <a:latin typeface="Times New Roman"/>
              </a:rPr>
              <a:t>.</a:t>
            </a:r>
            <a:r>
              <a:rPr lang="en-US" b="1" i="0" u="none" strike="noStrike" baseline="0" dirty="0" smtClean="0">
                <a:solidFill>
                  <a:srgbClr val="4F81BD"/>
                </a:solidFill>
                <a:latin typeface="Cambria"/>
              </a:rPr>
              <a:t> </a:t>
            </a:r>
            <a:endParaRPr lang="en-US" b="1" i="0" u="none" strike="noStrike" baseline="0" dirty="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38</a:t>
            </a:fld>
            <a:endParaRPr lang="en-US"/>
          </a:p>
        </p:txBody>
      </p:sp>
      <p:sp>
        <p:nvSpPr>
          <p:cNvPr id="4" name="Date Placeholder 3"/>
          <p:cNvSpPr>
            <a:spLocks noGrp="1"/>
          </p:cNvSpPr>
          <p:nvPr>
            <p:ph type="dt" sz="half" idx="2"/>
          </p:nvPr>
        </p:nvSpPr>
        <p:spPr/>
        <p:txBody>
          <a:bodyPr/>
          <a:lstStyle/>
          <a:p>
            <a:fld id="{54850D1F-2994-455F-9860-8026F5299EBD}" type="datetime1">
              <a:rPr lang="en-US" smtClean="0"/>
              <a:t>5/8/2015</a:t>
            </a:fld>
            <a:endParaRPr lang="en-US"/>
          </a:p>
        </p:txBody>
      </p:sp>
    </p:spTree>
    <p:extLst>
      <p:ext uri="{BB962C8B-B14F-4D97-AF65-F5344CB8AC3E}">
        <p14:creationId xmlns:p14="http://schemas.microsoft.com/office/powerpoint/2010/main" val="11907796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vi-VN" b="1" i="0" u="none" strike="noStrike" baseline="0" smtClean="0">
                <a:solidFill>
                  <a:srgbClr val="365F91"/>
                </a:solidFill>
                <a:latin typeface="Cambria"/>
              </a:rPr>
              <a:t>Mô hình hóa đối tượng (Object modelling) </a:t>
            </a:r>
            <a:endParaRPr lang="vi-VN" b="1" i="0" u="none" strike="noStrike" baseline="0" smtClean="0">
              <a:solidFill>
                <a:srgbClr val="365F91"/>
              </a:solidFill>
              <a:latin typeface="Times New Roman"/>
            </a:endParaRPr>
          </a:p>
        </p:txBody>
      </p:sp>
      <p:sp>
        <p:nvSpPr>
          <p:cNvPr id="3" name="Text Placeholder 2"/>
          <p:cNvSpPr>
            <a:spLocks noGrp="1"/>
          </p:cNvSpPr>
          <p:nvPr>
            <p:ph idx="1"/>
          </p:nvPr>
        </p:nvSpPr>
        <p:spPr/>
        <p:txBody>
          <a:bodyPr/>
          <a:lstStyle/>
          <a:p>
            <a:pPr marR="0" lvl="0" rtl="0"/>
            <a:r>
              <a:rPr lang="vi-VN" b="1" i="0" u="none" strike="noStrike" baseline="0" dirty="0" smtClean="0">
                <a:solidFill>
                  <a:srgbClr val="4F81BD"/>
                </a:solidFill>
                <a:latin typeface="Cambria"/>
              </a:rPr>
              <a:t>Cách tiếp cận hướng đối tượng (object-oriented - OO) </a:t>
            </a:r>
            <a:r>
              <a:rPr lang="en-US" b="1" i="0" u="none" strike="noStrike" baseline="0" dirty="0" err="1" smtClean="0">
                <a:solidFill>
                  <a:srgbClr val="4F81BD"/>
                </a:solidFill>
                <a:latin typeface="Cambria"/>
              </a:rPr>
              <a:t>nhằm</a:t>
            </a:r>
            <a:r>
              <a:rPr lang="en-US" b="1" i="0" u="none" strike="noStrike" dirty="0" smtClean="0">
                <a:solidFill>
                  <a:srgbClr val="4F81BD"/>
                </a:solidFill>
                <a:latin typeface="Cambria"/>
              </a:rPr>
              <a:t> </a:t>
            </a:r>
            <a:r>
              <a:rPr lang="vi-VN" b="1" i="0" u="none" strike="noStrike" baseline="0" dirty="0" smtClean="0">
                <a:solidFill>
                  <a:srgbClr val="4F81BD"/>
                </a:solidFill>
                <a:latin typeface="Cambria"/>
              </a:rPr>
              <a:t>mô hình hóa các đối tượng, đại diện cho một cái gì đó trong thế giới thực bao gồm cả con người, dữ liệu và các quy trình, và sự tương tác của các đối tượng</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endParaRPr lang="vi-VN" b="1" i="0" u="none" strike="noStrike" baseline="0" dirty="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39</a:t>
            </a:fld>
            <a:endParaRPr lang="en-US"/>
          </a:p>
        </p:txBody>
      </p:sp>
      <p:sp>
        <p:nvSpPr>
          <p:cNvPr id="4" name="Date Placeholder 3"/>
          <p:cNvSpPr>
            <a:spLocks noGrp="1"/>
          </p:cNvSpPr>
          <p:nvPr>
            <p:ph type="dt" sz="half" idx="2"/>
          </p:nvPr>
        </p:nvSpPr>
        <p:spPr/>
        <p:txBody>
          <a:bodyPr/>
          <a:lstStyle/>
          <a:p>
            <a:fld id="{5D694A67-FAC8-4985-B899-4B574557F0AC}" type="datetime1">
              <a:rPr lang="en-US" smtClean="0"/>
              <a:t>5/8/2015</a:t>
            </a:fld>
            <a:endParaRPr lang="en-US"/>
          </a:p>
        </p:txBody>
      </p:sp>
    </p:spTree>
    <p:extLst>
      <p:ext uri="{BB962C8B-B14F-4D97-AF65-F5344CB8AC3E}">
        <p14:creationId xmlns:p14="http://schemas.microsoft.com/office/powerpoint/2010/main" val="25265052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smtClean="0">
                <a:solidFill>
                  <a:srgbClr val="365F91"/>
                </a:solidFill>
                <a:latin typeface="Cambria"/>
              </a:rPr>
              <a:t>PHÁT TRIỂN NHANH VÀ TIẾN HÓA</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a:bodyPr>
          <a:lstStyle/>
          <a:p>
            <a:pPr marL="463550" indent="-463550">
              <a:buFont typeface="Wingdings" pitchFamily="2" charset="2"/>
              <a:buChar char="q"/>
            </a:pPr>
            <a:r>
              <a:rPr lang="en-US" sz="3000" b="1">
                <a:solidFill>
                  <a:srgbClr val="365F91"/>
                </a:solidFill>
                <a:latin typeface="Cambria"/>
              </a:rPr>
              <a:t>Phát triển tiến hóa </a:t>
            </a:r>
            <a:r>
              <a:rPr lang="en-US" sz="3000" b="1" smtClean="0">
                <a:solidFill>
                  <a:srgbClr val="365F91"/>
                </a:solidFill>
                <a:latin typeface="Cambria"/>
              </a:rPr>
              <a:t/>
            </a:r>
            <a:br>
              <a:rPr lang="en-US" sz="3000" b="1" smtClean="0">
                <a:solidFill>
                  <a:srgbClr val="365F91"/>
                </a:solidFill>
                <a:latin typeface="Cambria"/>
              </a:rPr>
            </a:br>
            <a:r>
              <a:rPr lang="en-US" sz="3000" b="1" smtClean="0">
                <a:solidFill>
                  <a:srgbClr val="365F91"/>
                </a:solidFill>
                <a:latin typeface="Cambria"/>
              </a:rPr>
              <a:t>(</a:t>
            </a:r>
            <a:r>
              <a:rPr lang="en-US" sz="3000" b="1">
                <a:solidFill>
                  <a:srgbClr val="365F91"/>
                </a:solidFill>
                <a:latin typeface="Cambria"/>
              </a:rPr>
              <a:t>Evolutionary development)</a:t>
            </a:r>
          </a:p>
          <a:p>
            <a:pPr marL="463550" indent="-463550">
              <a:buFont typeface="Wingdings" pitchFamily="2" charset="2"/>
              <a:buChar char="q"/>
            </a:pPr>
            <a:r>
              <a:rPr lang="en-US" sz="3000" b="1">
                <a:solidFill>
                  <a:srgbClr val="365F91"/>
                </a:solidFill>
                <a:latin typeface="Cambria"/>
              </a:rPr>
              <a:t>Tạo mẫu (Prototyping) </a:t>
            </a:r>
          </a:p>
          <a:p>
            <a:pPr marL="463550" indent="-463550">
              <a:buFont typeface="Wingdings" pitchFamily="2" charset="2"/>
              <a:buChar char="q"/>
            </a:pPr>
            <a:r>
              <a:rPr lang="en-US" sz="3000" b="1">
                <a:solidFill>
                  <a:srgbClr val="365F91"/>
                </a:solidFill>
                <a:latin typeface="Cambria"/>
              </a:rPr>
              <a:t>Phát triển ứng dụng nhanh </a:t>
            </a:r>
            <a:r>
              <a:rPr lang="en-US" sz="3000" b="1" smtClean="0">
                <a:solidFill>
                  <a:srgbClr val="365F91"/>
                </a:solidFill>
                <a:latin typeface="Cambria"/>
              </a:rPr>
              <a:t/>
            </a:r>
            <a:br>
              <a:rPr lang="en-US" sz="3000" b="1" smtClean="0">
                <a:solidFill>
                  <a:srgbClr val="365F91"/>
                </a:solidFill>
                <a:latin typeface="Cambria"/>
              </a:rPr>
            </a:br>
            <a:r>
              <a:rPr lang="en-US" sz="3000" b="1" smtClean="0">
                <a:solidFill>
                  <a:srgbClr val="365F91"/>
                </a:solidFill>
                <a:latin typeface="Cambria"/>
              </a:rPr>
              <a:t>(</a:t>
            </a:r>
            <a:r>
              <a:rPr lang="en-US" sz="3000" b="1">
                <a:solidFill>
                  <a:srgbClr val="365F91"/>
                </a:solidFill>
                <a:latin typeface="Cambria"/>
              </a:rPr>
              <a:t>Rapid Application Development - RAD) </a:t>
            </a:r>
          </a:p>
          <a:p>
            <a:pPr marL="463550" indent="-463550">
              <a:buFont typeface="Wingdings" pitchFamily="2" charset="2"/>
              <a:buChar char="q"/>
            </a:pPr>
            <a:r>
              <a:rPr lang="en-US" sz="3000" b="1">
                <a:solidFill>
                  <a:srgbClr val="365F91"/>
                </a:solidFill>
                <a:latin typeface="Cambria"/>
              </a:rPr>
              <a:t>Phát triển linh hoạt (Agile development)</a:t>
            </a:r>
          </a:p>
          <a:p>
            <a:pPr marL="463550" indent="-463550">
              <a:buFont typeface="Wingdings" pitchFamily="2" charset="2"/>
              <a:buChar char="q"/>
            </a:pPr>
            <a:r>
              <a:rPr lang="en-US" sz="3000" b="1">
                <a:solidFill>
                  <a:srgbClr val="365F91"/>
                </a:solidFill>
                <a:latin typeface="Cambria"/>
              </a:rPr>
              <a:t>Phát triển dựa trên nền web </a:t>
            </a:r>
            <a:r>
              <a:rPr lang="en-US" sz="3000" b="1" smtClean="0">
                <a:solidFill>
                  <a:srgbClr val="365F91"/>
                </a:solidFill>
                <a:latin typeface="Cambria"/>
              </a:rPr>
              <a:t/>
            </a:r>
            <a:br>
              <a:rPr lang="en-US" sz="3000" b="1" smtClean="0">
                <a:solidFill>
                  <a:srgbClr val="365F91"/>
                </a:solidFill>
                <a:latin typeface="Cambria"/>
              </a:rPr>
            </a:br>
            <a:r>
              <a:rPr lang="en-US" sz="3000" b="1" smtClean="0">
                <a:solidFill>
                  <a:srgbClr val="365F91"/>
                </a:solidFill>
                <a:latin typeface="Cambria"/>
              </a:rPr>
              <a:t>(</a:t>
            </a:r>
            <a:r>
              <a:rPr lang="en-US" sz="3000" b="1">
                <a:solidFill>
                  <a:srgbClr val="365F91"/>
                </a:solidFill>
                <a:latin typeface="Cambria"/>
              </a:rPr>
              <a:t>Web-based development)</a:t>
            </a: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40</a:t>
            </a:fld>
            <a:endParaRPr lang="en-US"/>
          </a:p>
        </p:txBody>
      </p:sp>
      <p:sp>
        <p:nvSpPr>
          <p:cNvPr id="4" name="Date Placeholder 3"/>
          <p:cNvSpPr>
            <a:spLocks noGrp="1"/>
          </p:cNvSpPr>
          <p:nvPr>
            <p:ph type="dt" sz="half" idx="2"/>
          </p:nvPr>
        </p:nvSpPr>
        <p:spPr/>
        <p:txBody>
          <a:bodyPr/>
          <a:lstStyle/>
          <a:p>
            <a:fld id="{EC71BFC8-6D49-4D68-BD61-1B2851DD348D}" type="datetime1">
              <a:rPr lang="en-US" smtClean="0"/>
              <a:t>5/8/2015</a:t>
            </a:fld>
            <a:endParaRPr lang="en-US"/>
          </a:p>
        </p:txBody>
      </p:sp>
    </p:spTree>
    <p:extLst>
      <p:ext uri="{BB962C8B-B14F-4D97-AF65-F5344CB8AC3E}">
        <p14:creationId xmlns:p14="http://schemas.microsoft.com/office/powerpoint/2010/main" val="21098581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dirty="0" err="1" smtClean="0">
                <a:solidFill>
                  <a:srgbClr val="365F91"/>
                </a:solidFill>
                <a:latin typeface="Cambria"/>
              </a:rPr>
              <a:t>Phát</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triển</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tiến</a:t>
            </a:r>
            <a:r>
              <a:rPr lang="en-US" b="1" i="0" u="none" strike="noStrike" baseline="0" dirty="0" smtClean="0">
                <a:solidFill>
                  <a:srgbClr val="365F91"/>
                </a:solidFill>
                <a:latin typeface="Cambria"/>
              </a:rPr>
              <a:t> </a:t>
            </a:r>
            <a:r>
              <a:rPr lang="en-US" b="1" i="0" u="none" strike="noStrike" baseline="0" err="1" smtClean="0">
                <a:solidFill>
                  <a:srgbClr val="365F91"/>
                </a:solidFill>
                <a:latin typeface="Cambria"/>
              </a:rPr>
              <a:t>hóa</a:t>
            </a:r>
            <a:r>
              <a:rPr lang="en-US" b="1" i="0" u="none" strike="noStrike" baseline="0" smtClean="0">
                <a:solidFill>
                  <a:srgbClr val="365F91"/>
                </a:solidFill>
                <a:latin typeface="Cambria"/>
              </a:rPr>
              <a:t> </a:t>
            </a:r>
            <a:r>
              <a:rPr lang="en-US" sz="3100" b="1" i="0" u="none" strike="noStrike" baseline="0" smtClean="0">
                <a:solidFill>
                  <a:srgbClr val="365F91"/>
                </a:solidFill>
                <a:latin typeface="Cambria"/>
              </a:rPr>
              <a:t>(</a:t>
            </a:r>
            <a:r>
              <a:rPr lang="en-US" sz="3100" b="1" i="0" u="none" strike="noStrike" baseline="0" dirty="0" smtClean="0">
                <a:solidFill>
                  <a:srgbClr val="365F91"/>
                </a:solidFill>
                <a:latin typeface="Cambria"/>
              </a:rPr>
              <a:t>Evolutionary development)</a:t>
            </a:r>
            <a:endParaRPr lang="en-US" b="1" i="0" u="none" strike="noStrike" baseline="0" dirty="0" smtClean="0">
              <a:solidFill>
                <a:srgbClr val="365F91"/>
              </a:solidFill>
              <a:latin typeface="Times New Roman"/>
            </a:endParaRPr>
          </a:p>
        </p:txBody>
      </p:sp>
      <p:sp>
        <p:nvSpPr>
          <p:cNvPr id="3" name="Text Placeholder 2"/>
          <p:cNvSpPr>
            <a:spLocks noGrp="1"/>
          </p:cNvSpPr>
          <p:nvPr>
            <p:ph idx="1"/>
          </p:nvPr>
        </p:nvSpPr>
        <p:spPr/>
        <p:txBody>
          <a:bodyPr>
            <a:normAutofit/>
          </a:bodyPr>
          <a:lstStyle/>
          <a:p>
            <a:pPr marR="0" lvl="0" rtl="0"/>
            <a:r>
              <a:rPr lang="vi-VN" sz="3000" b="1" i="0" u="none" strike="noStrike" baseline="0" dirty="0" smtClean="0">
                <a:solidFill>
                  <a:srgbClr val="4F81BD"/>
                </a:solidFill>
                <a:latin typeface="Cambria"/>
              </a:rPr>
              <a:t>Phát triển tiến hóa là một cách tiếp cận có tổ chức hoặc gia tăng định kỳ để chuyển giao một hệ thống ngày càng hoàn thiện khi nó phát triển theo thời gian</a:t>
            </a:r>
            <a:r>
              <a:rPr lang="vi-VN" sz="3000" b="1" i="0" u="none" strike="noStrike" baseline="0" dirty="0" smtClean="0">
                <a:solidFill>
                  <a:srgbClr val="4F81BD"/>
                </a:solidFill>
                <a:latin typeface="Times New Roman"/>
              </a:rPr>
              <a:t>.</a:t>
            </a:r>
            <a:r>
              <a:rPr lang="vi-VN" sz="3000" b="1" i="0" u="none" strike="noStrike" baseline="0" dirty="0" smtClean="0">
                <a:solidFill>
                  <a:srgbClr val="4F81BD"/>
                </a:solidFill>
                <a:latin typeface="Cambria"/>
              </a:rPr>
              <a:t> </a:t>
            </a:r>
            <a:endParaRPr lang="vi-VN" sz="3000" b="1" i="0" u="none" strike="noStrike" baseline="0" dirty="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41</a:t>
            </a:fld>
            <a:endParaRPr lang="en-US"/>
          </a:p>
        </p:txBody>
      </p:sp>
      <p:sp>
        <p:nvSpPr>
          <p:cNvPr id="4" name="Date Placeholder 3"/>
          <p:cNvSpPr>
            <a:spLocks noGrp="1"/>
          </p:cNvSpPr>
          <p:nvPr>
            <p:ph type="dt" sz="half" idx="2"/>
          </p:nvPr>
        </p:nvSpPr>
        <p:spPr/>
        <p:txBody>
          <a:bodyPr/>
          <a:lstStyle/>
          <a:p>
            <a:fld id="{537D794B-3D3D-46B9-B1C9-2B30432E38C7}" type="datetime1">
              <a:rPr lang="en-US" smtClean="0"/>
              <a:t>5/8/2015</a:t>
            </a:fld>
            <a:endParaRPr lang="en-US"/>
          </a:p>
        </p:txBody>
      </p:sp>
    </p:spTree>
    <p:extLst>
      <p:ext uri="{BB962C8B-B14F-4D97-AF65-F5344CB8AC3E}">
        <p14:creationId xmlns:p14="http://schemas.microsoft.com/office/powerpoint/2010/main" val="16399898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Tạo mẫu (Prototyping) </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lstStyle/>
          <a:p>
            <a:pPr marR="0" lvl="0" rtl="0"/>
            <a:r>
              <a:rPr lang="vi-VN" b="1" i="0" u="none" strike="noStrike" baseline="0" dirty="0" smtClean="0">
                <a:solidFill>
                  <a:srgbClr val="4F81BD"/>
                </a:solidFill>
                <a:latin typeface="Cambria"/>
              </a:rPr>
              <a:t>Một nguyên mẫu (prototype) là một xấp xỉ của hệ thống thông tin được xây dựng</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endParaRPr lang="en-US" b="1" i="0" u="none" strike="noStrike" baseline="0" dirty="0" smtClean="0">
              <a:solidFill>
                <a:srgbClr val="4F81BD"/>
              </a:solidFill>
              <a:latin typeface="Cambria"/>
            </a:endParaRPr>
          </a:p>
          <a:p>
            <a:pPr lvl="1"/>
            <a:r>
              <a:rPr lang="vi-VN" b="1" i="0" u="none" strike="noStrike" baseline="0" dirty="0" smtClean="0">
                <a:solidFill>
                  <a:srgbClr val="4F81BD"/>
                </a:solidFill>
                <a:latin typeface="Cambria"/>
              </a:rPr>
              <a:t>Các nhà phát triển có thể thiết kế và xây dựng một mô hình chức năng thu nhỏ của hệ thống mong muốn và sau đó chứng minh điều này cho người sử dụng để đạt được thông tin phản hồi</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endParaRPr lang="vi-VN" b="1" i="0" u="none" strike="noStrike" baseline="0" dirty="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42</a:t>
            </a:fld>
            <a:endParaRPr lang="en-US"/>
          </a:p>
        </p:txBody>
      </p:sp>
      <p:sp>
        <p:nvSpPr>
          <p:cNvPr id="4" name="Date Placeholder 3"/>
          <p:cNvSpPr>
            <a:spLocks noGrp="1"/>
          </p:cNvSpPr>
          <p:nvPr>
            <p:ph type="dt" sz="half" idx="2"/>
          </p:nvPr>
        </p:nvSpPr>
        <p:spPr/>
        <p:txBody>
          <a:bodyPr/>
          <a:lstStyle/>
          <a:p>
            <a:fld id="{D451DC87-2699-43A4-B47E-83FBA2BC3777}" type="datetime1">
              <a:rPr lang="en-US" smtClean="0"/>
              <a:t>5/8/2015</a:t>
            </a:fld>
            <a:endParaRPr lang="en-US"/>
          </a:p>
        </p:txBody>
      </p:sp>
    </p:spTree>
    <p:extLst>
      <p:ext uri="{BB962C8B-B14F-4D97-AF65-F5344CB8AC3E}">
        <p14:creationId xmlns:p14="http://schemas.microsoft.com/office/powerpoint/2010/main" val="7788915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smtClean="0">
                <a:solidFill>
                  <a:srgbClr val="365F91"/>
                </a:solidFill>
                <a:latin typeface="Cambria"/>
              </a:rPr>
              <a:t>Phát triển ứng dụng nhanh </a:t>
            </a:r>
            <a:br>
              <a:rPr lang="en-US" b="1" i="0" u="none" strike="noStrike" baseline="0" smtClean="0">
                <a:solidFill>
                  <a:srgbClr val="365F91"/>
                </a:solidFill>
                <a:latin typeface="Cambria"/>
              </a:rPr>
            </a:br>
            <a:r>
              <a:rPr lang="en-US" b="1" i="0" u="none" strike="noStrike" baseline="0" smtClean="0">
                <a:solidFill>
                  <a:srgbClr val="365F91"/>
                </a:solidFill>
                <a:latin typeface="Cambria"/>
              </a:rPr>
              <a:t>(Rapid Application Development - RAD) </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a:xfrm>
            <a:off x="283780" y="2590800"/>
            <a:ext cx="8544910" cy="3733800"/>
          </a:xfrm>
        </p:spPr>
        <p:txBody>
          <a:bodyPr/>
          <a:lstStyle/>
          <a:p>
            <a:pPr marR="0" lvl="0" rtl="0"/>
            <a:r>
              <a:rPr lang="vi-VN" b="1" i="0" u="none" strike="noStrike" baseline="0" smtClean="0">
                <a:solidFill>
                  <a:srgbClr val="4F81BD"/>
                </a:solidFill>
                <a:latin typeface="Cambria"/>
              </a:rPr>
              <a:t>Phát triển ứng dụng nhanh (RAD) theo các nguyên tắc và sử dụng các kỹ thuật bao gồm cả phát triển gia tăng (incremental development), timeboxing, các quy tắc MoSCoW, JAD workshops, prototyping và bộ công cụ để đạt được phát triển nhanh hơn</a:t>
            </a:r>
            <a:r>
              <a:rPr lang="vi-VN" b="1" i="0" u="none" strike="noStrike" baseline="0" smtClean="0">
                <a:solidFill>
                  <a:srgbClr val="4F81BD"/>
                </a:solidFill>
                <a:latin typeface="Times New Roman"/>
              </a:rPr>
              <a:t>.</a:t>
            </a:r>
            <a:r>
              <a:rPr lang="vi-VN" b="1" i="0" u="none" strike="noStrike" baseline="0" smtClean="0">
                <a:solidFill>
                  <a:srgbClr val="4F81BD"/>
                </a:solidFill>
                <a:latin typeface="Cambria"/>
              </a:rPr>
              <a:t> </a:t>
            </a:r>
            <a:endParaRPr lang="vi-VN" b="1" i="0" u="none" strike="noStrike" baseline="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43</a:t>
            </a:fld>
            <a:endParaRPr lang="en-US"/>
          </a:p>
        </p:txBody>
      </p:sp>
      <p:sp>
        <p:nvSpPr>
          <p:cNvPr id="4" name="Date Placeholder 3"/>
          <p:cNvSpPr>
            <a:spLocks noGrp="1"/>
          </p:cNvSpPr>
          <p:nvPr>
            <p:ph type="dt" sz="half" idx="2"/>
          </p:nvPr>
        </p:nvSpPr>
        <p:spPr/>
        <p:txBody>
          <a:bodyPr/>
          <a:lstStyle/>
          <a:p>
            <a:fld id="{894F03EB-6546-4900-B407-9D34C2763773}" type="datetime1">
              <a:rPr lang="en-US" smtClean="0"/>
              <a:t>5/8/2015</a:t>
            </a:fld>
            <a:endParaRPr lang="en-US"/>
          </a:p>
        </p:txBody>
      </p:sp>
    </p:spTree>
    <p:extLst>
      <p:ext uri="{BB962C8B-B14F-4D97-AF65-F5344CB8AC3E}">
        <p14:creationId xmlns:p14="http://schemas.microsoft.com/office/powerpoint/2010/main" val="3505580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smtClean="0">
                <a:solidFill>
                  <a:srgbClr val="365F91"/>
                </a:solidFill>
                <a:latin typeface="Cambria"/>
              </a:rPr>
              <a:t>Phát triển linh hoạt (Agile development)</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a:bodyPr>
          <a:lstStyle/>
          <a:p>
            <a:pPr marR="0" lvl="0" rtl="0"/>
            <a:r>
              <a:rPr lang="vi-VN" b="1" i="0" u="none" strike="noStrike" baseline="0" dirty="0" smtClean="0">
                <a:solidFill>
                  <a:srgbClr val="4F81BD"/>
                </a:solidFill>
                <a:latin typeface="Cambria"/>
              </a:rPr>
              <a:t>Các cách tiếp cận phát triển linh hoạt nhằm mục đích phát triển phần mềm linh hoạt và nhanh chóng, ngay cả khi yêu cầu là rất khó để xác định. </a:t>
            </a:r>
            <a:endParaRPr lang="en-US" b="1" i="0" u="none" strike="noStrike" baseline="0" dirty="0" smtClean="0">
              <a:solidFill>
                <a:srgbClr val="4F81BD"/>
              </a:solidFill>
              <a:latin typeface="Cambria"/>
            </a:endParaRPr>
          </a:p>
          <a:p>
            <a:pPr lvl="1"/>
            <a:r>
              <a:rPr lang="vi-VN" b="1" i="0" u="none" strike="noStrike" baseline="0" dirty="0" smtClean="0">
                <a:solidFill>
                  <a:srgbClr val="4F81BD"/>
                </a:solidFill>
                <a:latin typeface="Cambria"/>
              </a:rPr>
              <a:t>Nó nhấn mạnh sự tương tác giữa con người, phát triển phần mềm với sự nhấn mạnh trên các tài liệu, hợp tác với khách hàng và đáp ứng các thay đổi trong quá trình phát triển</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endParaRPr lang="vi-VN" b="1" i="0" u="none" strike="noStrike" baseline="0" dirty="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44</a:t>
            </a:fld>
            <a:endParaRPr lang="en-US"/>
          </a:p>
        </p:txBody>
      </p:sp>
      <p:sp>
        <p:nvSpPr>
          <p:cNvPr id="4" name="Date Placeholder 3"/>
          <p:cNvSpPr>
            <a:spLocks noGrp="1"/>
          </p:cNvSpPr>
          <p:nvPr>
            <p:ph type="dt" sz="half" idx="2"/>
          </p:nvPr>
        </p:nvSpPr>
        <p:spPr/>
        <p:txBody>
          <a:bodyPr/>
          <a:lstStyle/>
          <a:p>
            <a:fld id="{F68CDDDE-4DB7-4819-AA02-12A53E4575B6}" type="datetime1">
              <a:rPr lang="en-US" smtClean="0"/>
              <a:t>5/8/2015</a:t>
            </a:fld>
            <a:endParaRPr lang="en-US"/>
          </a:p>
        </p:txBody>
      </p:sp>
    </p:spTree>
    <p:extLst>
      <p:ext uri="{BB962C8B-B14F-4D97-AF65-F5344CB8AC3E}">
        <p14:creationId xmlns:p14="http://schemas.microsoft.com/office/powerpoint/2010/main" val="5836204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smtClean="0">
                <a:solidFill>
                  <a:srgbClr val="365F91"/>
                </a:solidFill>
                <a:latin typeface="Cambria"/>
              </a:rPr>
              <a:t>Phát triển dựa trên nền web </a:t>
            </a:r>
            <a:br>
              <a:rPr lang="en-US" b="1" i="0" u="none" strike="noStrike" baseline="0" smtClean="0">
                <a:solidFill>
                  <a:srgbClr val="365F91"/>
                </a:solidFill>
                <a:latin typeface="Cambria"/>
              </a:rPr>
            </a:br>
            <a:r>
              <a:rPr lang="en-US" b="1" i="0" u="none" strike="noStrike" baseline="0" smtClean="0">
                <a:solidFill>
                  <a:srgbClr val="365F91"/>
                </a:solidFill>
                <a:latin typeface="Cambria"/>
              </a:rPr>
              <a:t>(Web-based development)</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a:xfrm>
            <a:off x="283780" y="2438400"/>
            <a:ext cx="8544910" cy="3886200"/>
          </a:xfrm>
        </p:spPr>
        <p:txBody>
          <a:bodyPr/>
          <a:lstStyle/>
          <a:p>
            <a:pPr marR="0" lvl="0" rtl="0"/>
            <a:r>
              <a:rPr lang="vi-VN" b="1" i="0" u="none" strike="noStrike" baseline="0" smtClean="0">
                <a:solidFill>
                  <a:srgbClr val="4F81BD"/>
                </a:solidFill>
                <a:latin typeface="Cambria"/>
              </a:rPr>
              <a:t>Phát triển hệ thống thông tin dựa trên nển web chỉ là một, mặc dù loại ứng dụng mới hơn, nhưng nó có một số trọng tâm cụ thể bao gồm cả áp lực thời gian, thiết kế giao diện người dùng và các yêu cầu, mối quan tâm bảo mật và định hướng khách hàng</a:t>
            </a:r>
            <a:r>
              <a:rPr lang="vi-VN" b="1" i="0" u="none" strike="noStrike" baseline="0" smtClean="0">
                <a:solidFill>
                  <a:srgbClr val="4F81BD"/>
                </a:solidFill>
                <a:latin typeface="Times New Roman"/>
              </a:rPr>
              <a:t>.</a:t>
            </a:r>
            <a:r>
              <a:rPr lang="vi-VN" b="1" i="0" u="none" strike="noStrike" baseline="0" smtClean="0">
                <a:solidFill>
                  <a:srgbClr val="4F81BD"/>
                </a:solidFill>
                <a:latin typeface="Cambria"/>
              </a:rPr>
              <a:t> </a:t>
            </a:r>
            <a:endParaRPr lang="vi-VN" b="1" i="0" u="none" strike="noStrike" baseline="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45</a:t>
            </a:fld>
            <a:endParaRPr lang="en-US"/>
          </a:p>
        </p:txBody>
      </p:sp>
      <p:sp>
        <p:nvSpPr>
          <p:cNvPr id="4" name="Date Placeholder 3"/>
          <p:cNvSpPr>
            <a:spLocks noGrp="1"/>
          </p:cNvSpPr>
          <p:nvPr>
            <p:ph type="dt" sz="half" idx="2"/>
          </p:nvPr>
        </p:nvSpPr>
        <p:spPr/>
        <p:txBody>
          <a:bodyPr/>
          <a:lstStyle/>
          <a:p>
            <a:fld id="{4857E2F3-68FC-4AAD-9F1D-6E953A5A66C0}" type="datetime1">
              <a:rPr lang="en-US" smtClean="0"/>
              <a:t>5/8/2015</a:t>
            </a:fld>
            <a:endParaRPr lang="en-US"/>
          </a:p>
        </p:txBody>
      </p:sp>
    </p:spTree>
    <p:extLst>
      <p:ext uri="{BB962C8B-B14F-4D97-AF65-F5344CB8AC3E}">
        <p14:creationId xmlns:p14="http://schemas.microsoft.com/office/powerpoint/2010/main" val="32133290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CÁC YẾU TỐ VỀ CÔNG NGHỆ </a:t>
            </a:r>
          </a:p>
        </p:txBody>
      </p:sp>
      <p:sp>
        <p:nvSpPr>
          <p:cNvPr id="3" name="Text Placeholder 2"/>
          <p:cNvSpPr>
            <a:spLocks noGrp="1"/>
          </p:cNvSpPr>
          <p:nvPr>
            <p:ph idx="1"/>
          </p:nvPr>
        </p:nvSpPr>
        <p:spPr/>
        <p:txBody>
          <a:bodyPr>
            <a:normAutofit fontScale="77500" lnSpcReduction="20000"/>
          </a:bodyPr>
          <a:lstStyle/>
          <a:p>
            <a:pPr marL="463550" indent="-463550">
              <a:lnSpc>
                <a:spcPct val="120000"/>
              </a:lnSpc>
              <a:spcBef>
                <a:spcPts val="600"/>
              </a:spcBef>
              <a:buFont typeface="Wingdings" pitchFamily="2" charset="2"/>
              <a:buChar char="q"/>
            </a:pPr>
            <a:r>
              <a:rPr lang="en-US" sz="3500" b="1">
                <a:solidFill>
                  <a:srgbClr val="365F91"/>
                </a:solidFill>
                <a:latin typeface="Cambria"/>
              </a:rPr>
              <a:t>Hệ thống lỗi thời (Legacy systems)</a:t>
            </a:r>
          </a:p>
          <a:p>
            <a:pPr marL="463550" indent="-463550">
              <a:lnSpc>
                <a:spcPct val="120000"/>
              </a:lnSpc>
              <a:spcBef>
                <a:spcPts val="600"/>
              </a:spcBef>
              <a:buFont typeface="Wingdings" pitchFamily="2" charset="2"/>
              <a:buChar char="q"/>
            </a:pPr>
            <a:r>
              <a:rPr lang="en-US" sz="3500" b="1">
                <a:solidFill>
                  <a:srgbClr val="365F91"/>
                </a:solidFill>
                <a:latin typeface="Cambria"/>
              </a:rPr>
              <a:t>Công nghệ phần mềm (Software engineering) </a:t>
            </a:r>
          </a:p>
          <a:p>
            <a:pPr marL="463550" indent="-463550">
              <a:lnSpc>
                <a:spcPct val="120000"/>
              </a:lnSpc>
              <a:spcBef>
                <a:spcPts val="600"/>
              </a:spcBef>
              <a:buFont typeface="Wingdings" pitchFamily="2" charset="2"/>
              <a:buChar char="q"/>
            </a:pPr>
            <a:r>
              <a:rPr lang="en-US" sz="3500" b="1">
                <a:solidFill>
                  <a:srgbClr val="365F91"/>
                </a:solidFill>
                <a:latin typeface="Cambria"/>
              </a:rPr>
              <a:t>Các công cụ tự động (Automated tools)</a:t>
            </a:r>
          </a:p>
          <a:p>
            <a:pPr marL="463550" indent="-463550">
              <a:lnSpc>
                <a:spcPct val="120000"/>
              </a:lnSpc>
              <a:spcBef>
                <a:spcPts val="600"/>
              </a:spcBef>
              <a:buFont typeface="Wingdings" pitchFamily="2" charset="2"/>
              <a:buChar char="q"/>
            </a:pPr>
            <a:r>
              <a:rPr lang="en-US" sz="3500" b="1">
                <a:solidFill>
                  <a:srgbClr val="365F91"/>
                </a:solidFill>
                <a:latin typeface="Cambria"/>
              </a:rPr>
              <a:t>Method Engineering (ME) </a:t>
            </a:r>
          </a:p>
          <a:p>
            <a:pPr marL="463550" indent="-463550">
              <a:lnSpc>
                <a:spcPct val="120000"/>
              </a:lnSpc>
              <a:spcBef>
                <a:spcPts val="600"/>
              </a:spcBef>
              <a:buFont typeface="Wingdings" pitchFamily="2" charset="2"/>
              <a:buChar char="q"/>
            </a:pPr>
            <a:r>
              <a:rPr lang="en-US" sz="3500" b="1">
                <a:solidFill>
                  <a:srgbClr val="365F91"/>
                </a:solidFill>
                <a:latin typeface="Cambria"/>
              </a:rPr>
              <a:t>Phát triển thành phần (Component development)</a:t>
            </a:r>
          </a:p>
          <a:p>
            <a:pPr marL="463550" indent="-463550">
              <a:lnSpc>
                <a:spcPct val="120000"/>
              </a:lnSpc>
              <a:spcBef>
                <a:spcPts val="600"/>
              </a:spcBef>
              <a:buFont typeface="Wingdings" pitchFamily="2" charset="2"/>
              <a:buChar char="q"/>
            </a:pPr>
            <a:r>
              <a:rPr lang="en-US" sz="3500" b="1">
                <a:solidFill>
                  <a:srgbClr val="365F91"/>
                </a:solidFill>
                <a:latin typeface="Cambria"/>
              </a:rPr>
              <a:t>Các vấn đề bảo mật (Security issues)</a:t>
            </a:r>
          </a:p>
          <a:p>
            <a:pPr marL="463550" indent="-463550">
              <a:lnSpc>
                <a:spcPct val="120000"/>
              </a:lnSpc>
              <a:spcBef>
                <a:spcPts val="600"/>
              </a:spcBef>
              <a:buFont typeface="Wingdings" pitchFamily="2" charset="2"/>
              <a:buChar char="q"/>
            </a:pPr>
            <a:r>
              <a:rPr lang="vi-VN" sz="3500" b="1">
                <a:solidFill>
                  <a:srgbClr val="365F91"/>
                </a:solidFill>
                <a:latin typeface="Cambria"/>
              </a:rPr>
              <a:t>Quản trị cơ sở dữ liệu (Database management)</a:t>
            </a:r>
            <a:endParaRPr lang="en-US" sz="3500" b="1">
              <a:solidFill>
                <a:srgbClr val="365F91"/>
              </a:solidFill>
              <a:latin typeface="Cambria"/>
            </a:endParaRPr>
          </a:p>
          <a:p>
            <a:pPr marL="463550" indent="-463550">
              <a:lnSpc>
                <a:spcPct val="120000"/>
              </a:lnSpc>
              <a:spcBef>
                <a:spcPts val="600"/>
              </a:spcBef>
              <a:buFont typeface="Wingdings" pitchFamily="2" charset="2"/>
              <a:buChar char="q"/>
            </a:pPr>
            <a:r>
              <a:rPr lang="en-US" sz="3500" b="1">
                <a:solidFill>
                  <a:srgbClr val="365F91"/>
                </a:solidFill>
                <a:latin typeface="Cambria"/>
              </a:rPr>
              <a:t>Kho dữ liệu và khai thác dữ liệu (Data warehouse and data mining</a:t>
            </a:r>
            <a:r>
              <a:rPr lang="en-US" sz="3500" b="1" smtClean="0">
                <a:solidFill>
                  <a:srgbClr val="365F91"/>
                </a:solidFill>
                <a:latin typeface="Cambria"/>
              </a:rPr>
              <a:t>)</a:t>
            </a:r>
            <a:endParaRPr lang="en-US" sz="3500" b="1">
              <a:solidFill>
                <a:srgbClr val="365F91"/>
              </a:solidFill>
              <a:latin typeface="Cambria"/>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46</a:t>
            </a:fld>
            <a:endParaRPr lang="en-US"/>
          </a:p>
        </p:txBody>
      </p:sp>
      <p:sp>
        <p:nvSpPr>
          <p:cNvPr id="4" name="Date Placeholder 3"/>
          <p:cNvSpPr>
            <a:spLocks noGrp="1"/>
          </p:cNvSpPr>
          <p:nvPr>
            <p:ph type="dt" sz="half" idx="2"/>
          </p:nvPr>
        </p:nvSpPr>
        <p:spPr/>
        <p:txBody>
          <a:bodyPr/>
          <a:lstStyle/>
          <a:p>
            <a:fld id="{D08FDC9F-69FA-46FC-8A41-01C722A68860}" type="datetime1">
              <a:rPr lang="en-US" smtClean="0"/>
              <a:t>5/8/2015</a:t>
            </a:fld>
            <a:endParaRPr lang="en-US"/>
          </a:p>
        </p:txBody>
      </p:sp>
    </p:spTree>
    <p:extLst>
      <p:ext uri="{BB962C8B-B14F-4D97-AF65-F5344CB8AC3E}">
        <p14:creationId xmlns:p14="http://schemas.microsoft.com/office/powerpoint/2010/main" val="34802117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smtClean="0">
                <a:solidFill>
                  <a:srgbClr val="365F91"/>
                </a:solidFill>
                <a:latin typeface="Cambria"/>
              </a:rPr>
              <a:t>Hệ thống lỗi thời (Legacy systems)</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a:bodyPr>
          <a:lstStyle/>
          <a:p>
            <a:pPr marR="0" lvl="0" rtl="0"/>
            <a:r>
              <a:rPr lang="vi-VN" b="1" i="0" u="none" strike="noStrike" baseline="0" dirty="0" smtClean="0">
                <a:solidFill>
                  <a:srgbClr val="4F81BD"/>
                </a:solidFill>
                <a:latin typeface="Cambria"/>
              </a:rPr>
              <a:t>Hệ thống lỗi thời là những hệ thống đã đi vào hoạt động một thời gian</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endParaRPr lang="en-US" b="1" i="0" u="none" strike="noStrike" baseline="0" dirty="0" smtClean="0">
              <a:solidFill>
                <a:srgbClr val="4F81BD"/>
              </a:solidFill>
              <a:latin typeface="Cambria"/>
            </a:endParaRPr>
          </a:p>
          <a:p>
            <a:pPr lvl="1"/>
            <a:r>
              <a:rPr lang="vi-VN" b="1" i="0" u="none" strike="noStrike" baseline="0" dirty="0" smtClean="0">
                <a:solidFill>
                  <a:srgbClr val="4F81BD"/>
                </a:solidFill>
                <a:latin typeface="Cambria"/>
              </a:rPr>
              <a:t>Chúng cũng có thể thực hiện các quá trình quan trọng, nhưng chúng  thường được xem như là một vấn đề vì chúng có thể có chi phí bảo dưỡng cao, sử dụng phần cứng và phần mềm đã lỗi thời, lập tài liệu kém, và thiếu sự hỗ trợ cho con người với những kiến ​​thức cần thiết để duy trì chúng</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endParaRPr lang="vi-VN" b="1" i="0" u="none" strike="noStrike" baseline="0" dirty="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47</a:t>
            </a:fld>
            <a:endParaRPr lang="en-US"/>
          </a:p>
        </p:txBody>
      </p:sp>
      <p:sp>
        <p:nvSpPr>
          <p:cNvPr id="4" name="Date Placeholder 3"/>
          <p:cNvSpPr>
            <a:spLocks noGrp="1"/>
          </p:cNvSpPr>
          <p:nvPr>
            <p:ph type="dt" sz="half" idx="2"/>
          </p:nvPr>
        </p:nvSpPr>
        <p:spPr/>
        <p:txBody>
          <a:bodyPr/>
          <a:lstStyle/>
          <a:p>
            <a:fld id="{169C6003-C508-4EA3-8E15-7EDEC696D08F}" type="datetime1">
              <a:rPr lang="en-US" smtClean="0"/>
              <a:t>5/8/2015</a:t>
            </a:fld>
            <a:endParaRPr lang="en-US"/>
          </a:p>
        </p:txBody>
      </p:sp>
    </p:spTree>
    <p:extLst>
      <p:ext uri="{BB962C8B-B14F-4D97-AF65-F5344CB8AC3E}">
        <p14:creationId xmlns:p14="http://schemas.microsoft.com/office/powerpoint/2010/main" val="10125850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smtClean="0">
                <a:solidFill>
                  <a:srgbClr val="365F91"/>
                </a:solidFill>
                <a:latin typeface="Cambria"/>
              </a:rPr>
              <a:t>Công nghệ phần mềm </a:t>
            </a:r>
            <a:br>
              <a:rPr lang="en-US" b="1" i="0" u="none" strike="noStrike" baseline="0" smtClean="0">
                <a:solidFill>
                  <a:srgbClr val="365F91"/>
                </a:solidFill>
                <a:latin typeface="Cambria"/>
              </a:rPr>
            </a:br>
            <a:r>
              <a:rPr lang="en-US" b="1" i="0" u="none" strike="noStrike" baseline="0" smtClean="0">
                <a:solidFill>
                  <a:srgbClr val="365F91"/>
                </a:solidFill>
                <a:latin typeface="Cambria"/>
              </a:rPr>
              <a:t>(Software engineering) </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a:xfrm>
            <a:off x="283780" y="2590800"/>
            <a:ext cx="8544910" cy="3733800"/>
          </a:xfrm>
        </p:spPr>
        <p:txBody>
          <a:bodyPr/>
          <a:lstStyle/>
          <a:p>
            <a:pPr marR="0" lvl="0" rtl="0"/>
            <a:r>
              <a:rPr lang="vi-VN" b="1" i="0" u="none" strike="noStrike" baseline="0" smtClean="0">
                <a:solidFill>
                  <a:srgbClr val="4F81BD"/>
                </a:solidFill>
                <a:latin typeface="Cambria"/>
              </a:rPr>
              <a:t>Công nghệ phần mềm liên quan đến việc sử dụng các nguyên tắc công ngệ tốt, thực hành quản lý tốt, áp dụng các công cụ và phương pháp cho phát triển phần mềm</a:t>
            </a:r>
            <a:r>
              <a:rPr lang="vi-VN" b="1" i="0" u="none" strike="noStrike" baseline="0" smtClean="0">
                <a:solidFill>
                  <a:srgbClr val="4F81BD"/>
                </a:solidFill>
                <a:latin typeface="Times New Roman"/>
              </a:rPr>
              <a:t>.</a:t>
            </a:r>
            <a:r>
              <a:rPr lang="vi-VN" b="1" i="0" u="none" strike="noStrike" baseline="0" smtClean="0">
                <a:solidFill>
                  <a:srgbClr val="4F81BD"/>
                </a:solidFill>
                <a:latin typeface="Cambria"/>
              </a:rPr>
              <a:t> </a:t>
            </a:r>
            <a:endParaRPr lang="vi-VN" b="1" i="0" u="none" strike="noStrike" baseline="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48</a:t>
            </a:fld>
            <a:endParaRPr lang="en-US"/>
          </a:p>
        </p:txBody>
      </p:sp>
      <p:sp>
        <p:nvSpPr>
          <p:cNvPr id="4" name="Date Placeholder 3"/>
          <p:cNvSpPr>
            <a:spLocks noGrp="1"/>
          </p:cNvSpPr>
          <p:nvPr>
            <p:ph type="dt" sz="half" idx="2"/>
          </p:nvPr>
        </p:nvSpPr>
        <p:spPr/>
        <p:txBody>
          <a:bodyPr/>
          <a:lstStyle/>
          <a:p>
            <a:fld id="{368B8B7B-50C1-4925-8C9A-AD81599C2933}" type="datetime1">
              <a:rPr lang="en-US" smtClean="0"/>
              <a:t>5/8/2015</a:t>
            </a:fld>
            <a:endParaRPr lang="en-US"/>
          </a:p>
        </p:txBody>
      </p:sp>
    </p:spTree>
    <p:extLst>
      <p:ext uri="{BB962C8B-B14F-4D97-AF65-F5344CB8AC3E}">
        <p14:creationId xmlns:p14="http://schemas.microsoft.com/office/powerpoint/2010/main" val="11956393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dirty="0" err="1" smtClean="0">
                <a:solidFill>
                  <a:srgbClr val="365F91"/>
                </a:solidFill>
                <a:latin typeface="Cambria"/>
              </a:rPr>
              <a:t>Các</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công</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cụ</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tự</a:t>
            </a:r>
            <a:r>
              <a:rPr lang="en-US" b="1" i="0" u="none" strike="noStrike" baseline="0" dirty="0" smtClean="0">
                <a:solidFill>
                  <a:srgbClr val="365F91"/>
                </a:solidFill>
                <a:latin typeface="Cambria"/>
              </a:rPr>
              <a:t> </a:t>
            </a:r>
            <a:r>
              <a:rPr lang="en-US" b="1" i="0" u="none" strike="noStrike" baseline="0" err="1" smtClean="0">
                <a:solidFill>
                  <a:srgbClr val="365F91"/>
                </a:solidFill>
                <a:latin typeface="Cambria"/>
              </a:rPr>
              <a:t>động</a:t>
            </a:r>
            <a:r>
              <a:rPr lang="en-US" b="1" i="0" u="none" strike="noStrike" baseline="0" smtClean="0">
                <a:solidFill>
                  <a:srgbClr val="365F91"/>
                </a:solidFill>
                <a:latin typeface="Cambria"/>
              </a:rPr>
              <a:t> (</a:t>
            </a:r>
            <a:r>
              <a:rPr lang="en-US" b="1" i="0" u="none" strike="noStrike" baseline="0" dirty="0" smtClean="0">
                <a:solidFill>
                  <a:srgbClr val="365F91"/>
                </a:solidFill>
                <a:latin typeface="Cambria"/>
              </a:rPr>
              <a:t>Automated tools)</a:t>
            </a:r>
            <a:endParaRPr lang="en-US" b="1" i="0" u="none" strike="noStrike" baseline="0" dirty="0" smtClean="0">
              <a:solidFill>
                <a:srgbClr val="365F91"/>
              </a:solidFill>
              <a:latin typeface="Times New Roman"/>
            </a:endParaRPr>
          </a:p>
        </p:txBody>
      </p:sp>
      <p:sp>
        <p:nvSpPr>
          <p:cNvPr id="3" name="Text Placeholder 2"/>
          <p:cNvSpPr>
            <a:spLocks noGrp="1"/>
          </p:cNvSpPr>
          <p:nvPr>
            <p:ph idx="1"/>
          </p:nvPr>
        </p:nvSpPr>
        <p:spPr/>
        <p:txBody>
          <a:bodyPr/>
          <a:lstStyle/>
          <a:p>
            <a:pPr marR="0" lvl="0" rtl="0"/>
            <a:r>
              <a:rPr lang="en-US" b="1" i="0" u="none" strike="noStrike" baseline="0" smtClean="0">
                <a:solidFill>
                  <a:srgbClr val="4F81BD"/>
                </a:solidFill>
                <a:latin typeface="Cambria"/>
              </a:rPr>
              <a:t>Có một số công cụ hỗ trợ các nhiệm vụ trong quá trình phân tích và thiết kế</a:t>
            </a:r>
            <a:r>
              <a:rPr lang="en-US" b="1" i="0" u="none" strike="noStrike" baseline="0" smtClean="0">
                <a:solidFill>
                  <a:srgbClr val="4F81BD"/>
                </a:solidFill>
                <a:latin typeface="Times New Roman"/>
              </a:rPr>
              <a:t>.</a:t>
            </a:r>
            <a:r>
              <a:rPr lang="en-US" b="1" i="0" u="none" strike="noStrike" baseline="0" smtClean="0">
                <a:solidFill>
                  <a:srgbClr val="4F81BD"/>
                </a:solidFill>
                <a:latin typeface="Cambria"/>
              </a:rPr>
              <a:t> Ngoài ra còn có bộ công cụ tích hợp hỗ trợ nhiều nhiệm vụ</a:t>
            </a:r>
            <a:r>
              <a:rPr lang="en-US" b="1" i="0" u="none" strike="noStrike" baseline="0" smtClean="0">
                <a:solidFill>
                  <a:srgbClr val="4F81BD"/>
                </a:solidFill>
                <a:latin typeface="Times New Roman"/>
              </a:rPr>
              <a:t>.</a:t>
            </a:r>
            <a:r>
              <a:rPr lang="en-US" b="1" i="0" u="none" strike="noStrike" baseline="0" smtClean="0">
                <a:solidFill>
                  <a:srgbClr val="4F81BD"/>
                </a:solidFill>
                <a:latin typeface="Cambria"/>
              </a:rPr>
              <a:t> </a:t>
            </a:r>
            <a:endParaRPr lang="en-US" b="1" i="0" u="none" strike="noStrike" baseline="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49</a:t>
            </a:fld>
            <a:endParaRPr lang="en-US"/>
          </a:p>
        </p:txBody>
      </p:sp>
      <p:sp>
        <p:nvSpPr>
          <p:cNvPr id="4" name="Date Placeholder 3"/>
          <p:cNvSpPr>
            <a:spLocks noGrp="1"/>
          </p:cNvSpPr>
          <p:nvPr>
            <p:ph type="dt" sz="half" idx="2"/>
          </p:nvPr>
        </p:nvSpPr>
        <p:spPr/>
        <p:txBody>
          <a:bodyPr/>
          <a:lstStyle/>
          <a:p>
            <a:fld id="{93C61074-EC90-48D3-AE21-C3A4C0B2B4FA}" type="datetime1">
              <a:rPr lang="en-US" smtClean="0"/>
              <a:t>5/8/2015</a:t>
            </a:fld>
            <a:endParaRPr lang="en-US"/>
          </a:p>
        </p:txBody>
      </p:sp>
    </p:spTree>
    <p:extLst>
      <p:ext uri="{BB962C8B-B14F-4D97-AF65-F5344CB8AC3E}">
        <p14:creationId xmlns:p14="http://schemas.microsoft.com/office/powerpoint/2010/main" val="32063384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365F91"/>
                </a:solidFill>
                <a:latin typeface="Cambria"/>
              </a:rPr>
              <a:t>Method Engineering (ME) </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fontScale="85000" lnSpcReduction="10000"/>
          </a:bodyPr>
          <a:lstStyle/>
          <a:p>
            <a:pPr marR="0" lvl="0" rtl="0">
              <a:lnSpc>
                <a:spcPct val="120000"/>
              </a:lnSpc>
            </a:pPr>
            <a:r>
              <a:rPr lang="vi-VN" b="1" i="0" u="none" strike="noStrike" baseline="0" dirty="0" smtClean="0">
                <a:solidFill>
                  <a:srgbClr val="4F81BD"/>
                </a:solidFill>
                <a:latin typeface="Cambria"/>
              </a:rPr>
              <a:t>Method engineering (ME) là quá trình thiết kế, xây dựng và hợp nhất các phương pháp và kỹ thuật để hỗ trợ phát triển hệ thống thông tin</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endParaRPr lang="en-US" b="1" i="0" u="none" strike="noStrike" baseline="0" dirty="0" smtClean="0">
              <a:solidFill>
                <a:srgbClr val="4F81BD"/>
              </a:solidFill>
              <a:latin typeface="Cambria"/>
            </a:endParaRPr>
          </a:p>
          <a:p>
            <a:pPr lvl="1">
              <a:lnSpc>
                <a:spcPct val="120000"/>
              </a:lnSpc>
            </a:pPr>
            <a:r>
              <a:rPr lang="vi-VN" b="1" i="0" u="none" strike="noStrike" baseline="0" dirty="0" smtClean="0">
                <a:solidFill>
                  <a:srgbClr val="4F81BD"/>
                </a:solidFill>
                <a:latin typeface="Cambria"/>
              </a:rPr>
              <a:t>Nó có thể là một sự pha trộn các phương pháp và kỹ thuật vào một khuôn khổ, phương pháp luận hoặc siêu </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phương pháp luận (mega-methodology)</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endParaRPr lang="en-US" b="1" i="0" u="none" strike="noStrike" baseline="0" dirty="0" smtClean="0">
              <a:solidFill>
                <a:srgbClr val="4F81BD"/>
              </a:solidFill>
              <a:latin typeface="Cambria"/>
            </a:endParaRPr>
          </a:p>
          <a:p>
            <a:pPr lvl="1">
              <a:lnSpc>
                <a:spcPct val="120000"/>
              </a:lnSpc>
            </a:pPr>
            <a:r>
              <a:rPr lang="vi-VN" b="1" i="0" u="none" strike="noStrike" baseline="0" dirty="0" smtClean="0">
                <a:solidFill>
                  <a:srgbClr val="4F81BD"/>
                </a:solidFill>
                <a:latin typeface="Cambria"/>
              </a:rPr>
              <a:t>Hình thức của nó gần đây nhất là hệ thống hoạch định nguồn lực doanh nghiệp (ERP), đó là sự kết hợp của các loại ứng dụng hơn là các phương pháp và kỹ thuật</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endParaRPr lang="vi-VN" b="1" i="0" u="none" strike="noStrike" baseline="0" dirty="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50</a:t>
            </a:fld>
            <a:endParaRPr lang="en-US"/>
          </a:p>
        </p:txBody>
      </p:sp>
      <p:sp>
        <p:nvSpPr>
          <p:cNvPr id="4" name="Date Placeholder 3"/>
          <p:cNvSpPr>
            <a:spLocks noGrp="1"/>
          </p:cNvSpPr>
          <p:nvPr>
            <p:ph type="dt" sz="half" idx="2"/>
          </p:nvPr>
        </p:nvSpPr>
        <p:spPr/>
        <p:txBody>
          <a:bodyPr/>
          <a:lstStyle/>
          <a:p>
            <a:fld id="{015F67F6-8F9B-4DF7-AEA9-74C175B89980}" type="datetime1">
              <a:rPr lang="en-US" smtClean="0"/>
              <a:t>5/8/2015</a:t>
            </a:fld>
            <a:endParaRPr lang="en-US"/>
          </a:p>
        </p:txBody>
      </p:sp>
    </p:spTree>
    <p:extLst>
      <p:ext uri="{BB962C8B-B14F-4D97-AF65-F5344CB8AC3E}">
        <p14:creationId xmlns:p14="http://schemas.microsoft.com/office/powerpoint/2010/main" val="26422156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smtClean="0">
                <a:solidFill>
                  <a:srgbClr val="365F91"/>
                </a:solidFill>
                <a:latin typeface="Cambria"/>
              </a:rPr>
              <a:t>Phát triển thành phần </a:t>
            </a:r>
            <a:r>
              <a:rPr lang="en-US" sz="2700" b="1" i="0" u="none" strike="noStrike" baseline="0" smtClean="0">
                <a:solidFill>
                  <a:srgbClr val="365F91"/>
                </a:solidFill>
                <a:latin typeface="Cambria"/>
              </a:rPr>
              <a:t>(Component development)</a:t>
            </a:r>
            <a:endParaRPr lang="en-US" sz="2700" b="1" i="0" u="none" strike="noStrike" baseline="0" smtClean="0">
              <a:solidFill>
                <a:srgbClr val="365F91"/>
              </a:solidFill>
              <a:latin typeface="Times New Roman"/>
            </a:endParaRPr>
          </a:p>
        </p:txBody>
      </p:sp>
      <p:sp>
        <p:nvSpPr>
          <p:cNvPr id="3" name="Text Placeholder 2"/>
          <p:cNvSpPr>
            <a:spLocks noGrp="1"/>
          </p:cNvSpPr>
          <p:nvPr>
            <p:ph idx="1"/>
          </p:nvPr>
        </p:nvSpPr>
        <p:spPr/>
        <p:txBody>
          <a:bodyPr/>
          <a:lstStyle/>
          <a:p>
            <a:pPr marR="0" lvl="0" rtl="0"/>
            <a:r>
              <a:rPr lang="vi-VN" b="1" i="0" u="none" strike="noStrike" baseline="0" dirty="0" smtClean="0">
                <a:solidFill>
                  <a:srgbClr val="4F81BD"/>
                </a:solidFill>
                <a:latin typeface="Cambria"/>
              </a:rPr>
              <a:t>Hệ thống thông tin có thể được phát triển từ các thành phần</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endParaRPr lang="en-US" b="1" i="0" u="none" strike="noStrike" baseline="0" dirty="0" smtClean="0">
              <a:solidFill>
                <a:srgbClr val="4F81BD"/>
              </a:solidFill>
              <a:latin typeface="Cambria"/>
            </a:endParaRPr>
          </a:p>
          <a:p>
            <a:pPr marR="0" lvl="0" rtl="0"/>
            <a:r>
              <a:rPr lang="vi-VN" b="1" i="0" u="none" strike="noStrike" baseline="0" dirty="0" smtClean="0">
                <a:solidFill>
                  <a:srgbClr val="4F81BD"/>
                </a:solidFill>
                <a:latin typeface="Cambria"/>
              </a:rPr>
              <a:t>Chúng bao gồm</a:t>
            </a:r>
            <a:r>
              <a:rPr lang="en-US" b="1" i="0" u="none" strike="noStrike" baseline="0" dirty="0" smtClean="0">
                <a:solidFill>
                  <a:srgbClr val="4F81BD"/>
                </a:solidFill>
                <a:latin typeface="Cambria"/>
              </a:rPr>
              <a:t>:</a:t>
            </a:r>
          </a:p>
          <a:p>
            <a:pPr lvl="1"/>
            <a:r>
              <a:rPr lang="vi-VN" b="1" i="0" u="none" strike="noStrike" baseline="0" dirty="0" smtClean="0">
                <a:solidFill>
                  <a:srgbClr val="4F81BD"/>
                </a:solidFill>
                <a:latin typeface="Cambria"/>
              </a:rPr>
              <a:t>các trình điều khiển, </a:t>
            </a:r>
            <a:endParaRPr lang="en-US" b="1" i="0" u="none" strike="noStrike" baseline="0" dirty="0" smtClean="0">
              <a:solidFill>
                <a:srgbClr val="4F81BD"/>
              </a:solidFill>
              <a:latin typeface="Cambria"/>
            </a:endParaRPr>
          </a:p>
          <a:p>
            <a:pPr lvl="1"/>
            <a:r>
              <a:rPr lang="vi-VN" b="1" i="0" u="none" strike="noStrike" baseline="0" dirty="0" smtClean="0">
                <a:solidFill>
                  <a:srgbClr val="4F81BD"/>
                </a:solidFill>
                <a:latin typeface="Cambria"/>
              </a:rPr>
              <a:t>các tiện ích Internet, </a:t>
            </a:r>
            <a:endParaRPr lang="en-US" b="1" i="0" u="none" strike="noStrike" baseline="0" dirty="0" smtClean="0">
              <a:solidFill>
                <a:srgbClr val="4F81BD"/>
              </a:solidFill>
              <a:latin typeface="Cambria"/>
            </a:endParaRPr>
          </a:p>
          <a:p>
            <a:pPr lvl="1"/>
            <a:r>
              <a:rPr lang="en-US" b="1" dirty="0" err="1" smtClean="0">
                <a:solidFill>
                  <a:srgbClr val="4F81BD"/>
                </a:solidFill>
                <a:latin typeface="Cambria"/>
              </a:rPr>
              <a:t>các</a:t>
            </a:r>
            <a:r>
              <a:rPr lang="en-US" b="1" dirty="0" smtClean="0">
                <a:solidFill>
                  <a:srgbClr val="4F81BD"/>
                </a:solidFill>
                <a:latin typeface="Cambria"/>
              </a:rPr>
              <a:t> </a:t>
            </a:r>
            <a:r>
              <a:rPr lang="vi-VN" b="1" i="0" u="none" strike="noStrike" baseline="0" dirty="0" smtClean="0">
                <a:solidFill>
                  <a:srgbClr val="4F81BD"/>
                </a:solidFill>
                <a:latin typeface="Cambria"/>
              </a:rPr>
              <a:t>phần mềm phát triển phần mềm, </a:t>
            </a:r>
            <a:endParaRPr lang="en-US" b="1" i="0" u="none" strike="noStrike" baseline="0" dirty="0" smtClean="0">
              <a:solidFill>
                <a:srgbClr val="4F81BD"/>
              </a:solidFill>
              <a:latin typeface="Cambria"/>
            </a:endParaRPr>
          </a:p>
          <a:p>
            <a:pPr lvl="1"/>
            <a:r>
              <a:rPr lang="en-US" b="1" dirty="0" err="1">
                <a:solidFill>
                  <a:srgbClr val="4F81BD"/>
                </a:solidFill>
                <a:latin typeface="Cambria"/>
              </a:rPr>
              <a:t>các</a:t>
            </a:r>
            <a:r>
              <a:rPr lang="en-US" b="1" dirty="0">
                <a:solidFill>
                  <a:srgbClr val="4F81BD"/>
                </a:solidFill>
                <a:latin typeface="Cambria"/>
              </a:rPr>
              <a:t> </a:t>
            </a:r>
            <a:r>
              <a:rPr lang="vi-VN" b="1" dirty="0">
                <a:solidFill>
                  <a:srgbClr val="4F81BD"/>
                </a:solidFill>
                <a:latin typeface="Cambria"/>
              </a:rPr>
              <a:t>phần mềm bảo </a:t>
            </a:r>
            <a:r>
              <a:rPr lang="vi-VN" b="1" i="0" u="none" strike="noStrike" baseline="0" dirty="0" smtClean="0">
                <a:solidFill>
                  <a:srgbClr val="4F81BD"/>
                </a:solidFill>
                <a:latin typeface="Cambria"/>
              </a:rPr>
              <a:t>mật và </a:t>
            </a:r>
            <a:endParaRPr lang="en-US" b="1" i="0" u="none" strike="noStrike" baseline="0" dirty="0" smtClean="0">
              <a:solidFill>
                <a:srgbClr val="4F81BD"/>
              </a:solidFill>
              <a:latin typeface="Cambria"/>
            </a:endParaRPr>
          </a:p>
          <a:p>
            <a:pPr lvl="1"/>
            <a:r>
              <a:rPr lang="vi-VN" b="1" i="0" u="none" strike="noStrike" baseline="0" dirty="0" smtClean="0">
                <a:solidFill>
                  <a:srgbClr val="4F81BD"/>
                </a:solidFill>
                <a:latin typeface="Cambria"/>
              </a:rPr>
              <a:t>các thành phần cơ sở dữ liệu</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endParaRPr lang="vi-VN" b="1" i="0" u="none" strike="noStrike" baseline="0" dirty="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51</a:t>
            </a:fld>
            <a:endParaRPr lang="en-US"/>
          </a:p>
        </p:txBody>
      </p:sp>
      <p:sp>
        <p:nvSpPr>
          <p:cNvPr id="4" name="Date Placeholder 3"/>
          <p:cNvSpPr>
            <a:spLocks noGrp="1"/>
          </p:cNvSpPr>
          <p:nvPr>
            <p:ph type="dt" sz="half" idx="2"/>
          </p:nvPr>
        </p:nvSpPr>
        <p:spPr/>
        <p:txBody>
          <a:bodyPr/>
          <a:lstStyle/>
          <a:p>
            <a:fld id="{DF343661-00DB-4F71-8C73-52E0FE046D82}" type="datetime1">
              <a:rPr lang="en-US" smtClean="0"/>
              <a:t>5/8/2015</a:t>
            </a:fld>
            <a:endParaRPr lang="en-US"/>
          </a:p>
        </p:txBody>
      </p:sp>
    </p:spTree>
    <p:extLst>
      <p:ext uri="{BB962C8B-B14F-4D97-AF65-F5344CB8AC3E}">
        <p14:creationId xmlns:p14="http://schemas.microsoft.com/office/powerpoint/2010/main" val="6983818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smtClean="0">
                <a:solidFill>
                  <a:srgbClr val="365F91"/>
                </a:solidFill>
                <a:latin typeface="Cambria"/>
              </a:rPr>
              <a:t>Các vấn đề bảo mật (Security issues)</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a:bodyPr>
          <a:lstStyle/>
          <a:p>
            <a:pPr marR="0" lvl="0" rtl="0"/>
            <a:r>
              <a:rPr lang="vi-VN" b="1" i="0" u="none" strike="noStrike" baseline="0" dirty="0" smtClean="0">
                <a:solidFill>
                  <a:srgbClr val="4F81BD"/>
                </a:solidFill>
                <a:latin typeface="Cambria"/>
              </a:rPr>
              <a:t>Các vấn đề bảo mật quan trọng trong tất cả các giai đoạn của phát triển IS và hệ thống tác nghiệp. </a:t>
            </a:r>
            <a:endParaRPr lang="en-US" b="1" i="0" u="none" strike="noStrike" baseline="0" dirty="0" smtClean="0">
              <a:solidFill>
                <a:srgbClr val="4F81BD"/>
              </a:solidFill>
              <a:latin typeface="Cambria"/>
            </a:endParaRPr>
          </a:p>
          <a:p>
            <a:pPr lvl="1"/>
            <a:r>
              <a:rPr lang="vi-VN" b="1" i="0" u="none" strike="noStrike" baseline="0" dirty="0" smtClean="0">
                <a:solidFill>
                  <a:srgbClr val="4F81BD"/>
                </a:solidFill>
                <a:latin typeface="Cambria"/>
              </a:rPr>
              <a:t>Hành vi vi phạm bảo mật có thể cả độc hại và không độc hại, nhưng trong cả hai trường hợp chúng cần phải được ngăn chặn nếu có thể và mặt khác phải được phát hiện một cách nhanh chóng</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endParaRPr lang="vi-VN" b="1" i="0" u="none" strike="noStrike" baseline="0" dirty="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52</a:t>
            </a:fld>
            <a:endParaRPr lang="en-US"/>
          </a:p>
        </p:txBody>
      </p:sp>
      <p:sp>
        <p:nvSpPr>
          <p:cNvPr id="4" name="Date Placeholder 3"/>
          <p:cNvSpPr>
            <a:spLocks noGrp="1"/>
          </p:cNvSpPr>
          <p:nvPr>
            <p:ph type="dt" sz="half" idx="2"/>
          </p:nvPr>
        </p:nvSpPr>
        <p:spPr/>
        <p:txBody>
          <a:bodyPr/>
          <a:lstStyle/>
          <a:p>
            <a:fld id="{6C6A8C27-6AB5-488A-A6F2-80974DA3BFD0}" type="datetime1">
              <a:rPr lang="en-US" smtClean="0"/>
              <a:t>5/8/2015</a:t>
            </a:fld>
            <a:endParaRPr lang="en-US"/>
          </a:p>
        </p:txBody>
      </p:sp>
    </p:spTree>
    <p:extLst>
      <p:ext uri="{BB962C8B-B14F-4D97-AF65-F5344CB8AC3E}">
        <p14:creationId xmlns:p14="http://schemas.microsoft.com/office/powerpoint/2010/main" val="7299022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vi-VN" b="1" i="0" u="none" strike="noStrike" baseline="0" smtClean="0">
                <a:solidFill>
                  <a:srgbClr val="365F91"/>
                </a:solidFill>
                <a:latin typeface="Cambria"/>
              </a:rPr>
              <a:t>Quản trị cơ sở dữ liệu </a:t>
            </a:r>
            <a:r>
              <a:rPr lang="en-US" b="1" i="0" u="none" strike="noStrike" baseline="0" smtClean="0">
                <a:solidFill>
                  <a:srgbClr val="365F91"/>
                </a:solidFill>
                <a:latin typeface="Cambria"/>
              </a:rPr>
              <a:t/>
            </a:r>
            <a:br>
              <a:rPr lang="en-US" b="1" i="0" u="none" strike="noStrike" baseline="0" smtClean="0">
                <a:solidFill>
                  <a:srgbClr val="365F91"/>
                </a:solidFill>
                <a:latin typeface="Cambria"/>
              </a:rPr>
            </a:br>
            <a:r>
              <a:rPr lang="vi-VN" b="1" i="0" u="none" strike="noStrike" baseline="0" smtClean="0">
                <a:solidFill>
                  <a:srgbClr val="365F91"/>
                </a:solidFill>
                <a:latin typeface="Cambria"/>
              </a:rPr>
              <a:t>(Database management)</a:t>
            </a:r>
            <a:endParaRPr lang="vi-VN" b="1" i="0" u="none" strike="noStrike" baseline="0" smtClean="0">
              <a:solidFill>
                <a:srgbClr val="365F91"/>
              </a:solidFill>
              <a:latin typeface="Times New Roman"/>
            </a:endParaRPr>
          </a:p>
        </p:txBody>
      </p:sp>
      <p:sp>
        <p:nvSpPr>
          <p:cNvPr id="3" name="Text Placeholder 2"/>
          <p:cNvSpPr>
            <a:spLocks noGrp="1"/>
          </p:cNvSpPr>
          <p:nvPr>
            <p:ph idx="1"/>
          </p:nvPr>
        </p:nvSpPr>
        <p:spPr>
          <a:xfrm>
            <a:off x="283780" y="2590800"/>
            <a:ext cx="8544910" cy="3733800"/>
          </a:xfrm>
        </p:spPr>
        <p:txBody>
          <a:bodyPr/>
          <a:lstStyle/>
          <a:p>
            <a:pPr marR="0" lvl="0" rtl="0"/>
            <a:r>
              <a:rPr lang="vi-VN" b="1" i="0" u="none" strike="noStrike" baseline="0" dirty="0" smtClean="0">
                <a:solidFill>
                  <a:srgbClr val="4F81BD"/>
                </a:solidFill>
                <a:latin typeface="Cambria"/>
              </a:rPr>
              <a:t>Một cơ sở dữ liệu là một tập hợp dữ liệu có tổ chức và tích hợp</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endParaRPr lang="en-US" b="1" i="0" u="none" strike="noStrike" baseline="0" dirty="0" smtClean="0">
              <a:solidFill>
                <a:srgbClr val="4F81BD"/>
              </a:solidFill>
              <a:latin typeface="Cambria"/>
            </a:endParaRPr>
          </a:p>
          <a:p>
            <a:pPr marR="0" lvl="0" rtl="0"/>
            <a:r>
              <a:rPr lang="vi-VN" b="1" i="0" u="none" strike="noStrike" baseline="0" dirty="0" smtClean="0">
                <a:solidFill>
                  <a:srgbClr val="4F81BD"/>
                </a:solidFill>
                <a:latin typeface="Cambria"/>
              </a:rPr>
              <a:t>Một hệ thống quản trị cơ sở dữ liệu là một phần mềm kiểm tra, lưu trữ, bảo mật, hiển thị và in dữ liệu theo những cách mà người sử dụng yêu cầu</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endParaRPr lang="vi-VN" b="1" i="0" u="none" strike="noStrike" baseline="0" dirty="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53</a:t>
            </a:fld>
            <a:endParaRPr lang="en-US"/>
          </a:p>
        </p:txBody>
      </p:sp>
      <p:sp>
        <p:nvSpPr>
          <p:cNvPr id="4" name="Date Placeholder 3"/>
          <p:cNvSpPr>
            <a:spLocks noGrp="1"/>
          </p:cNvSpPr>
          <p:nvPr>
            <p:ph type="dt" sz="half" idx="2"/>
          </p:nvPr>
        </p:nvSpPr>
        <p:spPr/>
        <p:txBody>
          <a:bodyPr/>
          <a:lstStyle/>
          <a:p>
            <a:fld id="{D09673E9-4339-45B1-8052-EB11486F35DC}" type="datetime1">
              <a:rPr lang="en-US" smtClean="0"/>
              <a:t>5/8/2015</a:t>
            </a:fld>
            <a:endParaRPr lang="en-US"/>
          </a:p>
        </p:txBody>
      </p:sp>
    </p:spTree>
    <p:extLst>
      <p:ext uri="{BB962C8B-B14F-4D97-AF65-F5344CB8AC3E}">
        <p14:creationId xmlns:p14="http://schemas.microsoft.com/office/powerpoint/2010/main" val="37674063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smtClean="0">
                <a:solidFill>
                  <a:srgbClr val="365F91"/>
                </a:solidFill>
                <a:latin typeface="Cambria"/>
              </a:rPr>
              <a:t>Kho dữ liệu và khai thác dữ liệu </a:t>
            </a:r>
            <a:br>
              <a:rPr lang="en-US" b="1" i="0" u="none" strike="noStrike" baseline="0" smtClean="0">
                <a:solidFill>
                  <a:srgbClr val="365F91"/>
                </a:solidFill>
                <a:latin typeface="Cambria"/>
              </a:rPr>
            </a:br>
            <a:r>
              <a:rPr lang="en-US" sz="4200" b="1" i="0" u="none" strike="noStrike" baseline="0" smtClean="0">
                <a:solidFill>
                  <a:srgbClr val="365F91"/>
                </a:solidFill>
                <a:latin typeface="Cambria"/>
              </a:rPr>
              <a:t>(Data warehouse and data mining)</a:t>
            </a:r>
            <a:endParaRPr lang="en-US" sz="4200" b="1" i="0" u="none" strike="noStrike" baseline="0" smtClean="0">
              <a:solidFill>
                <a:srgbClr val="365F91"/>
              </a:solidFill>
              <a:latin typeface="Times New Roman"/>
            </a:endParaRPr>
          </a:p>
        </p:txBody>
      </p:sp>
      <p:sp>
        <p:nvSpPr>
          <p:cNvPr id="3" name="Text Placeholder 2"/>
          <p:cNvSpPr>
            <a:spLocks noGrp="1"/>
          </p:cNvSpPr>
          <p:nvPr>
            <p:ph idx="1"/>
          </p:nvPr>
        </p:nvSpPr>
        <p:spPr>
          <a:xfrm>
            <a:off x="283780" y="2590800"/>
            <a:ext cx="8544910" cy="3733800"/>
          </a:xfrm>
        </p:spPr>
        <p:txBody>
          <a:bodyPr/>
          <a:lstStyle/>
          <a:p>
            <a:pPr marR="0" lvl="0" rtl="0"/>
            <a:r>
              <a:rPr lang="vi-VN" b="1" i="0" u="none" strike="noStrike" baseline="0" smtClean="0">
                <a:solidFill>
                  <a:srgbClr val="4F81BD"/>
                </a:solidFill>
                <a:latin typeface="Cambria"/>
              </a:rPr>
              <a:t>Kho dữ liệu là những tập hợp lớn các dữ liệu liên quan và không liên quan và cố gắng khai thác dữ liệu để xác định xu hướng kinh doanh hoặc cải thiện quản trị quan hệ khách hàng bằng cách sử dụng các công cụ phần mềm</a:t>
            </a:r>
            <a:r>
              <a:rPr lang="vi-VN" b="1" i="0" u="none" strike="noStrike" baseline="0" smtClean="0">
                <a:solidFill>
                  <a:srgbClr val="4F81BD"/>
                </a:solidFill>
                <a:latin typeface="Times New Roman"/>
              </a:rPr>
              <a:t>.</a:t>
            </a:r>
            <a:r>
              <a:rPr lang="vi-VN" b="1" i="0" u="none" strike="noStrike" baseline="0" smtClean="0">
                <a:solidFill>
                  <a:srgbClr val="4F81BD"/>
                </a:solidFill>
                <a:latin typeface="Cambria"/>
              </a:rPr>
              <a:t> </a:t>
            </a:r>
            <a:endParaRPr lang="vi-VN" b="1" i="0" u="none" strike="noStrike" baseline="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54</a:t>
            </a:fld>
            <a:endParaRPr lang="en-US"/>
          </a:p>
        </p:txBody>
      </p:sp>
      <p:sp>
        <p:nvSpPr>
          <p:cNvPr id="4" name="Date Placeholder 3"/>
          <p:cNvSpPr>
            <a:spLocks noGrp="1"/>
          </p:cNvSpPr>
          <p:nvPr>
            <p:ph type="dt" sz="half" idx="2"/>
          </p:nvPr>
        </p:nvSpPr>
        <p:spPr/>
        <p:txBody>
          <a:bodyPr/>
          <a:lstStyle/>
          <a:p>
            <a:fld id="{E7447FFC-909F-4A7B-BD29-C4C602D219F6}" type="datetime1">
              <a:rPr lang="en-US" smtClean="0"/>
              <a:t>5/8/2015</a:t>
            </a:fld>
            <a:endParaRPr lang="en-US"/>
          </a:p>
        </p:txBody>
      </p:sp>
    </p:spTree>
    <p:extLst>
      <p:ext uri="{BB962C8B-B14F-4D97-AF65-F5344CB8AC3E}">
        <p14:creationId xmlns:p14="http://schemas.microsoft.com/office/powerpoint/2010/main" val="40512145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vi-VN" sz="3600" b="1" i="0" u="none" strike="noStrike" baseline="0" smtClean="0">
                <a:solidFill>
                  <a:srgbClr val="365F91"/>
                </a:solidFill>
                <a:latin typeface="Cambria"/>
              </a:rPr>
              <a:t>CÁC YẾU TỐ MÔI TRƯỜNG BÊN NGOÀI</a:t>
            </a:r>
            <a:endParaRPr lang="vi-VN" sz="3600" b="1" i="0" u="none" strike="noStrike" baseline="0" smtClean="0">
              <a:solidFill>
                <a:srgbClr val="365F91"/>
              </a:solidFill>
              <a:latin typeface="Times New Roman"/>
            </a:endParaRPr>
          </a:p>
        </p:txBody>
      </p:sp>
      <p:sp>
        <p:nvSpPr>
          <p:cNvPr id="3" name="Text Placeholder 2"/>
          <p:cNvSpPr>
            <a:spLocks noGrp="1"/>
          </p:cNvSpPr>
          <p:nvPr>
            <p:ph idx="1"/>
          </p:nvPr>
        </p:nvSpPr>
        <p:spPr/>
        <p:txBody>
          <a:bodyPr>
            <a:normAutofit/>
          </a:bodyPr>
          <a:lstStyle/>
          <a:p>
            <a:pPr marL="463550" indent="-463550">
              <a:spcBef>
                <a:spcPts val="600"/>
              </a:spcBef>
              <a:buFont typeface="Wingdings" pitchFamily="2" charset="2"/>
              <a:buChar char="q"/>
            </a:pPr>
            <a:r>
              <a:rPr lang="en-US" sz="3000" b="1">
                <a:solidFill>
                  <a:srgbClr val="365F91"/>
                </a:solidFill>
                <a:latin typeface="Cambria"/>
              </a:rPr>
              <a:t>Gói phần mềm ứng dụng </a:t>
            </a:r>
            <a:r>
              <a:rPr lang="en-US" sz="3000" b="1" smtClean="0">
                <a:solidFill>
                  <a:srgbClr val="365F91"/>
                </a:solidFill>
                <a:latin typeface="Cambria"/>
              </a:rPr>
              <a:t/>
            </a:r>
            <a:br>
              <a:rPr lang="en-US" sz="3000" b="1" smtClean="0">
                <a:solidFill>
                  <a:srgbClr val="365F91"/>
                </a:solidFill>
                <a:latin typeface="Cambria"/>
              </a:rPr>
            </a:br>
            <a:r>
              <a:rPr lang="en-US" sz="3000" b="1" smtClean="0">
                <a:solidFill>
                  <a:srgbClr val="365F91"/>
                </a:solidFill>
                <a:latin typeface="Cambria"/>
              </a:rPr>
              <a:t>(</a:t>
            </a:r>
            <a:r>
              <a:rPr lang="en-US" sz="3000" b="1">
                <a:solidFill>
                  <a:srgbClr val="365F91"/>
                </a:solidFill>
                <a:latin typeface="Cambria"/>
              </a:rPr>
              <a:t>Application packages) </a:t>
            </a:r>
          </a:p>
          <a:p>
            <a:pPr marL="463550" indent="-463550">
              <a:spcBef>
                <a:spcPts val="600"/>
              </a:spcBef>
              <a:buFont typeface="Wingdings" pitchFamily="2" charset="2"/>
              <a:buChar char="q"/>
            </a:pPr>
            <a:r>
              <a:rPr lang="en-US" sz="3000" b="1">
                <a:solidFill>
                  <a:srgbClr val="365F91"/>
                </a:solidFill>
                <a:latin typeface="Cambria"/>
              </a:rPr>
              <a:t>Phần mềm nguồn mở </a:t>
            </a:r>
            <a:r>
              <a:rPr lang="en-US" sz="3000" b="1" smtClean="0">
                <a:solidFill>
                  <a:srgbClr val="365F91"/>
                </a:solidFill>
                <a:latin typeface="Cambria"/>
              </a:rPr>
              <a:t/>
            </a:r>
            <a:br>
              <a:rPr lang="en-US" sz="3000" b="1" smtClean="0">
                <a:solidFill>
                  <a:srgbClr val="365F91"/>
                </a:solidFill>
                <a:latin typeface="Cambria"/>
              </a:rPr>
            </a:br>
            <a:r>
              <a:rPr lang="en-US" sz="3000" b="1" smtClean="0">
                <a:solidFill>
                  <a:srgbClr val="365F91"/>
                </a:solidFill>
                <a:latin typeface="Cambria"/>
              </a:rPr>
              <a:t>(</a:t>
            </a:r>
            <a:r>
              <a:rPr lang="en-US" sz="3000" b="1">
                <a:solidFill>
                  <a:srgbClr val="365F91"/>
                </a:solidFill>
                <a:latin typeface="Cambria"/>
              </a:rPr>
              <a:t>Open Source Software - OSS) </a:t>
            </a:r>
          </a:p>
          <a:p>
            <a:pPr marL="463550" indent="-463550">
              <a:spcBef>
                <a:spcPts val="600"/>
              </a:spcBef>
              <a:buFont typeface="Wingdings" pitchFamily="2" charset="2"/>
              <a:buChar char="q"/>
            </a:pPr>
            <a:r>
              <a:rPr lang="vi-VN" sz="3000" b="1">
                <a:solidFill>
                  <a:srgbClr val="365F91"/>
                </a:solidFill>
                <a:latin typeface="Cambria"/>
              </a:rPr>
              <a:t>Hoạch định nguồn lực doanh nghiệp (Enterprise Resource Planning </a:t>
            </a:r>
            <a:r>
              <a:rPr lang="en-US" sz="3000" b="1">
                <a:solidFill>
                  <a:srgbClr val="365F91"/>
                </a:solidFill>
                <a:latin typeface="Cambria"/>
              </a:rPr>
              <a:t>- </a:t>
            </a:r>
            <a:r>
              <a:rPr lang="vi-VN" sz="3000" b="1">
                <a:solidFill>
                  <a:srgbClr val="365F91"/>
                </a:solidFill>
                <a:latin typeface="Cambria"/>
              </a:rPr>
              <a:t>ERP)</a:t>
            </a:r>
            <a:endParaRPr lang="en-US" sz="3000" b="1">
              <a:solidFill>
                <a:srgbClr val="365F91"/>
              </a:solidFill>
              <a:latin typeface="Cambria"/>
            </a:endParaRPr>
          </a:p>
          <a:p>
            <a:pPr marL="463550" indent="-463550">
              <a:spcBef>
                <a:spcPts val="600"/>
              </a:spcBef>
              <a:buFont typeface="Wingdings" pitchFamily="2" charset="2"/>
              <a:buChar char="q"/>
            </a:pPr>
            <a:r>
              <a:rPr lang="vi-VN" sz="3000" b="1">
                <a:solidFill>
                  <a:srgbClr val="365F91"/>
                </a:solidFill>
                <a:latin typeface="Cambria"/>
              </a:rPr>
              <a:t>Gia công phần mềm và ra nước ngoài (Outsourcing and Offshoring)  </a:t>
            </a:r>
            <a:endParaRPr lang="en-US" sz="3000" b="1">
              <a:solidFill>
                <a:srgbClr val="365F91"/>
              </a:solidFill>
              <a:latin typeface="Cambria"/>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55</a:t>
            </a:fld>
            <a:endParaRPr lang="en-US"/>
          </a:p>
        </p:txBody>
      </p:sp>
      <p:sp>
        <p:nvSpPr>
          <p:cNvPr id="4" name="Date Placeholder 3"/>
          <p:cNvSpPr>
            <a:spLocks noGrp="1"/>
          </p:cNvSpPr>
          <p:nvPr>
            <p:ph type="dt" sz="half" idx="2"/>
          </p:nvPr>
        </p:nvSpPr>
        <p:spPr/>
        <p:txBody>
          <a:bodyPr/>
          <a:lstStyle/>
          <a:p>
            <a:fld id="{EEF3AFF8-4D01-4300-8B99-86FC99B1B386}" type="datetime1">
              <a:rPr lang="en-US" smtClean="0"/>
              <a:t>5/8/2015</a:t>
            </a:fld>
            <a:endParaRPr lang="en-US"/>
          </a:p>
        </p:txBody>
      </p:sp>
    </p:spTree>
    <p:extLst>
      <p:ext uri="{BB962C8B-B14F-4D97-AF65-F5344CB8AC3E}">
        <p14:creationId xmlns:p14="http://schemas.microsoft.com/office/powerpoint/2010/main" val="42838970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smtClean="0">
                <a:solidFill>
                  <a:srgbClr val="365F91"/>
                </a:solidFill>
                <a:latin typeface="Cambria"/>
              </a:rPr>
              <a:t>Gói phần mềm ứng dụng </a:t>
            </a:r>
            <a:br>
              <a:rPr lang="en-US" b="1" i="0" u="none" strike="noStrike" baseline="0" smtClean="0">
                <a:solidFill>
                  <a:srgbClr val="365F91"/>
                </a:solidFill>
                <a:latin typeface="Cambria"/>
              </a:rPr>
            </a:br>
            <a:r>
              <a:rPr lang="en-US" b="1" i="0" u="none" strike="noStrike" baseline="0" smtClean="0">
                <a:solidFill>
                  <a:srgbClr val="365F91"/>
                </a:solidFill>
                <a:latin typeface="Cambria"/>
              </a:rPr>
              <a:t>(Application packages) </a:t>
            </a:r>
            <a:endParaRPr lang="en-US" b="1" i="0" u="none" strike="noStrike" baseline="0" smtClean="0">
              <a:solidFill>
                <a:srgbClr val="365F91"/>
              </a:solidFill>
              <a:latin typeface="Times New Roman"/>
            </a:endParaRPr>
          </a:p>
        </p:txBody>
      </p:sp>
      <p:sp>
        <p:nvSpPr>
          <p:cNvPr id="3" name="Text Placeholder 2"/>
          <p:cNvSpPr>
            <a:spLocks noGrp="1"/>
          </p:cNvSpPr>
          <p:nvPr>
            <p:ph idx="1"/>
          </p:nvPr>
        </p:nvSpPr>
        <p:spPr>
          <a:xfrm>
            <a:off x="283780" y="2590800"/>
            <a:ext cx="8544910" cy="3733800"/>
          </a:xfrm>
        </p:spPr>
        <p:txBody>
          <a:bodyPr/>
          <a:lstStyle/>
          <a:p>
            <a:pPr marR="0" lvl="0" rtl="0"/>
            <a:r>
              <a:rPr lang="vi-VN" b="1" i="0" u="none" strike="noStrike" baseline="0" smtClean="0">
                <a:solidFill>
                  <a:srgbClr val="4F81BD"/>
                </a:solidFill>
                <a:latin typeface="Cambria"/>
              </a:rPr>
              <a:t>Một gói phần mềm ứng dụng là một hệ thống thông tin sẵn sàng thực hiện</a:t>
            </a:r>
            <a:r>
              <a:rPr lang="vi-VN" b="1" i="0" u="none" strike="noStrike" baseline="0" smtClean="0">
                <a:solidFill>
                  <a:srgbClr val="4F81BD"/>
                </a:solidFill>
                <a:latin typeface="Times New Roman"/>
              </a:rPr>
              <a:t>.</a:t>
            </a:r>
            <a:r>
              <a:rPr lang="vi-VN" b="1" i="0" u="none" strike="noStrike" baseline="0" smtClean="0">
                <a:solidFill>
                  <a:srgbClr val="4F81BD"/>
                </a:solidFill>
                <a:latin typeface="Cambria"/>
              </a:rPr>
              <a:t> Được phát triển bởi bên ngoài, các gói phần mềm có thể cần phải được thiết kế riêng cho công ty</a:t>
            </a:r>
            <a:r>
              <a:rPr lang="vi-VN" b="1" i="0" u="none" strike="noStrike" baseline="0" smtClean="0">
                <a:solidFill>
                  <a:srgbClr val="4F81BD"/>
                </a:solidFill>
                <a:latin typeface="Times New Roman"/>
              </a:rPr>
              <a:t>.</a:t>
            </a:r>
            <a:r>
              <a:rPr lang="vi-VN" b="1" i="0" u="none" strike="noStrike" baseline="0" smtClean="0">
                <a:solidFill>
                  <a:srgbClr val="4F81BD"/>
                </a:solidFill>
                <a:latin typeface="Cambria"/>
              </a:rPr>
              <a:t> </a:t>
            </a:r>
            <a:endParaRPr lang="vi-VN" b="1" i="0" u="none" strike="noStrike" baseline="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56</a:t>
            </a:fld>
            <a:endParaRPr lang="en-US"/>
          </a:p>
        </p:txBody>
      </p:sp>
      <p:sp>
        <p:nvSpPr>
          <p:cNvPr id="4" name="Date Placeholder 3"/>
          <p:cNvSpPr>
            <a:spLocks noGrp="1"/>
          </p:cNvSpPr>
          <p:nvPr>
            <p:ph type="dt" sz="half" idx="2"/>
          </p:nvPr>
        </p:nvSpPr>
        <p:spPr/>
        <p:txBody>
          <a:bodyPr/>
          <a:lstStyle/>
          <a:p>
            <a:fld id="{81A592EE-83FB-47DC-ABAB-5B5C1F0C23E3}" type="datetime1">
              <a:rPr lang="en-US" smtClean="0"/>
              <a:t>5/8/2015</a:t>
            </a:fld>
            <a:endParaRPr lang="en-US"/>
          </a:p>
        </p:txBody>
      </p:sp>
    </p:spTree>
    <p:extLst>
      <p:ext uri="{BB962C8B-B14F-4D97-AF65-F5344CB8AC3E}">
        <p14:creationId xmlns:p14="http://schemas.microsoft.com/office/powerpoint/2010/main" val="28840940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dirty="0" err="1" smtClean="0">
                <a:solidFill>
                  <a:srgbClr val="365F91"/>
                </a:solidFill>
                <a:latin typeface="Cambria"/>
              </a:rPr>
              <a:t>Phần</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mềm</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nguồn</a:t>
            </a:r>
            <a:r>
              <a:rPr lang="en-US" b="1" i="0" u="none" strike="noStrike" baseline="0" dirty="0" smtClean="0">
                <a:solidFill>
                  <a:srgbClr val="365F91"/>
                </a:solidFill>
                <a:latin typeface="Cambria"/>
              </a:rPr>
              <a:t> </a:t>
            </a:r>
            <a:r>
              <a:rPr lang="en-US" b="1" i="0" u="none" strike="noStrike" baseline="0" dirty="0" err="1" smtClean="0">
                <a:solidFill>
                  <a:srgbClr val="365F91"/>
                </a:solidFill>
                <a:latin typeface="Cambria"/>
              </a:rPr>
              <a:t>mở</a:t>
            </a:r>
            <a:r>
              <a:rPr lang="en-US" b="1" i="0" u="none" strike="noStrike" baseline="0" dirty="0" smtClean="0">
                <a:solidFill>
                  <a:srgbClr val="365F91"/>
                </a:solidFill>
                <a:latin typeface="Cambria"/>
              </a:rPr>
              <a:t> </a:t>
            </a:r>
            <a:br>
              <a:rPr lang="en-US" b="1" i="0" u="none" strike="noStrike" baseline="0" dirty="0" smtClean="0">
                <a:solidFill>
                  <a:srgbClr val="365F91"/>
                </a:solidFill>
                <a:latin typeface="Cambria"/>
              </a:rPr>
            </a:br>
            <a:r>
              <a:rPr lang="en-US" b="1" i="0" u="none" strike="noStrike" baseline="0" dirty="0" smtClean="0">
                <a:solidFill>
                  <a:srgbClr val="365F91"/>
                </a:solidFill>
                <a:latin typeface="Cambria"/>
              </a:rPr>
              <a:t>(Open Source Software - OSS) </a:t>
            </a:r>
            <a:endParaRPr lang="en-US" b="1" i="0" u="none" strike="noStrike" baseline="0" dirty="0" smtClean="0">
              <a:solidFill>
                <a:srgbClr val="365F91"/>
              </a:solidFill>
              <a:latin typeface="Times New Roman"/>
            </a:endParaRPr>
          </a:p>
        </p:txBody>
      </p:sp>
      <p:sp>
        <p:nvSpPr>
          <p:cNvPr id="3" name="Text Placeholder 2"/>
          <p:cNvSpPr>
            <a:spLocks noGrp="1"/>
          </p:cNvSpPr>
          <p:nvPr>
            <p:ph idx="1"/>
          </p:nvPr>
        </p:nvSpPr>
        <p:spPr>
          <a:xfrm>
            <a:off x="283780" y="2590800"/>
            <a:ext cx="8544910" cy="3733800"/>
          </a:xfrm>
        </p:spPr>
        <p:txBody>
          <a:bodyPr/>
          <a:lstStyle/>
          <a:p>
            <a:pPr marR="0" lvl="0" rtl="0"/>
            <a:r>
              <a:rPr lang="vi-VN" b="1" i="0" u="none" strike="noStrike" baseline="0" smtClean="0">
                <a:solidFill>
                  <a:srgbClr val="4F81BD"/>
                </a:solidFill>
                <a:latin typeface="Cambria"/>
              </a:rPr>
              <a:t>Các thành phần mã nguồn với mã nguồn mở để thay đổi được có sẵn tạo khả năng thích ứng cho các ứng dụng được tạo điều kiện thuận lợi</a:t>
            </a:r>
            <a:r>
              <a:rPr lang="vi-VN" b="1" i="0" u="none" strike="noStrike" baseline="0" smtClean="0">
                <a:solidFill>
                  <a:srgbClr val="4F81BD"/>
                </a:solidFill>
                <a:latin typeface="Times New Roman"/>
              </a:rPr>
              <a:t>.</a:t>
            </a:r>
            <a:r>
              <a:rPr lang="vi-VN" b="1" i="0" u="none" strike="noStrike" baseline="0" smtClean="0">
                <a:solidFill>
                  <a:srgbClr val="4F81BD"/>
                </a:solidFill>
                <a:latin typeface="Cambria"/>
              </a:rPr>
              <a:t> </a:t>
            </a:r>
            <a:endParaRPr lang="vi-VN" b="1" i="0" u="none" strike="noStrike" baseline="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57</a:t>
            </a:fld>
            <a:endParaRPr lang="en-US"/>
          </a:p>
        </p:txBody>
      </p:sp>
      <p:sp>
        <p:nvSpPr>
          <p:cNvPr id="4" name="Date Placeholder 3"/>
          <p:cNvSpPr>
            <a:spLocks noGrp="1"/>
          </p:cNvSpPr>
          <p:nvPr>
            <p:ph type="dt" sz="half" idx="2"/>
          </p:nvPr>
        </p:nvSpPr>
        <p:spPr/>
        <p:txBody>
          <a:bodyPr/>
          <a:lstStyle/>
          <a:p>
            <a:fld id="{64EAD6F6-1FB0-473F-A9D9-C111CB877CA8}" type="datetime1">
              <a:rPr lang="en-US" smtClean="0"/>
              <a:t>5/8/2015</a:t>
            </a:fld>
            <a:endParaRPr lang="en-US"/>
          </a:p>
        </p:txBody>
      </p:sp>
    </p:spTree>
    <p:extLst>
      <p:ext uri="{BB962C8B-B14F-4D97-AF65-F5344CB8AC3E}">
        <p14:creationId xmlns:p14="http://schemas.microsoft.com/office/powerpoint/2010/main" val="23227044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rtl="0"/>
            <a:r>
              <a:rPr lang="vi-VN" sz="3600" b="1" i="0" u="none" strike="noStrike" baseline="0" smtClean="0">
                <a:solidFill>
                  <a:srgbClr val="365F91"/>
                </a:solidFill>
                <a:latin typeface="Cambria"/>
              </a:rPr>
              <a:t>Hoạch định nguồn lực doanh nghiệp (Enterprise Resource Planning </a:t>
            </a:r>
            <a:r>
              <a:rPr lang="en-US" sz="3600" b="1" i="0" u="none" strike="noStrike" baseline="0" smtClean="0">
                <a:solidFill>
                  <a:srgbClr val="365F91"/>
                </a:solidFill>
                <a:latin typeface="Cambria"/>
              </a:rPr>
              <a:t>-</a:t>
            </a:r>
            <a:r>
              <a:rPr lang="en-US" sz="3600" b="1" i="0" u="none" strike="noStrike" smtClean="0">
                <a:solidFill>
                  <a:srgbClr val="365F91"/>
                </a:solidFill>
                <a:latin typeface="Cambria"/>
              </a:rPr>
              <a:t> </a:t>
            </a:r>
            <a:r>
              <a:rPr lang="vi-VN" sz="3600" b="1" i="0" u="none" strike="noStrike" baseline="0" smtClean="0">
                <a:solidFill>
                  <a:srgbClr val="365F91"/>
                </a:solidFill>
                <a:latin typeface="Cambria"/>
              </a:rPr>
              <a:t>ERP) </a:t>
            </a:r>
            <a:endParaRPr lang="vi-VN" sz="3600" b="1" i="0" u="none" strike="noStrike" baseline="0" smtClean="0">
              <a:solidFill>
                <a:srgbClr val="365F91"/>
              </a:solidFill>
              <a:latin typeface="Times New Roman"/>
            </a:endParaRPr>
          </a:p>
        </p:txBody>
      </p:sp>
      <p:sp>
        <p:nvSpPr>
          <p:cNvPr id="3" name="Text Placeholder 2"/>
          <p:cNvSpPr>
            <a:spLocks noGrp="1"/>
          </p:cNvSpPr>
          <p:nvPr>
            <p:ph idx="1"/>
          </p:nvPr>
        </p:nvSpPr>
        <p:spPr>
          <a:xfrm>
            <a:off x="283780" y="2667000"/>
            <a:ext cx="8544910" cy="3657600"/>
          </a:xfrm>
        </p:spPr>
        <p:txBody>
          <a:bodyPr>
            <a:normAutofit/>
          </a:bodyPr>
          <a:lstStyle/>
          <a:p>
            <a:pPr marR="0" lvl="0" rtl="0"/>
            <a:r>
              <a:rPr lang="vi-VN" b="1" i="0" u="none" strike="noStrike" baseline="0" dirty="0" smtClean="0">
                <a:solidFill>
                  <a:srgbClr val="4F81BD"/>
                </a:solidFill>
                <a:latin typeface="Cambria"/>
              </a:rPr>
              <a:t>Hệ thống hoạch định nguồn lực doanh nghiệp (ERP) là gói ứng dụng, nhưng chúng là những hệ thống tích hợp, chuyển giao thông tin trong suốt chuỗi cung ứng</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endParaRPr lang="en-US" b="1" i="0" u="none" strike="noStrike" baseline="0" dirty="0" smtClean="0">
              <a:solidFill>
                <a:srgbClr val="4F81BD"/>
              </a:solidFill>
              <a:latin typeface="Cambria"/>
            </a:endParaRPr>
          </a:p>
          <a:p>
            <a:pPr lvl="1"/>
            <a:r>
              <a:rPr lang="vi-VN" b="1" i="0" u="none" strike="noStrike" baseline="0" dirty="0" smtClean="0">
                <a:solidFill>
                  <a:srgbClr val="4F81BD"/>
                </a:solidFill>
                <a:latin typeface="Cambria"/>
              </a:rPr>
              <a:t>Hệ thống ERP hình thành một loạt phức tạp của các mô-đun phần mềm được sử dụng để tích hợp nhiều quy trình nghiệp vụ</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endParaRPr lang="vi-VN" b="1" i="0" u="none" strike="noStrike" baseline="0" dirty="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58</a:t>
            </a:fld>
            <a:endParaRPr lang="en-US"/>
          </a:p>
        </p:txBody>
      </p:sp>
      <p:sp>
        <p:nvSpPr>
          <p:cNvPr id="4" name="Date Placeholder 3"/>
          <p:cNvSpPr>
            <a:spLocks noGrp="1"/>
          </p:cNvSpPr>
          <p:nvPr>
            <p:ph type="dt" sz="half" idx="2"/>
          </p:nvPr>
        </p:nvSpPr>
        <p:spPr/>
        <p:txBody>
          <a:bodyPr/>
          <a:lstStyle/>
          <a:p>
            <a:fld id="{42D68297-FA0D-411D-B965-8CF6DF54A46F}" type="datetime1">
              <a:rPr lang="en-US" smtClean="0"/>
              <a:t>5/8/2015</a:t>
            </a:fld>
            <a:endParaRPr lang="en-US"/>
          </a:p>
        </p:txBody>
      </p:sp>
    </p:spTree>
    <p:extLst>
      <p:ext uri="{BB962C8B-B14F-4D97-AF65-F5344CB8AC3E}">
        <p14:creationId xmlns:p14="http://schemas.microsoft.com/office/powerpoint/2010/main" val="22929442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i="0" u="none" strike="noStrike" baseline="0" dirty="0" err="1" smtClean="0">
                <a:solidFill>
                  <a:srgbClr val="365F91"/>
                </a:solidFill>
                <a:latin typeface="Cambria"/>
              </a:rPr>
              <a:t>Thuê</a:t>
            </a:r>
            <a:r>
              <a:rPr lang="en-US" sz="3600" b="1" i="0" u="none" strike="noStrike" dirty="0" smtClean="0">
                <a:solidFill>
                  <a:srgbClr val="365F91"/>
                </a:solidFill>
                <a:latin typeface="Cambria"/>
              </a:rPr>
              <a:t> </a:t>
            </a:r>
            <a:r>
              <a:rPr lang="en-US" sz="3600" b="1" i="0" u="none" strike="noStrike" dirty="0" err="1" smtClean="0">
                <a:solidFill>
                  <a:srgbClr val="365F91"/>
                </a:solidFill>
                <a:latin typeface="Cambria"/>
              </a:rPr>
              <a:t>ngoài</a:t>
            </a:r>
            <a:r>
              <a:rPr lang="en-US" sz="3600" b="1" i="0" u="none" strike="noStrike" dirty="0" smtClean="0">
                <a:solidFill>
                  <a:srgbClr val="365F91"/>
                </a:solidFill>
                <a:latin typeface="Cambria"/>
              </a:rPr>
              <a:t> </a:t>
            </a:r>
            <a:r>
              <a:rPr lang="vi-VN" sz="3600" b="1" i="0" u="none" strike="noStrike" baseline="0" dirty="0" smtClean="0">
                <a:solidFill>
                  <a:srgbClr val="365F91"/>
                </a:solidFill>
                <a:latin typeface="Cambria"/>
              </a:rPr>
              <a:t>và </a:t>
            </a:r>
            <a:r>
              <a:rPr lang="en-US" sz="3600" b="1" dirty="0" smtClean="0">
                <a:solidFill>
                  <a:srgbClr val="365F91"/>
                </a:solidFill>
                <a:latin typeface="Cambria"/>
              </a:rPr>
              <a:t>g</a:t>
            </a:r>
            <a:r>
              <a:rPr lang="vi-VN" sz="3600" b="1" dirty="0" smtClean="0">
                <a:solidFill>
                  <a:srgbClr val="365F91"/>
                </a:solidFill>
                <a:latin typeface="Cambria"/>
              </a:rPr>
              <a:t>ia công</a:t>
            </a:r>
            <a:r>
              <a:rPr lang="en-US" sz="3600" b="1" dirty="0" smtClean="0">
                <a:solidFill>
                  <a:srgbClr val="365F91"/>
                </a:solidFill>
                <a:latin typeface="Cambria"/>
              </a:rPr>
              <a:t> </a:t>
            </a:r>
            <a:r>
              <a:rPr lang="en-US" sz="3600" b="1" dirty="0" err="1" smtClean="0">
                <a:solidFill>
                  <a:srgbClr val="365F91"/>
                </a:solidFill>
                <a:latin typeface="Cambria"/>
              </a:rPr>
              <a:t>tại</a:t>
            </a:r>
            <a:r>
              <a:rPr lang="vi-VN" sz="3600" b="1" dirty="0" smtClean="0">
                <a:solidFill>
                  <a:srgbClr val="365F91"/>
                </a:solidFill>
                <a:latin typeface="Cambria"/>
              </a:rPr>
              <a:t> </a:t>
            </a:r>
            <a:r>
              <a:rPr lang="vi-VN" sz="3600" b="1" i="0" u="none" strike="noStrike" baseline="0" dirty="0" smtClean="0">
                <a:solidFill>
                  <a:srgbClr val="365F91"/>
                </a:solidFill>
                <a:latin typeface="Cambria"/>
              </a:rPr>
              <a:t>nước ngoài (Outsourcing and Offshoring) </a:t>
            </a:r>
            <a:endParaRPr lang="vi-VN" sz="3600" b="1" i="0" u="none" strike="noStrike" baseline="0" dirty="0" smtClean="0">
              <a:solidFill>
                <a:srgbClr val="365F91"/>
              </a:solidFill>
              <a:latin typeface="Times New Roman"/>
            </a:endParaRPr>
          </a:p>
        </p:txBody>
      </p:sp>
      <p:sp>
        <p:nvSpPr>
          <p:cNvPr id="3" name="Text Placeholder 2"/>
          <p:cNvSpPr>
            <a:spLocks noGrp="1"/>
          </p:cNvSpPr>
          <p:nvPr>
            <p:ph idx="1"/>
          </p:nvPr>
        </p:nvSpPr>
        <p:spPr>
          <a:xfrm>
            <a:off x="283780" y="2667000"/>
            <a:ext cx="8544910" cy="3657600"/>
          </a:xfrm>
        </p:spPr>
        <p:txBody>
          <a:bodyPr>
            <a:normAutofit fontScale="77500" lnSpcReduction="20000"/>
          </a:bodyPr>
          <a:lstStyle/>
          <a:p>
            <a:pPr marR="0" lvl="0" rtl="0">
              <a:lnSpc>
                <a:spcPct val="120000"/>
              </a:lnSpc>
            </a:pPr>
            <a:r>
              <a:rPr lang="en-US" b="1" i="0" u="none" strike="noStrike" baseline="0" dirty="0" err="1" smtClean="0">
                <a:solidFill>
                  <a:srgbClr val="4F81BD"/>
                </a:solidFill>
                <a:latin typeface="Cambria"/>
              </a:rPr>
              <a:t>Thuê</a:t>
            </a:r>
            <a:r>
              <a:rPr lang="en-US" b="1" i="0" u="none" strike="noStrike" dirty="0" smtClean="0">
                <a:solidFill>
                  <a:srgbClr val="4F81BD"/>
                </a:solidFill>
                <a:latin typeface="Cambria"/>
              </a:rPr>
              <a:t> </a:t>
            </a:r>
            <a:r>
              <a:rPr lang="en-US" b="1" i="0" u="none" strike="noStrike" dirty="0" err="1" smtClean="0">
                <a:solidFill>
                  <a:srgbClr val="4F81BD"/>
                </a:solidFill>
                <a:latin typeface="Cambria"/>
              </a:rPr>
              <a:t>ngoài</a:t>
            </a:r>
            <a:r>
              <a:rPr lang="en-US" b="1" i="0" u="none" strike="noStrike" dirty="0" smtClean="0">
                <a:solidFill>
                  <a:srgbClr val="4F81BD"/>
                </a:solidFill>
                <a:latin typeface="Cambria"/>
              </a:rPr>
              <a:t> </a:t>
            </a:r>
            <a:r>
              <a:rPr lang="vi-VN" b="1" i="0" u="none" strike="noStrike" baseline="0" dirty="0" smtClean="0">
                <a:solidFill>
                  <a:srgbClr val="4F81BD"/>
                </a:solidFill>
                <a:latin typeface="Cambria"/>
              </a:rPr>
              <a:t>(Outsourcing) là sự vận hành của một bên thứ ba (hoặc một số nhiều bên thứ ba) để quản lý các tài sản IT của khách hàng là một tổ chức, con người và / hoặc các hoạt động thành một đặc tả được xác định hoặc ở cấp độ dịch vụ</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endParaRPr lang="en-US" b="1" i="0" u="none" strike="noStrike" baseline="0" dirty="0" smtClean="0">
              <a:solidFill>
                <a:srgbClr val="4F81BD"/>
              </a:solidFill>
              <a:latin typeface="Cambria"/>
            </a:endParaRPr>
          </a:p>
          <a:p>
            <a:pPr marR="0" lvl="0" rtl="0">
              <a:lnSpc>
                <a:spcPct val="120000"/>
              </a:lnSpc>
            </a:pPr>
            <a:r>
              <a:rPr lang="vi-VN" b="1" i="0" u="none" strike="noStrike" baseline="0" dirty="0" smtClean="0">
                <a:solidFill>
                  <a:srgbClr val="4F81BD"/>
                </a:solidFill>
                <a:latin typeface="Cambria"/>
              </a:rPr>
              <a:t>Gia công </a:t>
            </a:r>
            <a:r>
              <a:rPr lang="en-US" b="1" i="0" u="none" strike="noStrike" baseline="0" dirty="0" err="1" smtClean="0">
                <a:solidFill>
                  <a:srgbClr val="4F81BD"/>
                </a:solidFill>
                <a:latin typeface="Cambria"/>
              </a:rPr>
              <a:t>tại</a:t>
            </a:r>
            <a:r>
              <a:rPr lang="en-US" b="1" i="0" u="none" strike="noStrike" smtClean="0">
                <a:solidFill>
                  <a:srgbClr val="4F81BD"/>
                </a:solidFill>
                <a:latin typeface="Cambria"/>
              </a:rPr>
              <a:t> </a:t>
            </a:r>
            <a:r>
              <a:rPr lang="vi-VN" b="1" i="0" u="none" strike="noStrike" baseline="0" smtClean="0">
                <a:solidFill>
                  <a:srgbClr val="4F81BD"/>
                </a:solidFill>
                <a:latin typeface="Cambria"/>
              </a:rPr>
              <a:t>nước </a:t>
            </a:r>
            <a:r>
              <a:rPr lang="vi-VN" b="1" i="0" u="none" strike="noStrike" baseline="0" dirty="0" smtClean="0">
                <a:solidFill>
                  <a:srgbClr val="4F81BD"/>
                </a:solidFill>
                <a:latin typeface="Cambria"/>
              </a:rPr>
              <a:t>ngoài (Offshoring: Offshore outsourcing) xảy ra trường hợp công </a:t>
            </a:r>
            <a:r>
              <a:rPr lang="en-US" b="1" i="0" u="none" strike="noStrike" baseline="0" dirty="0" smtClean="0">
                <a:solidFill>
                  <a:srgbClr val="4F81BD"/>
                </a:solidFill>
                <a:latin typeface="Cambria"/>
              </a:rPr>
              <a:t>v</a:t>
            </a:r>
            <a:r>
              <a:rPr lang="vi-VN" b="1" i="0" u="none" strike="noStrike" baseline="0" dirty="0" smtClean="0">
                <a:solidFill>
                  <a:srgbClr val="4F81BD"/>
                </a:solidFill>
                <a:latin typeface="Cambria"/>
              </a:rPr>
              <a:t>iệc được thực hiện ở nước ngoài, có thể là nơi có chi phí được giảm</a:t>
            </a:r>
            <a:r>
              <a:rPr lang="vi-VN" b="1" i="0" u="none" strike="noStrike" baseline="0" dirty="0" smtClean="0">
                <a:solidFill>
                  <a:srgbClr val="4F81BD"/>
                </a:solidFill>
                <a:latin typeface="Times New Roman"/>
              </a:rPr>
              <a:t>.</a:t>
            </a:r>
            <a:r>
              <a:rPr lang="vi-VN" b="1" i="0" u="none" strike="noStrike" baseline="0" dirty="0" smtClean="0">
                <a:solidFill>
                  <a:srgbClr val="4F81BD"/>
                </a:solidFill>
                <a:latin typeface="Cambria"/>
              </a:rPr>
              <a:t> </a:t>
            </a:r>
            <a:endParaRPr lang="vi-VN" b="1" i="0" u="none" strike="noStrike" baseline="0" dirty="0" smtClean="0">
              <a:solidFill>
                <a:srgbClr val="4F81BD"/>
              </a:solidFill>
              <a:latin typeface="Times New Roman"/>
            </a:endParaRPr>
          </a:p>
        </p:txBody>
      </p:sp>
      <p:sp>
        <p:nvSpPr>
          <p:cNvPr id="5" name="Footer Placeholder 4"/>
          <p:cNvSpPr>
            <a:spLocks noGrp="1"/>
          </p:cNvSpPr>
          <p:nvPr>
            <p:ph type="ftr" sz="quarter" idx="11"/>
          </p:nvPr>
        </p:nvSpPr>
        <p:spPr/>
        <p:txBody>
          <a:bodyPr/>
          <a:lstStyle/>
          <a:p>
            <a:r>
              <a:rPr lang="vi-VN" smtClean="0"/>
              <a:t>Chương 2: Các yếu tố</a:t>
            </a:r>
            <a:endParaRPr lang="en-US"/>
          </a:p>
        </p:txBody>
      </p:sp>
      <p:sp>
        <p:nvSpPr>
          <p:cNvPr id="6" name="Slide Number Placeholder 5"/>
          <p:cNvSpPr>
            <a:spLocks noGrp="1"/>
          </p:cNvSpPr>
          <p:nvPr>
            <p:ph type="sldNum" sz="quarter" idx="12"/>
          </p:nvPr>
        </p:nvSpPr>
        <p:spPr/>
        <p:txBody>
          <a:bodyPr/>
          <a:lstStyle/>
          <a:p>
            <a:fld id="{29FB057B-E620-4F34-A029-352F3A48B5DA}" type="slidenum">
              <a:rPr lang="en-US" smtClean="0"/>
              <a:t>59</a:t>
            </a:fld>
            <a:endParaRPr lang="en-US"/>
          </a:p>
        </p:txBody>
      </p:sp>
      <p:sp>
        <p:nvSpPr>
          <p:cNvPr id="4" name="Date Placeholder 3"/>
          <p:cNvSpPr>
            <a:spLocks noGrp="1"/>
          </p:cNvSpPr>
          <p:nvPr>
            <p:ph type="dt" sz="half" idx="2"/>
          </p:nvPr>
        </p:nvSpPr>
        <p:spPr/>
        <p:txBody>
          <a:bodyPr/>
          <a:lstStyle/>
          <a:p>
            <a:fld id="{A40DE833-6F8D-4478-BCF9-CF6F9D0B0CE6}" type="datetime1">
              <a:rPr lang="en-US" smtClean="0"/>
              <a:t>5/8/2015</a:t>
            </a:fld>
            <a:endParaRPr lang="en-US"/>
          </a:p>
        </p:txBody>
      </p:sp>
    </p:spTree>
    <p:extLst>
      <p:ext uri="{BB962C8B-B14F-4D97-AF65-F5344CB8AC3E}">
        <p14:creationId xmlns:p14="http://schemas.microsoft.com/office/powerpoint/2010/main" val="1139441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Hỏi</a:t>
            </a:r>
            <a:r>
              <a:rPr lang="en-US" dirty="0" smtClean="0"/>
              <a:t> </a:t>
            </a:r>
            <a:r>
              <a:rPr lang="en-US" dirty="0" err="1" smtClean="0"/>
              <a:t>đáp</a:t>
            </a:r>
            <a:endParaRPr lang="en-US" dirty="0"/>
          </a:p>
        </p:txBody>
      </p:sp>
      <p:pic>
        <p:nvPicPr>
          <p:cNvPr id="11" name="Content Placeholder 10"/>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00038" y="2103437"/>
            <a:ext cx="4098925" cy="4098925"/>
          </a:xfrm>
        </p:spPr>
      </p:pic>
      <p:pic>
        <p:nvPicPr>
          <p:cNvPr id="10" name="Content Placeholder 9"/>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619180" y="2605189"/>
            <a:ext cx="3762820" cy="2805011"/>
          </a:xfrm>
          <a:prstGeom prst="roundRect">
            <a:avLst>
              <a:gd name="adj" fmla="val 4167"/>
            </a:avLst>
          </a:prstGeom>
          <a:solidFill>
            <a:srgbClr val="FFFFFF"/>
          </a:solidFill>
          <a:ln w="76200" cap="sq">
            <a:solidFill>
              <a:schemeClr val="accent4">
                <a:lumMod val="75000"/>
              </a:schemeClr>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Footer Placeholder 4"/>
          <p:cNvSpPr>
            <a:spLocks noGrp="1"/>
          </p:cNvSpPr>
          <p:nvPr>
            <p:ph type="ftr" sz="quarter" idx="11"/>
          </p:nvPr>
        </p:nvSpPr>
        <p:spPr>
          <a:prstGeom prst="rect">
            <a:avLst/>
          </a:prstGeom>
        </p:spPr>
        <p:txBody>
          <a:bodyPr/>
          <a:lstStyle/>
          <a:p>
            <a:r>
              <a:rPr lang="vi-VN" smtClean="0"/>
              <a:t>Chương 2: Các yếu tố</a:t>
            </a:r>
            <a:endParaRPr lang="en-US" dirty="0"/>
          </a:p>
        </p:txBody>
      </p:sp>
      <p:sp>
        <p:nvSpPr>
          <p:cNvPr id="6" name="Slide Number Placeholder 5"/>
          <p:cNvSpPr>
            <a:spLocks noGrp="1"/>
          </p:cNvSpPr>
          <p:nvPr>
            <p:ph type="sldNum" sz="quarter" idx="12"/>
          </p:nvPr>
        </p:nvSpPr>
        <p:spPr>
          <a:prstGeom prst="rect">
            <a:avLst/>
          </a:prstGeom>
        </p:spPr>
        <p:txBody>
          <a:bodyPr>
            <a:normAutofit fontScale="92500" lnSpcReduction="20000"/>
          </a:bodyPr>
          <a:lstStyle/>
          <a:p>
            <a:pPr algn="ctr"/>
            <a:fld id="{1AD93096-5B34-4342-9326-69289CEAE4C2}" type="slidenum">
              <a:rPr lang="en-US" smtClean="0"/>
              <a:pPr algn="ctr"/>
              <a:t>60</a:t>
            </a:fld>
            <a:endParaRPr lang="en-US"/>
          </a:p>
        </p:txBody>
      </p:sp>
      <p:sp>
        <p:nvSpPr>
          <p:cNvPr id="3" name="Date Placeholder 2"/>
          <p:cNvSpPr>
            <a:spLocks noGrp="1"/>
          </p:cNvSpPr>
          <p:nvPr>
            <p:ph type="dt" sz="half" idx="13"/>
          </p:nvPr>
        </p:nvSpPr>
        <p:spPr/>
        <p:txBody>
          <a:bodyPr/>
          <a:lstStyle/>
          <a:p>
            <a:fld id="{F5B14058-241A-45B9-9EF4-A6270677DBC5}" type="datetime1">
              <a:rPr lang="en-US" smtClean="0"/>
              <a:t>5/8/2015</a:t>
            </a:fld>
            <a:endParaRPr lang="en-US"/>
          </a:p>
        </p:txBody>
      </p:sp>
    </p:spTree>
    <p:extLst>
      <p:ext uri="{BB962C8B-B14F-4D97-AF65-F5344CB8AC3E}">
        <p14:creationId xmlns:p14="http://schemas.microsoft.com/office/powerpoint/2010/main" val="1452430597"/>
      </p:ext>
    </p:extLst>
  </p:cSld>
  <p:clrMapOvr>
    <a:masterClrMapping/>
  </p:clrMapOvr>
  <p:timing>
    <p:tnLst>
      <p:par>
        <p:cTn id="1" dur="indefinite" restart="never" nodeType="tmRoot"/>
      </p:par>
    </p:tnLst>
  </p:timing>
</p:sld>
</file>

<file path=ppt/theme/theme1.xml><?xml version="1.0" encoding="utf-8"?>
<a:theme xmlns:a="http://schemas.openxmlformats.org/drawingml/2006/main" name="ERP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dirty="0" err="1" smtClean="0">
            <a:solidFill>
              <a:srgbClr val="717171"/>
            </a:solidFill>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ERP_Template</Template>
  <TotalTime>966</TotalTime>
  <Words>4895</Words>
  <Application>Microsoft Office PowerPoint</Application>
  <PresentationFormat>On-screen Show (4:3)</PresentationFormat>
  <Paragraphs>485</Paragraphs>
  <Slides>60</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60</vt:i4>
      </vt:variant>
    </vt:vector>
  </HeadingPairs>
  <TitlesOfParts>
    <vt:vector size="68" baseType="lpstr">
      <vt:lpstr>Arial</vt:lpstr>
      <vt:lpstr>Calibri</vt:lpstr>
      <vt:lpstr>Cambria</vt:lpstr>
      <vt:lpstr>Segoe UI</vt:lpstr>
      <vt:lpstr>Times New Roman</vt:lpstr>
      <vt:lpstr>Verdana</vt:lpstr>
      <vt:lpstr>Wingdings</vt:lpstr>
      <vt:lpstr>ERP_Template</vt:lpstr>
      <vt:lpstr>Phát triển hệ thống thông tin (IS Development)</vt:lpstr>
      <vt:lpstr>NỘI DUNG CHÍNH</vt:lpstr>
      <vt:lpstr>Tài liệu học tập</vt:lpstr>
      <vt:lpstr>CÁC YẾU TỐ VỀ TỔ CHỨC</vt:lpstr>
      <vt:lpstr>Lý thuyết hệ thống </vt:lpstr>
      <vt:lpstr>Chiến lược hệ thống thông tin </vt:lpstr>
      <vt:lpstr>Chiến lược hệ thống thông tin... </vt:lpstr>
      <vt:lpstr>Chiến lược hệ thống thông tin... </vt:lpstr>
      <vt:lpstr>Tái cấu trúc quy trình nghiệp vụ (BPR) </vt:lpstr>
      <vt:lpstr>Tái cấu trúc quy trình nghiệp vụ (BPR)...</vt:lpstr>
      <vt:lpstr>Tái cấu trúc quy trình nghiệp vụ (BPR)...</vt:lpstr>
      <vt:lpstr>Tái cấu trúc quy trình nghiệp vụ (BPR)...</vt:lpstr>
      <vt:lpstr>Hoạch định hệ thống thông tin</vt:lpstr>
      <vt:lpstr>Giai đoạn tăng trưởng (Stage of Growth - SoG)</vt:lpstr>
      <vt:lpstr>Giai đoạn tăng trưởng (Stage of Growth - SoG)</vt:lpstr>
      <vt:lpstr>Tính linh hoạt </vt:lpstr>
      <vt:lpstr>Quản lý dự án </vt:lpstr>
      <vt:lpstr>CÁC YẾU TỐ VỀ CON NGƯỜI</vt:lpstr>
      <vt:lpstr>Sự tham gia (Participation)</vt:lpstr>
      <vt:lpstr>Sự tham gia (Participation)...</vt:lpstr>
      <vt:lpstr>Sự tham gia (Participation)...</vt:lpstr>
      <vt:lpstr>Sự tham gia (Participation)...</vt:lpstr>
      <vt:lpstr>Sự tham gia (Participation)...</vt:lpstr>
      <vt:lpstr>Sự tham gia (Participation)...</vt:lpstr>
      <vt:lpstr>Triển khai cho người dùng cuối (End-user computing)</vt:lpstr>
      <vt:lpstr>Triển khai cho người dùng cuối (End-user computing)</vt:lpstr>
      <vt:lpstr>Triển khai cho người dùng cuối (End-user computing)</vt:lpstr>
      <vt:lpstr>Triển khai cho người dùng cuối (End-user computing)</vt:lpstr>
      <vt:lpstr>Hệ chuyên gia (Expert systems)</vt:lpstr>
      <vt:lpstr>Hệ chuyên gia (Expert systems)...</vt:lpstr>
      <vt:lpstr>Quản lý tri thức (Knowledge management)</vt:lpstr>
      <vt:lpstr>Quản lý tri thức (Knowledge management)...</vt:lpstr>
      <vt:lpstr>Định hướng khách hàng (Customer orientation)</vt:lpstr>
      <vt:lpstr>Các yêu cầu (Requirements)</vt:lpstr>
      <vt:lpstr>CÁC YẾU TỐ VỀ MÔ HÌNH HÓA</vt:lpstr>
      <vt:lpstr>Mô hình hóa (Modelling)</vt:lpstr>
      <vt:lpstr>Mô hình hóa quy trình (Process modelling) </vt:lpstr>
      <vt:lpstr>Mô hình hóa dữ liệu (Data modelling)</vt:lpstr>
      <vt:lpstr>Mô hình hóa đối tượng (Object modelling) </vt:lpstr>
      <vt:lpstr>PHÁT TRIỂN NHANH VÀ TIẾN HÓA</vt:lpstr>
      <vt:lpstr>Phát triển tiến hóa (Evolutionary development)</vt:lpstr>
      <vt:lpstr>Tạo mẫu (Prototyping) </vt:lpstr>
      <vt:lpstr>Phát triển ứng dụng nhanh  (Rapid Application Development - RAD) </vt:lpstr>
      <vt:lpstr>Phát triển linh hoạt (Agile development)</vt:lpstr>
      <vt:lpstr>Phát triển dựa trên nền web  (Web-based development)</vt:lpstr>
      <vt:lpstr>CÁC YẾU TỐ VỀ CÔNG NGHỆ </vt:lpstr>
      <vt:lpstr>Hệ thống lỗi thời (Legacy systems)</vt:lpstr>
      <vt:lpstr>Công nghệ phần mềm  (Software engineering) </vt:lpstr>
      <vt:lpstr>Các công cụ tự động (Automated tools)</vt:lpstr>
      <vt:lpstr>Method Engineering (ME) </vt:lpstr>
      <vt:lpstr>Phát triển thành phần (Component development)</vt:lpstr>
      <vt:lpstr>Các vấn đề bảo mật (Security issues)</vt:lpstr>
      <vt:lpstr>Quản trị cơ sở dữ liệu  (Database management)</vt:lpstr>
      <vt:lpstr>Kho dữ liệu và khai thác dữ liệu  (Data warehouse and data mining)</vt:lpstr>
      <vt:lpstr>CÁC YẾU TỐ MÔI TRƯỜNG BÊN NGOÀI</vt:lpstr>
      <vt:lpstr>Gói phần mềm ứng dụng  (Application packages) </vt:lpstr>
      <vt:lpstr>Phần mềm nguồn mở  (Open Source Software - OSS) </vt:lpstr>
      <vt:lpstr>Hoạch định nguồn lực doanh nghiệp (Enterprise Resource Planning - ERP) </vt:lpstr>
      <vt:lpstr>Thuê ngoài và gia công tại nước ngoài (Outsourcing and Offshoring) </vt:lpstr>
      <vt:lpstr>Hỏi đáp</vt:lpstr>
    </vt:vector>
  </TitlesOfParts>
  <Company>Intel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Hệ thống hoạch định  nguồn lực doanh nghiệp</dc:title>
  <dc:creator>Anh Vu</dc:creator>
  <cp:lastModifiedBy>Minh Nguyen Hoang</cp:lastModifiedBy>
  <cp:revision>92</cp:revision>
  <dcterms:created xsi:type="dcterms:W3CDTF">2012-09-01T02:53:44Z</dcterms:created>
  <dcterms:modified xsi:type="dcterms:W3CDTF">2015-05-07T21:36:58Z</dcterms:modified>
</cp:coreProperties>
</file>