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1" r:id="rId1"/>
  </p:sldMasterIdLst>
  <p:notesMasterIdLst>
    <p:notesMasterId r:id="rId62"/>
  </p:notesMasterIdLst>
  <p:sldIdLst>
    <p:sldId id="256" r:id="rId2"/>
    <p:sldId id="258" r:id="rId3"/>
    <p:sldId id="316" r:id="rId4"/>
    <p:sldId id="318" r:id="rId5"/>
    <p:sldId id="319" r:id="rId6"/>
    <p:sldId id="358" r:id="rId7"/>
    <p:sldId id="320" r:id="rId8"/>
    <p:sldId id="321" r:id="rId9"/>
    <p:sldId id="322" r:id="rId10"/>
    <p:sldId id="323" r:id="rId11"/>
    <p:sldId id="324" r:id="rId12"/>
    <p:sldId id="371" r:id="rId13"/>
    <p:sldId id="372" r:id="rId14"/>
    <p:sldId id="373" r:id="rId15"/>
    <p:sldId id="325" r:id="rId16"/>
    <p:sldId id="374" r:id="rId17"/>
    <p:sldId id="326" r:id="rId18"/>
    <p:sldId id="327" r:id="rId19"/>
    <p:sldId id="328" r:id="rId20"/>
    <p:sldId id="329" r:id="rId21"/>
    <p:sldId id="330" r:id="rId22"/>
    <p:sldId id="331" r:id="rId23"/>
    <p:sldId id="332" r:id="rId24"/>
    <p:sldId id="333" r:id="rId25"/>
    <p:sldId id="334" r:id="rId26"/>
    <p:sldId id="335" r:id="rId27"/>
    <p:sldId id="336" r:id="rId28"/>
    <p:sldId id="337" r:id="rId29"/>
    <p:sldId id="360" r:id="rId30"/>
    <p:sldId id="361" r:id="rId31"/>
    <p:sldId id="362" r:id="rId32"/>
    <p:sldId id="338" r:id="rId33"/>
    <p:sldId id="364" r:id="rId34"/>
    <p:sldId id="365" r:id="rId35"/>
    <p:sldId id="366" r:id="rId36"/>
    <p:sldId id="363" r:id="rId37"/>
    <p:sldId id="367" r:id="rId38"/>
    <p:sldId id="368" r:id="rId39"/>
    <p:sldId id="339" r:id="rId40"/>
    <p:sldId id="340" r:id="rId41"/>
    <p:sldId id="341" r:id="rId42"/>
    <p:sldId id="342" r:id="rId43"/>
    <p:sldId id="343" r:id="rId44"/>
    <p:sldId id="369" r:id="rId45"/>
    <p:sldId id="344" r:id="rId46"/>
    <p:sldId id="370" r:id="rId47"/>
    <p:sldId id="345" r:id="rId48"/>
    <p:sldId id="346" r:id="rId49"/>
    <p:sldId id="347" r:id="rId50"/>
    <p:sldId id="348" r:id="rId51"/>
    <p:sldId id="349" r:id="rId52"/>
    <p:sldId id="350" r:id="rId53"/>
    <p:sldId id="351" r:id="rId54"/>
    <p:sldId id="352" r:id="rId55"/>
    <p:sldId id="353" r:id="rId56"/>
    <p:sldId id="354" r:id="rId57"/>
    <p:sldId id="355" r:id="rId58"/>
    <p:sldId id="356" r:id="rId59"/>
    <p:sldId id="357" r:id="rId60"/>
    <p:sldId id="315" r:id="rId6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24" autoAdjust="0"/>
    <p:restoredTop sz="94348" autoAdjust="0"/>
  </p:normalViewPr>
  <p:slideViewPr>
    <p:cSldViewPr>
      <p:cViewPr varScale="1">
        <p:scale>
          <a:sx n="76" d="100"/>
          <a:sy n="76" d="100"/>
        </p:scale>
        <p:origin x="-1092"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1FB68C-EB88-4AA2-AC02-17B460012474}" type="doc">
      <dgm:prSet loTypeId="urn:microsoft.com/office/officeart/2005/8/layout/orgChart1" loCatId="hierarchy" qsTypeId="urn:microsoft.com/office/officeart/2005/8/quickstyle/simple2" qsCatId="simple" csTypeId="urn:microsoft.com/office/officeart/2005/8/colors/colorful1" csCatId="colorful" phldr="1"/>
      <dgm:spPr/>
      <dgm:t>
        <a:bodyPr/>
        <a:lstStyle/>
        <a:p>
          <a:endParaRPr lang="en-US"/>
        </a:p>
      </dgm:t>
    </dgm:pt>
    <dgm:pt modelId="{F9A709DE-B855-40FC-9270-8C3E8C992755}">
      <dgm:prSet phldrT="[Text]"/>
      <dgm:spPr/>
      <dgm:t>
        <a:bodyPr/>
        <a:lstStyle/>
        <a:p>
          <a:r>
            <a:rPr lang="en-US" smtClean="0"/>
            <a:t>Record update</a:t>
          </a:r>
          <a:endParaRPr lang="en-US"/>
        </a:p>
      </dgm:t>
    </dgm:pt>
    <dgm:pt modelId="{C9A027FD-B45E-4998-BB3C-E5352FF1953F}" type="parTrans" cxnId="{196C81EC-DDF9-4F8F-9DBA-2D1201C0BFE4}">
      <dgm:prSet/>
      <dgm:spPr/>
      <dgm:t>
        <a:bodyPr/>
        <a:lstStyle/>
        <a:p>
          <a:endParaRPr lang="en-US"/>
        </a:p>
      </dgm:t>
    </dgm:pt>
    <dgm:pt modelId="{C8254FAF-6ABB-4CEE-803E-7829EF559B7F}" type="sibTrans" cxnId="{196C81EC-DDF9-4F8F-9DBA-2D1201C0BFE4}">
      <dgm:prSet/>
      <dgm:spPr/>
      <dgm:t>
        <a:bodyPr/>
        <a:lstStyle/>
        <a:p>
          <a:endParaRPr lang="en-US"/>
        </a:p>
      </dgm:t>
    </dgm:pt>
    <dgm:pt modelId="{24F101E2-1BAB-4A4B-82C7-A1C7C475D8AE}">
      <dgm:prSet phldrT="[Text]"/>
      <dgm:spPr/>
      <dgm:t>
        <a:bodyPr/>
        <a:lstStyle/>
        <a:p>
          <a:r>
            <a:rPr lang="en-US" smtClean="0"/>
            <a:t>Inventory record update</a:t>
          </a:r>
          <a:endParaRPr lang="en-US"/>
        </a:p>
      </dgm:t>
    </dgm:pt>
    <dgm:pt modelId="{7E7873F7-2860-4968-81A4-18721ED61BC9}" type="parTrans" cxnId="{3FFB9C6B-FD3C-43ED-980E-18B23731A248}">
      <dgm:prSet/>
      <dgm:spPr/>
      <dgm:t>
        <a:bodyPr/>
        <a:lstStyle/>
        <a:p>
          <a:endParaRPr lang="en-US"/>
        </a:p>
      </dgm:t>
    </dgm:pt>
    <dgm:pt modelId="{36179183-4E04-4085-9EB0-973AC6462702}" type="sibTrans" cxnId="{3FFB9C6B-FD3C-43ED-980E-18B23731A248}">
      <dgm:prSet/>
      <dgm:spPr/>
      <dgm:t>
        <a:bodyPr/>
        <a:lstStyle/>
        <a:p>
          <a:endParaRPr lang="en-US"/>
        </a:p>
      </dgm:t>
    </dgm:pt>
    <dgm:pt modelId="{20708653-9FC5-4615-91DD-13678CF8A80D}">
      <dgm:prSet phldrT="[Text]"/>
      <dgm:spPr/>
      <dgm:t>
        <a:bodyPr/>
        <a:lstStyle/>
        <a:p>
          <a:r>
            <a:rPr lang="en-US" smtClean="0"/>
            <a:t>Customer record update</a:t>
          </a:r>
          <a:endParaRPr lang="en-US"/>
        </a:p>
      </dgm:t>
    </dgm:pt>
    <dgm:pt modelId="{61B803C2-FF29-4F5D-ACC1-80627C091517}" type="parTrans" cxnId="{6CECB140-C0F6-4039-BC2E-32CEC4FE1402}">
      <dgm:prSet/>
      <dgm:spPr/>
      <dgm:t>
        <a:bodyPr/>
        <a:lstStyle/>
        <a:p>
          <a:endParaRPr lang="en-US"/>
        </a:p>
      </dgm:t>
    </dgm:pt>
    <dgm:pt modelId="{CC24C5C1-060D-4A4D-9555-4AB56DF41B99}" type="sibTrans" cxnId="{6CECB140-C0F6-4039-BC2E-32CEC4FE1402}">
      <dgm:prSet/>
      <dgm:spPr/>
      <dgm:t>
        <a:bodyPr/>
        <a:lstStyle/>
        <a:p>
          <a:endParaRPr lang="en-US"/>
        </a:p>
      </dgm:t>
    </dgm:pt>
    <dgm:pt modelId="{A4B0FD19-24FA-4F49-98DA-D110C3C47B88}">
      <dgm:prSet phldrT="[Text]"/>
      <dgm:spPr/>
      <dgm:t>
        <a:bodyPr/>
        <a:lstStyle/>
        <a:p>
          <a:r>
            <a:rPr lang="en-US" smtClean="0"/>
            <a:t>---</a:t>
          </a:r>
          <a:endParaRPr lang="en-US"/>
        </a:p>
      </dgm:t>
    </dgm:pt>
    <dgm:pt modelId="{6AF12D80-0C8B-4E41-A681-C789AF057D82}" type="parTrans" cxnId="{8E95EA05-65BA-41D3-91EE-2E5483406A68}">
      <dgm:prSet/>
      <dgm:spPr/>
      <dgm:t>
        <a:bodyPr/>
        <a:lstStyle/>
        <a:p>
          <a:endParaRPr lang="en-US"/>
        </a:p>
      </dgm:t>
    </dgm:pt>
    <dgm:pt modelId="{C3D1CCFC-D647-4A7B-8191-DFCC21EF2250}" type="sibTrans" cxnId="{8E95EA05-65BA-41D3-91EE-2E5483406A68}">
      <dgm:prSet/>
      <dgm:spPr/>
      <dgm:t>
        <a:bodyPr/>
        <a:lstStyle/>
        <a:p>
          <a:endParaRPr lang="en-US"/>
        </a:p>
      </dgm:t>
    </dgm:pt>
    <dgm:pt modelId="{C5F4EE65-0A93-4EDD-BF2E-830BE766EC53}" type="pres">
      <dgm:prSet presAssocID="{991FB68C-EB88-4AA2-AC02-17B460012474}" presName="hierChild1" presStyleCnt="0">
        <dgm:presLayoutVars>
          <dgm:orgChart val="1"/>
          <dgm:chPref val="1"/>
          <dgm:dir/>
          <dgm:animOne val="branch"/>
          <dgm:animLvl val="lvl"/>
          <dgm:resizeHandles/>
        </dgm:presLayoutVars>
      </dgm:prSet>
      <dgm:spPr/>
      <dgm:t>
        <a:bodyPr/>
        <a:lstStyle/>
        <a:p>
          <a:endParaRPr lang="en-US"/>
        </a:p>
      </dgm:t>
    </dgm:pt>
    <dgm:pt modelId="{45ADB5F7-FED8-4D46-9B56-3AF6C269DAB6}" type="pres">
      <dgm:prSet presAssocID="{F9A709DE-B855-40FC-9270-8C3E8C992755}" presName="hierRoot1" presStyleCnt="0">
        <dgm:presLayoutVars>
          <dgm:hierBranch val="init"/>
        </dgm:presLayoutVars>
      </dgm:prSet>
      <dgm:spPr/>
    </dgm:pt>
    <dgm:pt modelId="{F43BD216-FC48-4D19-BE65-3135B0A3DB17}" type="pres">
      <dgm:prSet presAssocID="{F9A709DE-B855-40FC-9270-8C3E8C992755}" presName="rootComposite1" presStyleCnt="0"/>
      <dgm:spPr/>
    </dgm:pt>
    <dgm:pt modelId="{09F94FAB-FFD7-46CB-8BAE-85A96582E3A4}" type="pres">
      <dgm:prSet presAssocID="{F9A709DE-B855-40FC-9270-8C3E8C992755}" presName="rootText1" presStyleLbl="node0" presStyleIdx="0" presStyleCnt="1">
        <dgm:presLayoutVars>
          <dgm:chPref val="3"/>
        </dgm:presLayoutVars>
      </dgm:prSet>
      <dgm:spPr/>
      <dgm:t>
        <a:bodyPr/>
        <a:lstStyle/>
        <a:p>
          <a:endParaRPr lang="en-US"/>
        </a:p>
      </dgm:t>
    </dgm:pt>
    <dgm:pt modelId="{AA37AF3B-6F05-46F9-873D-FFA4070ADDA8}" type="pres">
      <dgm:prSet presAssocID="{F9A709DE-B855-40FC-9270-8C3E8C992755}" presName="rootConnector1" presStyleLbl="node1" presStyleIdx="0" presStyleCnt="0"/>
      <dgm:spPr/>
      <dgm:t>
        <a:bodyPr/>
        <a:lstStyle/>
        <a:p>
          <a:endParaRPr lang="en-US"/>
        </a:p>
      </dgm:t>
    </dgm:pt>
    <dgm:pt modelId="{9A7EE5AA-2774-4901-927F-A7A397F28D7F}" type="pres">
      <dgm:prSet presAssocID="{F9A709DE-B855-40FC-9270-8C3E8C992755}" presName="hierChild2" presStyleCnt="0"/>
      <dgm:spPr/>
    </dgm:pt>
    <dgm:pt modelId="{342ED667-752E-4625-9761-5D705AB87589}" type="pres">
      <dgm:prSet presAssocID="{7E7873F7-2860-4968-81A4-18721ED61BC9}" presName="Name37" presStyleLbl="parChTrans1D2" presStyleIdx="0" presStyleCnt="3"/>
      <dgm:spPr/>
      <dgm:t>
        <a:bodyPr/>
        <a:lstStyle/>
        <a:p>
          <a:endParaRPr lang="en-US"/>
        </a:p>
      </dgm:t>
    </dgm:pt>
    <dgm:pt modelId="{1C82AE1F-C463-4188-AF2A-46573AB406F9}" type="pres">
      <dgm:prSet presAssocID="{24F101E2-1BAB-4A4B-82C7-A1C7C475D8AE}" presName="hierRoot2" presStyleCnt="0">
        <dgm:presLayoutVars>
          <dgm:hierBranch val="init"/>
        </dgm:presLayoutVars>
      </dgm:prSet>
      <dgm:spPr/>
    </dgm:pt>
    <dgm:pt modelId="{8D4562BA-D1DA-4D20-B7DA-9387766440AD}" type="pres">
      <dgm:prSet presAssocID="{24F101E2-1BAB-4A4B-82C7-A1C7C475D8AE}" presName="rootComposite" presStyleCnt="0"/>
      <dgm:spPr/>
    </dgm:pt>
    <dgm:pt modelId="{CD11BC17-98E5-45D1-9DAE-F5906DEDB7A6}" type="pres">
      <dgm:prSet presAssocID="{24F101E2-1BAB-4A4B-82C7-A1C7C475D8AE}" presName="rootText" presStyleLbl="node2" presStyleIdx="0" presStyleCnt="3">
        <dgm:presLayoutVars>
          <dgm:chPref val="3"/>
        </dgm:presLayoutVars>
      </dgm:prSet>
      <dgm:spPr/>
      <dgm:t>
        <a:bodyPr/>
        <a:lstStyle/>
        <a:p>
          <a:endParaRPr lang="en-US"/>
        </a:p>
      </dgm:t>
    </dgm:pt>
    <dgm:pt modelId="{9A6EA7A3-61FA-4C58-983A-91957958C4AE}" type="pres">
      <dgm:prSet presAssocID="{24F101E2-1BAB-4A4B-82C7-A1C7C475D8AE}" presName="rootConnector" presStyleLbl="node2" presStyleIdx="0" presStyleCnt="3"/>
      <dgm:spPr/>
      <dgm:t>
        <a:bodyPr/>
        <a:lstStyle/>
        <a:p>
          <a:endParaRPr lang="en-US"/>
        </a:p>
      </dgm:t>
    </dgm:pt>
    <dgm:pt modelId="{1D23C8E0-0600-4543-BEE9-8293467E6DCA}" type="pres">
      <dgm:prSet presAssocID="{24F101E2-1BAB-4A4B-82C7-A1C7C475D8AE}" presName="hierChild4" presStyleCnt="0"/>
      <dgm:spPr/>
    </dgm:pt>
    <dgm:pt modelId="{F2D19573-910E-465F-9B60-F4623A1102BB}" type="pres">
      <dgm:prSet presAssocID="{24F101E2-1BAB-4A4B-82C7-A1C7C475D8AE}" presName="hierChild5" presStyleCnt="0"/>
      <dgm:spPr/>
    </dgm:pt>
    <dgm:pt modelId="{7C72D435-6CF5-4B2B-9E75-A120D55D7DCB}" type="pres">
      <dgm:prSet presAssocID="{61B803C2-FF29-4F5D-ACC1-80627C091517}" presName="Name37" presStyleLbl="parChTrans1D2" presStyleIdx="1" presStyleCnt="3"/>
      <dgm:spPr/>
      <dgm:t>
        <a:bodyPr/>
        <a:lstStyle/>
        <a:p>
          <a:endParaRPr lang="en-US"/>
        </a:p>
      </dgm:t>
    </dgm:pt>
    <dgm:pt modelId="{929A8221-05EC-46BB-A766-6CE871E69228}" type="pres">
      <dgm:prSet presAssocID="{20708653-9FC5-4615-91DD-13678CF8A80D}" presName="hierRoot2" presStyleCnt="0">
        <dgm:presLayoutVars>
          <dgm:hierBranch val="init"/>
        </dgm:presLayoutVars>
      </dgm:prSet>
      <dgm:spPr/>
    </dgm:pt>
    <dgm:pt modelId="{DEF22767-513E-4622-9AF7-B1DCC39A8C43}" type="pres">
      <dgm:prSet presAssocID="{20708653-9FC5-4615-91DD-13678CF8A80D}" presName="rootComposite" presStyleCnt="0"/>
      <dgm:spPr/>
    </dgm:pt>
    <dgm:pt modelId="{1D198A17-4811-4D51-8640-265D5849A4B3}" type="pres">
      <dgm:prSet presAssocID="{20708653-9FC5-4615-91DD-13678CF8A80D}" presName="rootText" presStyleLbl="node2" presStyleIdx="1" presStyleCnt="3">
        <dgm:presLayoutVars>
          <dgm:chPref val="3"/>
        </dgm:presLayoutVars>
      </dgm:prSet>
      <dgm:spPr/>
      <dgm:t>
        <a:bodyPr/>
        <a:lstStyle/>
        <a:p>
          <a:endParaRPr lang="en-US"/>
        </a:p>
      </dgm:t>
    </dgm:pt>
    <dgm:pt modelId="{85236AFA-12C3-47A3-880C-7C3416C5AB18}" type="pres">
      <dgm:prSet presAssocID="{20708653-9FC5-4615-91DD-13678CF8A80D}" presName="rootConnector" presStyleLbl="node2" presStyleIdx="1" presStyleCnt="3"/>
      <dgm:spPr/>
      <dgm:t>
        <a:bodyPr/>
        <a:lstStyle/>
        <a:p>
          <a:endParaRPr lang="en-US"/>
        </a:p>
      </dgm:t>
    </dgm:pt>
    <dgm:pt modelId="{F773F8B4-26D3-456A-9BD6-2BD78DD1373D}" type="pres">
      <dgm:prSet presAssocID="{20708653-9FC5-4615-91DD-13678CF8A80D}" presName="hierChild4" presStyleCnt="0"/>
      <dgm:spPr/>
    </dgm:pt>
    <dgm:pt modelId="{838E649C-F79E-4C7F-9A7A-AEF3E8972549}" type="pres">
      <dgm:prSet presAssocID="{20708653-9FC5-4615-91DD-13678CF8A80D}" presName="hierChild5" presStyleCnt="0"/>
      <dgm:spPr/>
    </dgm:pt>
    <dgm:pt modelId="{3431E91E-9832-4314-83BD-B2D26E29E132}" type="pres">
      <dgm:prSet presAssocID="{6AF12D80-0C8B-4E41-A681-C789AF057D82}" presName="Name37" presStyleLbl="parChTrans1D2" presStyleIdx="2" presStyleCnt="3"/>
      <dgm:spPr/>
      <dgm:t>
        <a:bodyPr/>
        <a:lstStyle/>
        <a:p>
          <a:endParaRPr lang="en-US"/>
        </a:p>
      </dgm:t>
    </dgm:pt>
    <dgm:pt modelId="{9308B218-2EF2-4FF0-8E77-47CDA7804E53}" type="pres">
      <dgm:prSet presAssocID="{A4B0FD19-24FA-4F49-98DA-D110C3C47B88}" presName="hierRoot2" presStyleCnt="0">
        <dgm:presLayoutVars>
          <dgm:hierBranch val="init"/>
        </dgm:presLayoutVars>
      </dgm:prSet>
      <dgm:spPr/>
    </dgm:pt>
    <dgm:pt modelId="{3EF00C21-4167-4084-9BFD-4EDEE6A311AE}" type="pres">
      <dgm:prSet presAssocID="{A4B0FD19-24FA-4F49-98DA-D110C3C47B88}" presName="rootComposite" presStyleCnt="0"/>
      <dgm:spPr/>
    </dgm:pt>
    <dgm:pt modelId="{3ADF3175-156E-40E9-9ECD-D40D2E799821}" type="pres">
      <dgm:prSet presAssocID="{A4B0FD19-24FA-4F49-98DA-D110C3C47B88}" presName="rootText" presStyleLbl="node2" presStyleIdx="2" presStyleCnt="3">
        <dgm:presLayoutVars>
          <dgm:chPref val="3"/>
        </dgm:presLayoutVars>
      </dgm:prSet>
      <dgm:spPr/>
      <dgm:t>
        <a:bodyPr/>
        <a:lstStyle/>
        <a:p>
          <a:endParaRPr lang="en-US"/>
        </a:p>
      </dgm:t>
    </dgm:pt>
    <dgm:pt modelId="{DA373F89-E491-4075-91F0-E3D8D9B4AAEE}" type="pres">
      <dgm:prSet presAssocID="{A4B0FD19-24FA-4F49-98DA-D110C3C47B88}" presName="rootConnector" presStyleLbl="node2" presStyleIdx="2" presStyleCnt="3"/>
      <dgm:spPr/>
      <dgm:t>
        <a:bodyPr/>
        <a:lstStyle/>
        <a:p>
          <a:endParaRPr lang="en-US"/>
        </a:p>
      </dgm:t>
    </dgm:pt>
    <dgm:pt modelId="{BFDA4A74-EB58-4A84-BE67-1FEF5084D57A}" type="pres">
      <dgm:prSet presAssocID="{A4B0FD19-24FA-4F49-98DA-D110C3C47B88}" presName="hierChild4" presStyleCnt="0"/>
      <dgm:spPr/>
    </dgm:pt>
    <dgm:pt modelId="{51B17B8B-6D8C-419B-A29C-31D1617E908B}" type="pres">
      <dgm:prSet presAssocID="{A4B0FD19-24FA-4F49-98DA-D110C3C47B88}" presName="hierChild5" presStyleCnt="0"/>
      <dgm:spPr/>
    </dgm:pt>
    <dgm:pt modelId="{E7413824-9355-4977-A87D-C5D8273DA243}" type="pres">
      <dgm:prSet presAssocID="{F9A709DE-B855-40FC-9270-8C3E8C992755}" presName="hierChild3" presStyleCnt="0"/>
      <dgm:spPr/>
    </dgm:pt>
  </dgm:ptLst>
  <dgm:cxnLst>
    <dgm:cxn modelId="{38FD603B-3FB0-493C-9E5D-BC5FED3D9C6E}" type="presOf" srcId="{20708653-9FC5-4615-91DD-13678CF8A80D}" destId="{85236AFA-12C3-47A3-880C-7C3416C5AB18}" srcOrd="1" destOrd="0" presId="urn:microsoft.com/office/officeart/2005/8/layout/orgChart1"/>
    <dgm:cxn modelId="{6A5960F1-41DD-4E41-B7E7-3E5377B54F82}" type="presOf" srcId="{6AF12D80-0C8B-4E41-A681-C789AF057D82}" destId="{3431E91E-9832-4314-83BD-B2D26E29E132}" srcOrd="0" destOrd="0" presId="urn:microsoft.com/office/officeart/2005/8/layout/orgChart1"/>
    <dgm:cxn modelId="{8E95EA05-65BA-41D3-91EE-2E5483406A68}" srcId="{F9A709DE-B855-40FC-9270-8C3E8C992755}" destId="{A4B0FD19-24FA-4F49-98DA-D110C3C47B88}" srcOrd="2" destOrd="0" parTransId="{6AF12D80-0C8B-4E41-A681-C789AF057D82}" sibTransId="{C3D1CCFC-D647-4A7B-8191-DFCC21EF2250}"/>
    <dgm:cxn modelId="{E4886CA1-6341-4D92-BDF0-DCDB66725D7F}" type="presOf" srcId="{A4B0FD19-24FA-4F49-98DA-D110C3C47B88}" destId="{DA373F89-E491-4075-91F0-E3D8D9B4AAEE}" srcOrd="1" destOrd="0" presId="urn:microsoft.com/office/officeart/2005/8/layout/orgChart1"/>
    <dgm:cxn modelId="{196C81EC-DDF9-4F8F-9DBA-2D1201C0BFE4}" srcId="{991FB68C-EB88-4AA2-AC02-17B460012474}" destId="{F9A709DE-B855-40FC-9270-8C3E8C992755}" srcOrd="0" destOrd="0" parTransId="{C9A027FD-B45E-4998-BB3C-E5352FF1953F}" sibTransId="{C8254FAF-6ABB-4CEE-803E-7829EF559B7F}"/>
    <dgm:cxn modelId="{F7C12601-4DB0-407F-871D-C5764B699027}" type="presOf" srcId="{7E7873F7-2860-4968-81A4-18721ED61BC9}" destId="{342ED667-752E-4625-9761-5D705AB87589}" srcOrd="0" destOrd="0" presId="urn:microsoft.com/office/officeart/2005/8/layout/orgChart1"/>
    <dgm:cxn modelId="{F2374A5E-C6D5-43E3-AB74-FD701B766E0B}" type="presOf" srcId="{20708653-9FC5-4615-91DD-13678CF8A80D}" destId="{1D198A17-4811-4D51-8640-265D5849A4B3}" srcOrd="0" destOrd="0" presId="urn:microsoft.com/office/officeart/2005/8/layout/orgChart1"/>
    <dgm:cxn modelId="{E63C8B33-35E7-4CFF-8505-00556AF4A0AE}" type="presOf" srcId="{24F101E2-1BAB-4A4B-82C7-A1C7C475D8AE}" destId="{CD11BC17-98E5-45D1-9DAE-F5906DEDB7A6}" srcOrd="0" destOrd="0" presId="urn:microsoft.com/office/officeart/2005/8/layout/orgChart1"/>
    <dgm:cxn modelId="{01007351-EAE4-4117-A337-6AD4EF420CE4}" type="presOf" srcId="{991FB68C-EB88-4AA2-AC02-17B460012474}" destId="{C5F4EE65-0A93-4EDD-BF2E-830BE766EC53}" srcOrd="0" destOrd="0" presId="urn:microsoft.com/office/officeart/2005/8/layout/orgChart1"/>
    <dgm:cxn modelId="{3E584A30-2734-4043-8E1B-DFA1B1912CBF}" type="presOf" srcId="{F9A709DE-B855-40FC-9270-8C3E8C992755}" destId="{09F94FAB-FFD7-46CB-8BAE-85A96582E3A4}" srcOrd="0" destOrd="0" presId="urn:microsoft.com/office/officeart/2005/8/layout/orgChart1"/>
    <dgm:cxn modelId="{E9DFF949-DE5C-43F8-BD52-E9BEC65CD89C}" type="presOf" srcId="{F9A709DE-B855-40FC-9270-8C3E8C992755}" destId="{AA37AF3B-6F05-46F9-873D-FFA4070ADDA8}" srcOrd="1" destOrd="0" presId="urn:microsoft.com/office/officeart/2005/8/layout/orgChart1"/>
    <dgm:cxn modelId="{AC483F4A-3D85-424A-B0CD-5509D1C53D09}" type="presOf" srcId="{61B803C2-FF29-4F5D-ACC1-80627C091517}" destId="{7C72D435-6CF5-4B2B-9E75-A120D55D7DCB}" srcOrd="0" destOrd="0" presId="urn:microsoft.com/office/officeart/2005/8/layout/orgChart1"/>
    <dgm:cxn modelId="{6CECB140-C0F6-4039-BC2E-32CEC4FE1402}" srcId="{F9A709DE-B855-40FC-9270-8C3E8C992755}" destId="{20708653-9FC5-4615-91DD-13678CF8A80D}" srcOrd="1" destOrd="0" parTransId="{61B803C2-FF29-4F5D-ACC1-80627C091517}" sibTransId="{CC24C5C1-060D-4A4D-9555-4AB56DF41B99}"/>
    <dgm:cxn modelId="{3FFB9C6B-FD3C-43ED-980E-18B23731A248}" srcId="{F9A709DE-B855-40FC-9270-8C3E8C992755}" destId="{24F101E2-1BAB-4A4B-82C7-A1C7C475D8AE}" srcOrd="0" destOrd="0" parTransId="{7E7873F7-2860-4968-81A4-18721ED61BC9}" sibTransId="{36179183-4E04-4085-9EB0-973AC6462702}"/>
    <dgm:cxn modelId="{25DF5CF6-ECB9-4C0C-9461-8C8146BCDB51}" type="presOf" srcId="{A4B0FD19-24FA-4F49-98DA-D110C3C47B88}" destId="{3ADF3175-156E-40E9-9ECD-D40D2E799821}" srcOrd="0" destOrd="0" presId="urn:microsoft.com/office/officeart/2005/8/layout/orgChart1"/>
    <dgm:cxn modelId="{FD3F3F31-36A1-418A-9F4B-72467A0C7829}" type="presOf" srcId="{24F101E2-1BAB-4A4B-82C7-A1C7C475D8AE}" destId="{9A6EA7A3-61FA-4C58-983A-91957958C4AE}" srcOrd="1" destOrd="0" presId="urn:microsoft.com/office/officeart/2005/8/layout/orgChart1"/>
    <dgm:cxn modelId="{CCE4C7A4-36F0-4987-A2E1-A4C4802BA7ED}" type="presParOf" srcId="{C5F4EE65-0A93-4EDD-BF2E-830BE766EC53}" destId="{45ADB5F7-FED8-4D46-9B56-3AF6C269DAB6}" srcOrd="0" destOrd="0" presId="urn:microsoft.com/office/officeart/2005/8/layout/orgChart1"/>
    <dgm:cxn modelId="{2BBABD8B-6F9D-424D-9D34-D0FBC9DE1D40}" type="presParOf" srcId="{45ADB5F7-FED8-4D46-9B56-3AF6C269DAB6}" destId="{F43BD216-FC48-4D19-BE65-3135B0A3DB17}" srcOrd="0" destOrd="0" presId="urn:microsoft.com/office/officeart/2005/8/layout/orgChart1"/>
    <dgm:cxn modelId="{CBE436D4-A03F-4AED-93B9-0B2A88FDB9FF}" type="presParOf" srcId="{F43BD216-FC48-4D19-BE65-3135B0A3DB17}" destId="{09F94FAB-FFD7-46CB-8BAE-85A96582E3A4}" srcOrd="0" destOrd="0" presId="urn:microsoft.com/office/officeart/2005/8/layout/orgChart1"/>
    <dgm:cxn modelId="{38E142FA-72C6-4138-B2B5-898C2EA6374A}" type="presParOf" srcId="{F43BD216-FC48-4D19-BE65-3135B0A3DB17}" destId="{AA37AF3B-6F05-46F9-873D-FFA4070ADDA8}" srcOrd="1" destOrd="0" presId="urn:microsoft.com/office/officeart/2005/8/layout/orgChart1"/>
    <dgm:cxn modelId="{51C532CE-1215-4C7A-A1FA-9C3717AD951F}" type="presParOf" srcId="{45ADB5F7-FED8-4D46-9B56-3AF6C269DAB6}" destId="{9A7EE5AA-2774-4901-927F-A7A397F28D7F}" srcOrd="1" destOrd="0" presId="urn:microsoft.com/office/officeart/2005/8/layout/orgChart1"/>
    <dgm:cxn modelId="{05A999A8-E225-44C2-826F-4799A2EE60F8}" type="presParOf" srcId="{9A7EE5AA-2774-4901-927F-A7A397F28D7F}" destId="{342ED667-752E-4625-9761-5D705AB87589}" srcOrd="0" destOrd="0" presId="urn:microsoft.com/office/officeart/2005/8/layout/orgChart1"/>
    <dgm:cxn modelId="{CDDC767B-CB8A-420C-AA3E-8C9B5F7D29BC}" type="presParOf" srcId="{9A7EE5AA-2774-4901-927F-A7A397F28D7F}" destId="{1C82AE1F-C463-4188-AF2A-46573AB406F9}" srcOrd="1" destOrd="0" presId="urn:microsoft.com/office/officeart/2005/8/layout/orgChart1"/>
    <dgm:cxn modelId="{DA619FB4-437B-4E6D-B5AE-DAF919E5728A}" type="presParOf" srcId="{1C82AE1F-C463-4188-AF2A-46573AB406F9}" destId="{8D4562BA-D1DA-4D20-B7DA-9387766440AD}" srcOrd="0" destOrd="0" presId="urn:microsoft.com/office/officeart/2005/8/layout/orgChart1"/>
    <dgm:cxn modelId="{3E1D3706-E5F3-4D94-9FA0-A2A039810A6F}" type="presParOf" srcId="{8D4562BA-D1DA-4D20-B7DA-9387766440AD}" destId="{CD11BC17-98E5-45D1-9DAE-F5906DEDB7A6}" srcOrd="0" destOrd="0" presId="urn:microsoft.com/office/officeart/2005/8/layout/orgChart1"/>
    <dgm:cxn modelId="{1D077E3A-63EC-453C-9E80-D89D984A4D60}" type="presParOf" srcId="{8D4562BA-D1DA-4D20-B7DA-9387766440AD}" destId="{9A6EA7A3-61FA-4C58-983A-91957958C4AE}" srcOrd="1" destOrd="0" presId="urn:microsoft.com/office/officeart/2005/8/layout/orgChart1"/>
    <dgm:cxn modelId="{0E8AFCC3-B393-431A-BB3E-BC9F9F4A4310}" type="presParOf" srcId="{1C82AE1F-C463-4188-AF2A-46573AB406F9}" destId="{1D23C8E0-0600-4543-BEE9-8293467E6DCA}" srcOrd="1" destOrd="0" presId="urn:microsoft.com/office/officeart/2005/8/layout/orgChart1"/>
    <dgm:cxn modelId="{3BC8C633-A31C-453E-94E8-5A89D84E442A}" type="presParOf" srcId="{1C82AE1F-C463-4188-AF2A-46573AB406F9}" destId="{F2D19573-910E-465F-9B60-F4623A1102BB}" srcOrd="2" destOrd="0" presId="urn:microsoft.com/office/officeart/2005/8/layout/orgChart1"/>
    <dgm:cxn modelId="{CB64CE49-2329-4BB3-8A6F-157B45BA028B}" type="presParOf" srcId="{9A7EE5AA-2774-4901-927F-A7A397F28D7F}" destId="{7C72D435-6CF5-4B2B-9E75-A120D55D7DCB}" srcOrd="2" destOrd="0" presId="urn:microsoft.com/office/officeart/2005/8/layout/orgChart1"/>
    <dgm:cxn modelId="{A98112CD-019A-4671-BD42-EA1E08FA2BD0}" type="presParOf" srcId="{9A7EE5AA-2774-4901-927F-A7A397F28D7F}" destId="{929A8221-05EC-46BB-A766-6CE871E69228}" srcOrd="3" destOrd="0" presId="urn:microsoft.com/office/officeart/2005/8/layout/orgChart1"/>
    <dgm:cxn modelId="{D1E21E84-CFCE-4BF6-9A4C-A87C3793BB60}" type="presParOf" srcId="{929A8221-05EC-46BB-A766-6CE871E69228}" destId="{DEF22767-513E-4622-9AF7-B1DCC39A8C43}" srcOrd="0" destOrd="0" presId="urn:microsoft.com/office/officeart/2005/8/layout/orgChart1"/>
    <dgm:cxn modelId="{5306B3E8-9331-4237-8674-3D90F0F7DD10}" type="presParOf" srcId="{DEF22767-513E-4622-9AF7-B1DCC39A8C43}" destId="{1D198A17-4811-4D51-8640-265D5849A4B3}" srcOrd="0" destOrd="0" presId="urn:microsoft.com/office/officeart/2005/8/layout/orgChart1"/>
    <dgm:cxn modelId="{E923C958-FDA6-4CC7-AAD4-8F0BB870E316}" type="presParOf" srcId="{DEF22767-513E-4622-9AF7-B1DCC39A8C43}" destId="{85236AFA-12C3-47A3-880C-7C3416C5AB18}" srcOrd="1" destOrd="0" presId="urn:microsoft.com/office/officeart/2005/8/layout/orgChart1"/>
    <dgm:cxn modelId="{0DB32B98-5D7A-49ED-B062-4590BE003EE9}" type="presParOf" srcId="{929A8221-05EC-46BB-A766-6CE871E69228}" destId="{F773F8B4-26D3-456A-9BD6-2BD78DD1373D}" srcOrd="1" destOrd="0" presId="urn:microsoft.com/office/officeart/2005/8/layout/orgChart1"/>
    <dgm:cxn modelId="{EEF03335-B3C6-4109-90C1-849EC886D922}" type="presParOf" srcId="{929A8221-05EC-46BB-A766-6CE871E69228}" destId="{838E649C-F79E-4C7F-9A7A-AEF3E8972549}" srcOrd="2" destOrd="0" presId="urn:microsoft.com/office/officeart/2005/8/layout/orgChart1"/>
    <dgm:cxn modelId="{94BADA7A-5147-405F-AEE5-902AC7E7887D}" type="presParOf" srcId="{9A7EE5AA-2774-4901-927F-A7A397F28D7F}" destId="{3431E91E-9832-4314-83BD-B2D26E29E132}" srcOrd="4" destOrd="0" presId="urn:microsoft.com/office/officeart/2005/8/layout/orgChart1"/>
    <dgm:cxn modelId="{7698A745-C833-4892-AFE4-46825FA12EF4}" type="presParOf" srcId="{9A7EE5AA-2774-4901-927F-A7A397F28D7F}" destId="{9308B218-2EF2-4FF0-8E77-47CDA7804E53}" srcOrd="5" destOrd="0" presId="urn:microsoft.com/office/officeart/2005/8/layout/orgChart1"/>
    <dgm:cxn modelId="{6268DB5B-FFFB-4816-B235-BE76B348BDBD}" type="presParOf" srcId="{9308B218-2EF2-4FF0-8E77-47CDA7804E53}" destId="{3EF00C21-4167-4084-9BFD-4EDEE6A311AE}" srcOrd="0" destOrd="0" presId="urn:microsoft.com/office/officeart/2005/8/layout/orgChart1"/>
    <dgm:cxn modelId="{3D5E55CE-283D-42E8-BE4C-D59A49E245A5}" type="presParOf" srcId="{3EF00C21-4167-4084-9BFD-4EDEE6A311AE}" destId="{3ADF3175-156E-40E9-9ECD-D40D2E799821}" srcOrd="0" destOrd="0" presId="urn:microsoft.com/office/officeart/2005/8/layout/orgChart1"/>
    <dgm:cxn modelId="{0CA98592-D2CF-4103-B2BE-8CB0BB13B2F6}" type="presParOf" srcId="{3EF00C21-4167-4084-9BFD-4EDEE6A311AE}" destId="{DA373F89-E491-4075-91F0-E3D8D9B4AAEE}" srcOrd="1" destOrd="0" presId="urn:microsoft.com/office/officeart/2005/8/layout/orgChart1"/>
    <dgm:cxn modelId="{4D34DB27-AE6F-4E7A-87CD-B2C71E213C98}" type="presParOf" srcId="{9308B218-2EF2-4FF0-8E77-47CDA7804E53}" destId="{BFDA4A74-EB58-4A84-BE67-1FEF5084D57A}" srcOrd="1" destOrd="0" presId="urn:microsoft.com/office/officeart/2005/8/layout/orgChart1"/>
    <dgm:cxn modelId="{85848E17-3927-43B9-964B-DDEC2E595B7F}" type="presParOf" srcId="{9308B218-2EF2-4FF0-8E77-47CDA7804E53}" destId="{51B17B8B-6D8C-419B-A29C-31D1617E908B}" srcOrd="2" destOrd="0" presId="urn:microsoft.com/office/officeart/2005/8/layout/orgChart1"/>
    <dgm:cxn modelId="{F7CA788F-5E44-4593-863D-5F35803CC0F8}" type="presParOf" srcId="{45ADB5F7-FED8-4D46-9B56-3AF6C269DAB6}" destId="{E7413824-9355-4977-A87D-C5D8273DA243}"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31E91E-9832-4314-83BD-B2D26E29E132}">
      <dsp:nvSpPr>
        <dsp:cNvPr id="0" name=""/>
        <dsp:cNvSpPr/>
      </dsp:nvSpPr>
      <dsp:spPr>
        <a:xfrm>
          <a:off x="4271962" y="1909421"/>
          <a:ext cx="3022444" cy="524556"/>
        </a:xfrm>
        <a:custGeom>
          <a:avLst/>
          <a:gdLst/>
          <a:ahLst/>
          <a:cxnLst/>
          <a:rect l="0" t="0" r="0" b="0"/>
          <a:pathLst>
            <a:path>
              <a:moveTo>
                <a:pt x="0" y="0"/>
              </a:moveTo>
              <a:lnTo>
                <a:pt x="0" y="262278"/>
              </a:lnTo>
              <a:lnTo>
                <a:pt x="3022444" y="262278"/>
              </a:lnTo>
              <a:lnTo>
                <a:pt x="3022444" y="524556"/>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C72D435-6CF5-4B2B-9E75-A120D55D7DCB}">
      <dsp:nvSpPr>
        <dsp:cNvPr id="0" name=""/>
        <dsp:cNvSpPr/>
      </dsp:nvSpPr>
      <dsp:spPr>
        <a:xfrm>
          <a:off x="4226242" y="1909421"/>
          <a:ext cx="91440" cy="524556"/>
        </a:xfrm>
        <a:custGeom>
          <a:avLst/>
          <a:gdLst/>
          <a:ahLst/>
          <a:cxnLst/>
          <a:rect l="0" t="0" r="0" b="0"/>
          <a:pathLst>
            <a:path>
              <a:moveTo>
                <a:pt x="45720" y="0"/>
              </a:moveTo>
              <a:lnTo>
                <a:pt x="45720" y="524556"/>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2ED667-752E-4625-9761-5D705AB87589}">
      <dsp:nvSpPr>
        <dsp:cNvPr id="0" name=""/>
        <dsp:cNvSpPr/>
      </dsp:nvSpPr>
      <dsp:spPr>
        <a:xfrm>
          <a:off x="1249517" y="1909421"/>
          <a:ext cx="3022444" cy="524556"/>
        </a:xfrm>
        <a:custGeom>
          <a:avLst/>
          <a:gdLst/>
          <a:ahLst/>
          <a:cxnLst/>
          <a:rect l="0" t="0" r="0" b="0"/>
          <a:pathLst>
            <a:path>
              <a:moveTo>
                <a:pt x="3022444" y="0"/>
              </a:moveTo>
              <a:lnTo>
                <a:pt x="3022444" y="262278"/>
              </a:lnTo>
              <a:lnTo>
                <a:pt x="0" y="262278"/>
              </a:lnTo>
              <a:lnTo>
                <a:pt x="0" y="524556"/>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9F94FAB-FFD7-46CB-8BAE-85A96582E3A4}">
      <dsp:nvSpPr>
        <dsp:cNvPr id="0" name=""/>
        <dsp:cNvSpPr/>
      </dsp:nvSpPr>
      <dsp:spPr>
        <a:xfrm>
          <a:off x="3023018" y="660477"/>
          <a:ext cx="2497888" cy="1248944"/>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955" tIns="20955" rIns="20955" bIns="20955" numCol="1" spcCol="1270" anchor="ctr" anchorCtr="0">
          <a:noAutofit/>
        </a:bodyPr>
        <a:lstStyle/>
        <a:p>
          <a:pPr lvl="0" algn="ctr" defTabSz="1466850">
            <a:lnSpc>
              <a:spcPct val="90000"/>
            </a:lnSpc>
            <a:spcBef>
              <a:spcPct val="0"/>
            </a:spcBef>
            <a:spcAft>
              <a:spcPct val="35000"/>
            </a:spcAft>
          </a:pPr>
          <a:r>
            <a:rPr lang="en-US" sz="3300" kern="1200" smtClean="0"/>
            <a:t>Record update</a:t>
          </a:r>
          <a:endParaRPr lang="en-US" sz="3300" kern="1200"/>
        </a:p>
      </dsp:txBody>
      <dsp:txXfrm>
        <a:off x="3023018" y="660477"/>
        <a:ext cx="2497888" cy="1248944"/>
      </dsp:txXfrm>
    </dsp:sp>
    <dsp:sp modelId="{CD11BC17-98E5-45D1-9DAE-F5906DEDB7A6}">
      <dsp:nvSpPr>
        <dsp:cNvPr id="0" name=""/>
        <dsp:cNvSpPr/>
      </dsp:nvSpPr>
      <dsp:spPr>
        <a:xfrm>
          <a:off x="573" y="2433978"/>
          <a:ext cx="2497888" cy="1248944"/>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955" tIns="20955" rIns="20955" bIns="20955" numCol="1" spcCol="1270" anchor="ctr" anchorCtr="0">
          <a:noAutofit/>
        </a:bodyPr>
        <a:lstStyle/>
        <a:p>
          <a:pPr lvl="0" algn="ctr" defTabSz="1466850">
            <a:lnSpc>
              <a:spcPct val="90000"/>
            </a:lnSpc>
            <a:spcBef>
              <a:spcPct val="0"/>
            </a:spcBef>
            <a:spcAft>
              <a:spcPct val="35000"/>
            </a:spcAft>
          </a:pPr>
          <a:r>
            <a:rPr lang="en-US" sz="3300" kern="1200" smtClean="0"/>
            <a:t>Inventory record update</a:t>
          </a:r>
          <a:endParaRPr lang="en-US" sz="3300" kern="1200"/>
        </a:p>
      </dsp:txBody>
      <dsp:txXfrm>
        <a:off x="573" y="2433978"/>
        <a:ext cx="2497888" cy="1248944"/>
      </dsp:txXfrm>
    </dsp:sp>
    <dsp:sp modelId="{1D198A17-4811-4D51-8640-265D5849A4B3}">
      <dsp:nvSpPr>
        <dsp:cNvPr id="0" name=""/>
        <dsp:cNvSpPr/>
      </dsp:nvSpPr>
      <dsp:spPr>
        <a:xfrm>
          <a:off x="3023018" y="2433978"/>
          <a:ext cx="2497888" cy="1248944"/>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955" tIns="20955" rIns="20955" bIns="20955" numCol="1" spcCol="1270" anchor="ctr" anchorCtr="0">
          <a:noAutofit/>
        </a:bodyPr>
        <a:lstStyle/>
        <a:p>
          <a:pPr lvl="0" algn="ctr" defTabSz="1466850">
            <a:lnSpc>
              <a:spcPct val="90000"/>
            </a:lnSpc>
            <a:spcBef>
              <a:spcPct val="0"/>
            </a:spcBef>
            <a:spcAft>
              <a:spcPct val="35000"/>
            </a:spcAft>
          </a:pPr>
          <a:r>
            <a:rPr lang="en-US" sz="3300" kern="1200" smtClean="0"/>
            <a:t>Customer record update</a:t>
          </a:r>
          <a:endParaRPr lang="en-US" sz="3300" kern="1200"/>
        </a:p>
      </dsp:txBody>
      <dsp:txXfrm>
        <a:off x="3023018" y="2433978"/>
        <a:ext cx="2497888" cy="1248944"/>
      </dsp:txXfrm>
    </dsp:sp>
    <dsp:sp modelId="{3ADF3175-156E-40E9-9ECD-D40D2E799821}">
      <dsp:nvSpPr>
        <dsp:cNvPr id="0" name=""/>
        <dsp:cNvSpPr/>
      </dsp:nvSpPr>
      <dsp:spPr>
        <a:xfrm>
          <a:off x="6045463" y="2433978"/>
          <a:ext cx="2497888" cy="1248944"/>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955" tIns="20955" rIns="20955" bIns="20955" numCol="1" spcCol="1270" anchor="ctr" anchorCtr="0">
          <a:noAutofit/>
        </a:bodyPr>
        <a:lstStyle/>
        <a:p>
          <a:pPr lvl="0" algn="ctr" defTabSz="1466850">
            <a:lnSpc>
              <a:spcPct val="90000"/>
            </a:lnSpc>
            <a:spcBef>
              <a:spcPct val="0"/>
            </a:spcBef>
            <a:spcAft>
              <a:spcPct val="35000"/>
            </a:spcAft>
          </a:pPr>
          <a:r>
            <a:rPr lang="en-US" sz="3300" kern="1200" smtClean="0"/>
            <a:t>---</a:t>
          </a:r>
          <a:endParaRPr lang="en-US" sz="3300" kern="1200"/>
        </a:p>
      </dsp:txBody>
      <dsp:txXfrm>
        <a:off x="6045463" y="2433978"/>
        <a:ext cx="2497888" cy="1248944"/>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E7CCF0-C92C-4324-9508-FD96D453CAEF}" type="datetimeFigureOut">
              <a:rPr lang="en-US" smtClean="0"/>
              <a:pPr/>
              <a:t>07/03/14</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FCD4C7-86BA-4103-9D75-10DC98547DF9}" type="slidenum">
              <a:rPr lang="en-CA" smtClean="0"/>
              <a:pPr/>
              <a:t>‹#›</a:t>
            </a:fld>
            <a:endParaRPr lang="en-CA"/>
          </a:p>
        </p:txBody>
      </p:sp>
    </p:spTree>
    <p:extLst>
      <p:ext uri="{BB962C8B-B14F-4D97-AF65-F5344CB8AC3E}">
        <p14:creationId xmlns:p14="http://schemas.microsoft.com/office/powerpoint/2010/main" val="2749042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fld id="{2DCE59AA-0138-493C-9A53-E2BA09B814D6}" type="slidenum">
              <a:rPr lang="en-US" smtClean="0">
                <a:latin typeface="Arial" charset="0"/>
              </a:rPr>
              <a:pPr/>
              <a:t>3</a:t>
            </a:fld>
            <a:endParaRPr lang="en-US" smtClean="0">
              <a:latin typeface="Arial"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28677" name="Header Placeholder 4"/>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smtClean="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a:t>
            </a:r>
            <a:r>
              <a:rPr lang="en-US" baseline="0" dirty="0" smtClean="0"/>
              <a:t> opportunity for q</a:t>
            </a:r>
            <a:r>
              <a:rPr lang="en-US" dirty="0" smtClean="0"/>
              <a:t>uestions and discussions.</a:t>
            </a:r>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60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6" name="Rectangle 25"/>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16"/>
          <p:cNvGrpSpPr/>
          <p:nvPr/>
        </p:nvGrpSpPr>
        <p:grpSpPr>
          <a:xfrm>
            <a:off x="351776" y="306434"/>
            <a:ext cx="8524873" cy="6235293"/>
            <a:chOff x="169863" y="84931"/>
            <a:chExt cx="9144000" cy="6688138"/>
          </a:xfrm>
          <a:solidFill>
            <a:schemeClr val="accent5">
              <a:lumMod val="75000"/>
            </a:schemeClr>
          </a:solidFill>
        </p:grpSpPr>
        <p:sp>
          <p:nvSpPr>
            <p:cNvPr id="18" name="Freeform 11"/>
            <p:cNvSpPr>
              <a:spLocks/>
            </p:cNvSpPr>
            <p:nvPr userDrawn="1"/>
          </p:nvSpPr>
          <p:spPr bwMode="auto">
            <a:xfrm>
              <a:off x="169863" y="84931"/>
              <a:ext cx="9144000" cy="6688138"/>
            </a:xfrm>
            <a:custGeom>
              <a:avLst/>
              <a:gdLst/>
              <a:ahLst/>
              <a:cxnLst>
                <a:cxn ang="0">
                  <a:pos x="97" y="0"/>
                </a:cxn>
                <a:cxn ang="0">
                  <a:pos x="97" y="0"/>
                </a:cxn>
                <a:cxn ang="0">
                  <a:pos x="87" y="0"/>
                </a:cxn>
                <a:cxn ang="0">
                  <a:pos x="77" y="2"/>
                </a:cxn>
                <a:cxn ang="0">
                  <a:pos x="58" y="8"/>
                </a:cxn>
                <a:cxn ang="0">
                  <a:pos x="42" y="16"/>
                </a:cxn>
                <a:cxn ang="0">
                  <a:pos x="27" y="29"/>
                </a:cxn>
                <a:cxn ang="0">
                  <a:pos x="16" y="44"/>
                </a:cxn>
                <a:cxn ang="0">
                  <a:pos x="6" y="60"/>
                </a:cxn>
                <a:cxn ang="0">
                  <a:pos x="2" y="77"/>
                </a:cxn>
                <a:cxn ang="0">
                  <a:pos x="0" y="87"/>
                </a:cxn>
                <a:cxn ang="0">
                  <a:pos x="0" y="97"/>
                </a:cxn>
                <a:cxn ang="0">
                  <a:pos x="0" y="4213"/>
                </a:cxn>
                <a:cxn ang="0">
                  <a:pos x="4903" y="4213"/>
                </a:cxn>
                <a:cxn ang="0">
                  <a:pos x="4903" y="3502"/>
                </a:cxn>
                <a:cxn ang="0">
                  <a:pos x="4903" y="3486"/>
                </a:cxn>
                <a:cxn ang="0">
                  <a:pos x="4906" y="3472"/>
                </a:cxn>
                <a:cxn ang="0">
                  <a:pos x="4909" y="3459"/>
                </a:cxn>
                <a:cxn ang="0">
                  <a:pos x="4914" y="3446"/>
                </a:cxn>
                <a:cxn ang="0">
                  <a:pos x="4920" y="3433"/>
                </a:cxn>
                <a:cxn ang="0">
                  <a:pos x="4927" y="3420"/>
                </a:cxn>
                <a:cxn ang="0">
                  <a:pos x="4935" y="3410"/>
                </a:cxn>
                <a:cxn ang="0">
                  <a:pos x="4946" y="3399"/>
                </a:cxn>
                <a:cxn ang="0">
                  <a:pos x="4956" y="3388"/>
                </a:cxn>
                <a:cxn ang="0">
                  <a:pos x="4967" y="3381"/>
                </a:cxn>
                <a:cxn ang="0">
                  <a:pos x="4978" y="3373"/>
                </a:cxn>
                <a:cxn ang="0">
                  <a:pos x="4991" y="3367"/>
                </a:cxn>
                <a:cxn ang="0">
                  <a:pos x="5006" y="3362"/>
                </a:cxn>
                <a:cxn ang="0">
                  <a:pos x="5019" y="3359"/>
                </a:cxn>
                <a:cxn ang="0">
                  <a:pos x="5033" y="3356"/>
                </a:cxn>
                <a:cxn ang="0">
                  <a:pos x="5048" y="3356"/>
                </a:cxn>
                <a:cxn ang="0">
                  <a:pos x="5760" y="3356"/>
                </a:cxn>
                <a:cxn ang="0">
                  <a:pos x="5760" y="0"/>
                </a:cxn>
                <a:cxn ang="0">
                  <a:pos x="97" y="0"/>
                </a:cxn>
              </a:cxnLst>
              <a:rect l="0" t="0" r="r" b="b"/>
              <a:pathLst>
                <a:path w="5760" h="4213">
                  <a:moveTo>
                    <a:pt x="97" y="0"/>
                  </a:moveTo>
                  <a:lnTo>
                    <a:pt x="97" y="0"/>
                  </a:lnTo>
                  <a:lnTo>
                    <a:pt x="87" y="0"/>
                  </a:lnTo>
                  <a:lnTo>
                    <a:pt x="77" y="2"/>
                  </a:lnTo>
                  <a:lnTo>
                    <a:pt x="58" y="8"/>
                  </a:lnTo>
                  <a:lnTo>
                    <a:pt x="42" y="16"/>
                  </a:lnTo>
                  <a:lnTo>
                    <a:pt x="27" y="29"/>
                  </a:lnTo>
                  <a:lnTo>
                    <a:pt x="16" y="44"/>
                  </a:lnTo>
                  <a:lnTo>
                    <a:pt x="6" y="60"/>
                  </a:lnTo>
                  <a:lnTo>
                    <a:pt x="2" y="77"/>
                  </a:lnTo>
                  <a:lnTo>
                    <a:pt x="0" y="87"/>
                  </a:lnTo>
                  <a:lnTo>
                    <a:pt x="0" y="97"/>
                  </a:lnTo>
                  <a:lnTo>
                    <a:pt x="0" y="4213"/>
                  </a:lnTo>
                  <a:lnTo>
                    <a:pt x="4903" y="4213"/>
                  </a:lnTo>
                  <a:lnTo>
                    <a:pt x="4903" y="3502"/>
                  </a:lnTo>
                  <a:lnTo>
                    <a:pt x="4903" y="3486"/>
                  </a:lnTo>
                  <a:lnTo>
                    <a:pt x="4906" y="3472"/>
                  </a:lnTo>
                  <a:lnTo>
                    <a:pt x="4909" y="3459"/>
                  </a:lnTo>
                  <a:lnTo>
                    <a:pt x="4914" y="3446"/>
                  </a:lnTo>
                  <a:lnTo>
                    <a:pt x="4920" y="3433"/>
                  </a:lnTo>
                  <a:lnTo>
                    <a:pt x="4927" y="3420"/>
                  </a:lnTo>
                  <a:lnTo>
                    <a:pt x="4935" y="3410"/>
                  </a:lnTo>
                  <a:lnTo>
                    <a:pt x="4946" y="3399"/>
                  </a:lnTo>
                  <a:lnTo>
                    <a:pt x="4956" y="3388"/>
                  </a:lnTo>
                  <a:lnTo>
                    <a:pt x="4967" y="3381"/>
                  </a:lnTo>
                  <a:lnTo>
                    <a:pt x="4978" y="3373"/>
                  </a:lnTo>
                  <a:lnTo>
                    <a:pt x="4991" y="3367"/>
                  </a:lnTo>
                  <a:lnTo>
                    <a:pt x="5006" y="3362"/>
                  </a:lnTo>
                  <a:lnTo>
                    <a:pt x="5019" y="3359"/>
                  </a:lnTo>
                  <a:lnTo>
                    <a:pt x="5033" y="3356"/>
                  </a:lnTo>
                  <a:lnTo>
                    <a:pt x="5048" y="3356"/>
                  </a:lnTo>
                  <a:lnTo>
                    <a:pt x="5760" y="3356"/>
                  </a:lnTo>
                  <a:lnTo>
                    <a:pt x="5760" y="0"/>
                  </a:lnTo>
                  <a:lnTo>
                    <a:pt x="97" y="0"/>
                  </a:lnTo>
                  <a:close/>
                </a:path>
              </a:pathLst>
            </a:custGeom>
            <a:grpFill/>
            <a:ln>
              <a:noFill/>
            </a:ln>
            <a:effectLst>
              <a:outerShdw blurRad="88900" dist="63500" dir="2700000" algn="tl"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9" name="Freeform 13"/>
            <p:cNvSpPr>
              <a:spLocks/>
            </p:cNvSpPr>
            <p:nvPr userDrawn="1"/>
          </p:nvSpPr>
          <p:spPr bwMode="auto">
            <a:xfrm>
              <a:off x="7944294" y="5403499"/>
              <a:ext cx="1360488" cy="1360488"/>
            </a:xfrm>
            <a:custGeom>
              <a:avLst/>
              <a:gdLst/>
              <a:ahLst/>
              <a:cxnLst>
                <a:cxn ang="0">
                  <a:pos x="130" y="0"/>
                </a:cxn>
                <a:cxn ang="0">
                  <a:pos x="116" y="3"/>
                </a:cxn>
                <a:cxn ang="0">
                  <a:pos x="103" y="6"/>
                </a:cxn>
                <a:cxn ang="0">
                  <a:pos x="88" y="11"/>
                </a:cxn>
                <a:cxn ang="0">
                  <a:pos x="75" y="17"/>
                </a:cxn>
                <a:cxn ang="0">
                  <a:pos x="64" y="25"/>
                </a:cxn>
                <a:cxn ang="0">
                  <a:pos x="53" y="32"/>
                </a:cxn>
                <a:cxn ang="0">
                  <a:pos x="43" y="43"/>
                </a:cxn>
                <a:cxn ang="0">
                  <a:pos x="32" y="54"/>
                </a:cxn>
                <a:cxn ang="0">
                  <a:pos x="24" y="64"/>
                </a:cxn>
                <a:cxn ang="0">
                  <a:pos x="17" y="77"/>
                </a:cxn>
                <a:cxn ang="0">
                  <a:pos x="11" y="90"/>
                </a:cxn>
                <a:cxn ang="0">
                  <a:pos x="6" y="103"/>
                </a:cxn>
                <a:cxn ang="0">
                  <a:pos x="3" y="116"/>
                </a:cxn>
                <a:cxn ang="0">
                  <a:pos x="0" y="130"/>
                </a:cxn>
                <a:cxn ang="0">
                  <a:pos x="0" y="146"/>
                </a:cxn>
                <a:cxn ang="0">
                  <a:pos x="0" y="857"/>
                </a:cxn>
                <a:cxn ang="0">
                  <a:pos x="0" y="857"/>
                </a:cxn>
                <a:cxn ang="0">
                  <a:pos x="857" y="0"/>
                </a:cxn>
                <a:cxn ang="0">
                  <a:pos x="145" y="0"/>
                </a:cxn>
                <a:cxn ang="0">
                  <a:pos x="130" y="0"/>
                </a:cxn>
              </a:cxnLst>
              <a:rect l="0" t="0" r="r" b="b"/>
              <a:pathLst>
                <a:path w="857" h="857">
                  <a:moveTo>
                    <a:pt x="130" y="0"/>
                  </a:moveTo>
                  <a:lnTo>
                    <a:pt x="116" y="3"/>
                  </a:lnTo>
                  <a:lnTo>
                    <a:pt x="103" y="6"/>
                  </a:lnTo>
                  <a:lnTo>
                    <a:pt x="88" y="11"/>
                  </a:lnTo>
                  <a:lnTo>
                    <a:pt x="75" y="17"/>
                  </a:lnTo>
                  <a:lnTo>
                    <a:pt x="64" y="25"/>
                  </a:lnTo>
                  <a:lnTo>
                    <a:pt x="53" y="32"/>
                  </a:lnTo>
                  <a:lnTo>
                    <a:pt x="43" y="43"/>
                  </a:lnTo>
                  <a:lnTo>
                    <a:pt x="32" y="54"/>
                  </a:lnTo>
                  <a:lnTo>
                    <a:pt x="24" y="64"/>
                  </a:lnTo>
                  <a:lnTo>
                    <a:pt x="17" y="77"/>
                  </a:lnTo>
                  <a:lnTo>
                    <a:pt x="11" y="90"/>
                  </a:lnTo>
                  <a:lnTo>
                    <a:pt x="6" y="103"/>
                  </a:lnTo>
                  <a:lnTo>
                    <a:pt x="3" y="116"/>
                  </a:lnTo>
                  <a:lnTo>
                    <a:pt x="0" y="130"/>
                  </a:lnTo>
                  <a:lnTo>
                    <a:pt x="0" y="146"/>
                  </a:lnTo>
                  <a:lnTo>
                    <a:pt x="0" y="857"/>
                  </a:lnTo>
                  <a:lnTo>
                    <a:pt x="0" y="857"/>
                  </a:lnTo>
                  <a:lnTo>
                    <a:pt x="857" y="0"/>
                  </a:lnTo>
                  <a:lnTo>
                    <a:pt x="145" y="0"/>
                  </a:lnTo>
                  <a:lnTo>
                    <a:pt x="130" y="0"/>
                  </a:lnTo>
                  <a:close/>
                </a:path>
              </a:pathLst>
            </a:custGeom>
            <a:solidFill>
              <a:schemeClr val="accent5">
                <a:lumMod val="60000"/>
                <a:lumOff val="40000"/>
              </a:schemeClr>
            </a:solidFill>
            <a:ln>
              <a:noFill/>
            </a:ln>
            <a:effectLst>
              <a:outerShdw blurRad="88900" dist="63500" dir="2700000" algn="tl"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grpSp>
      <p:sp>
        <p:nvSpPr>
          <p:cNvPr id="5" name="Footer Placeholder 4"/>
          <p:cNvSpPr>
            <a:spLocks noGrp="1"/>
          </p:cNvSpPr>
          <p:nvPr>
            <p:ph type="ftr" sz="quarter" idx="11"/>
          </p:nvPr>
        </p:nvSpPr>
        <p:spPr>
          <a:xfrm>
            <a:off x="381000" y="6248400"/>
            <a:ext cx="2895600" cy="234617"/>
          </a:xfrm>
        </p:spPr>
        <p:txBody>
          <a:bodyPr/>
          <a:lstStyle>
            <a:lvl1pPr>
              <a:defRPr sz="1200" b="1">
                <a:solidFill>
                  <a:srgbClr val="002060"/>
                </a:solidFill>
              </a:defRPr>
            </a:lvl1pPr>
          </a:lstStyle>
          <a:p>
            <a:r>
              <a:rPr lang="vi-VN" smtClean="0"/>
              <a:t>Chương 3: Các kỹ thuật phát triển HTTT</a:t>
            </a:r>
            <a:endParaRPr lang="en-CA" dirty="0"/>
          </a:p>
        </p:txBody>
      </p:sp>
      <p:sp>
        <p:nvSpPr>
          <p:cNvPr id="3" name="Subtitle 2"/>
          <p:cNvSpPr>
            <a:spLocks noGrp="1"/>
          </p:cNvSpPr>
          <p:nvPr>
            <p:ph type="subTitle" idx="1"/>
          </p:nvPr>
        </p:nvSpPr>
        <p:spPr>
          <a:xfrm>
            <a:off x="599738" y="3962400"/>
            <a:ext cx="8087061" cy="722555"/>
          </a:xfrm>
        </p:spPr>
        <p:txBody>
          <a:bodyPr>
            <a:normAutofit/>
          </a:bodyPr>
          <a:lstStyle>
            <a:lvl1pPr marL="0" indent="0" algn="ctr">
              <a:buNone/>
              <a:defRPr sz="4000" b="0">
                <a:solidFill>
                  <a:schemeClr val="bg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2"/>
          </p:nvPr>
        </p:nvSpPr>
        <p:spPr/>
        <p:txBody>
          <a:bodyPr/>
          <a:lstStyle/>
          <a:p>
            <a:fld id="{98D45953-A463-486C-8E83-12469C611990}" type="slidenum">
              <a:rPr lang="en-CA" smtClean="0"/>
              <a:pPr/>
              <a:t>‹#›</a:t>
            </a:fld>
            <a:endParaRPr lang="en-CA"/>
          </a:p>
        </p:txBody>
      </p:sp>
      <p:sp>
        <p:nvSpPr>
          <p:cNvPr id="2" name="Title 1"/>
          <p:cNvSpPr>
            <a:spLocks noGrp="1"/>
          </p:cNvSpPr>
          <p:nvPr>
            <p:ph type="ctrTitle"/>
          </p:nvPr>
        </p:nvSpPr>
        <p:spPr>
          <a:xfrm>
            <a:off x="613187" y="2365342"/>
            <a:ext cx="4568413" cy="1074415"/>
          </a:xfrm>
        </p:spPr>
        <p:txBody>
          <a:bodyPr anchor="b" anchorCtr="0">
            <a:noAutofit/>
          </a:bodyPr>
          <a:lstStyle>
            <a:lvl1pPr algn="l">
              <a:defRPr lang="en-US" sz="2400" b="1" kern="1200" baseline="0" smtClean="0">
                <a:solidFill>
                  <a:schemeClr val="bg1"/>
                </a:solidFill>
                <a:latin typeface="Segoe UI" pitchFamily="34" charset="0"/>
                <a:cs typeface="Segoe UI" pitchFamily="34" charset="0"/>
              </a:defRPr>
            </a:lvl1pPr>
          </a:lstStyle>
          <a:p>
            <a:r>
              <a:rPr lang="en-US" smtClean="0"/>
              <a:t>Click to edit Master title style</a:t>
            </a:r>
            <a:endParaRPr lang="en-US" dirty="0"/>
          </a:p>
        </p:txBody>
      </p:sp>
      <p:pic>
        <p:nvPicPr>
          <p:cNvPr id="30" name="Picture 2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6801" y="1504891"/>
            <a:ext cx="1083733" cy="64781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4" name="Picture 2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13449" y="1314312"/>
            <a:ext cx="1889353" cy="210206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CA" dirty="0"/>
          </a:p>
        </p:txBody>
      </p:sp>
      <p:sp>
        <p:nvSpPr>
          <p:cNvPr id="6" name="Slide Number Placeholder 5"/>
          <p:cNvSpPr>
            <a:spLocks noGrp="1"/>
          </p:cNvSpPr>
          <p:nvPr>
            <p:ph type="sldNum" sz="quarter" idx="12"/>
          </p:nvPr>
        </p:nvSpPr>
        <p:spPr/>
        <p:txBody>
          <a:bodyPr/>
          <a:lstStyle/>
          <a:p>
            <a:fld id="{98D45953-A463-486C-8E83-12469C611990}" type="slidenum">
              <a:rPr lang="en-CA" smtClean="0"/>
              <a:pPr/>
              <a:t>‹#›</a:t>
            </a:fld>
            <a:endParaRPr lang="en-CA"/>
          </a:p>
        </p:txBody>
      </p:sp>
      <p:sp>
        <p:nvSpPr>
          <p:cNvPr id="7" name="Date Placeholder 7"/>
          <p:cNvSpPr>
            <a:spLocks noGrp="1"/>
          </p:cNvSpPr>
          <p:nvPr>
            <p:ph type="dt" sz="half" idx="2"/>
          </p:nvPr>
        </p:nvSpPr>
        <p:spPr>
          <a:xfrm>
            <a:off x="3581400" y="6356350"/>
            <a:ext cx="2133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10EE9C3A-A655-4906-91D6-A4A390A0624E}" type="datetime1">
              <a:rPr lang="en-US" smtClean="0"/>
              <a:t>07/03/14</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68015" y="2821417"/>
            <a:ext cx="8560676" cy="759983"/>
          </a:xfrm>
        </p:spPr>
        <p:style>
          <a:lnRef idx="3">
            <a:schemeClr val="lt1"/>
          </a:lnRef>
          <a:fillRef idx="1">
            <a:schemeClr val="accent5"/>
          </a:fillRef>
          <a:effectRef idx="1">
            <a:schemeClr val="accent5"/>
          </a:effectRef>
          <a:fontRef idx="none"/>
        </p:style>
        <p:txBody>
          <a:bodyPr>
            <a:noAutofit/>
          </a:bodyPr>
          <a:lstStyle>
            <a:lvl1pPr algn="ctr">
              <a:defRPr sz="4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defRPr>
            </a:lvl1p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defRPr sz="1200"/>
            </a:lvl1pPr>
          </a:lstStyle>
          <a:p>
            <a:r>
              <a:rPr lang="vi-VN" smtClean="0"/>
              <a:t>Chương 3: Các kỹ thuật phát triển HTTT</a:t>
            </a:r>
            <a:endParaRPr lang="en-CA" dirty="0"/>
          </a:p>
        </p:txBody>
      </p:sp>
      <p:sp>
        <p:nvSpPr>
          <p:cNvPr id="6" name="Slide Number Placeholder 5"/>
          <p:cNvSpPr>
            <a:spLocks noGrp="1"/>
          </p:cNvSpPr>
          <p:nvPr>
            <p:ph type="sldNum" sz="quarter" idx="12"/>
          </p:nvPr>
        </p:nvSpPr>
        <p:spPr/>
        <p:txBody>
          <a:bodyPr/>
          <a:lstStyle/>
          <a:p>
            <a:fld id="{98D45953-A463-486C-8E83-12469C611990}" type="slidenum">
              <a:rPr lang="en-CA" smtClean="0"/>
              <a:pPr/>
              <a:t>‹#›</a:t>
            </a:fld>
            <a:endParaRPr lang="en-CA"/>
          </a:p>
        </p:txBody>
      </p:sp>
      <p:sp>
        <p:nvSpPr>
          <p:cNvPr id="7" name="Date Placeholder 7"/>
          <p:cNvSpPr>
            <a:spLocks noGrp="1"/>
          </p:cNvSpPr>
          <p:nvPr>
            <p:ph type="dt" sz="half" idx="2"/>
          </p:nvPr>
        </p:nvSpPr>
        <p:spPr>
          <a:xfrm>
            <a:off x="3581400" y="6356350"/>
            <a:ext cx="2133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F997D0E9-6546-404B-9C56-87220BF6799B}" type="datetime1">
              <a:rPr lang="en-US" smtClean="0"/>
              <a:t>07/03/14</a:t>
            </a:fld>
            <a:endParaRPr lang="en-US"/>
          </a:p>
        </p:txBody>
      </p:sp>
    </p:spTree>
    <p:extLst>
      <p:ext uri="{BB962C8B-B14F-4D97-AF65-F5344CB8AC3E}">
        <p14:creationId xmlns:p14="http://schemas.microsoft.com/office/powerpoint/2010/main" val="224873983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99620" y="1981200"/>
            <a:ext cx="4098959" cy="4343400"/>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13890" y="1981200"/>
            <a:ext cx="4106482" cy="4343400"/>
          </a:xfrm>
        </p:spPr>
        <p:txBody>
          <a:bodyPr>
            <a:normAutofit/>
          </a:bodyPr>
          <a:lstStyle>
            <a:lvl1pPr>
              <a:defRPr lang="en-US" smtClean="0"/>
            </a:lvl1pPr>
            <a:lvl2pPr>
              <a:defRPr lang="en-US" smtClean="0"/>
            </a:lvl2pPr>
            <a:lvl3pPr>
              <a:defRPr lang="en-US" smtClean="0"/>
            </a:lvl3pPr>
            <a:lvl4pPr>
              <a:defRPr lang="en-US" smtClean="0"/>
            </a:lvl4pPr>
            <a:lvl5pPr>
              <a:defRPr lang="en-US"/>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r>
              <a:rPr lang="vi-VN" smtClean="0"/>
              <a:t>Chương 3: Các kỹ thuật phát triển HTTT</a:t>
            </a:r>
            <a:endParaRPr lang="en-CA" dirty="0"/>
          </a:p>
        </p:txBody>
      </p:sp>
      <p:sp>
        <p:nvSpPr>
          <p:cNvPr id="7" name="Slide Number Placeholder 6"/>
          <p:cNvSpPr>
            <a:spLocks noGrp="1"/>
          </p:cNvSpPr>
          <p:nvPr>
            <p:ph type="sldNum" sz="quarter" idx="12"/>
          </p:nvPr>
        </p:nvSpPr>
        <p:spPr/>
        <p:txBody>
          <a:bodyPr/>
          <a:lstStyle/>
          <a:p>
            <a:fld id="{98D45953-A463-486C-8E83-12469C611990}" type="slidenum">
              <a:rPr lang="en-CA" smtClean="0"/>
              <a:pPr/>
              <a:t>‹#›</a:t>
            </a:fld>
            <a:endParaRPr lang="en-CA"/>
          </a:p>
        </p:txBody>
      </p:sp>
      <p:sp>
        <p:nvSpPr>
          <p:cNvPr id="8" name="Date Placeholder 7"/>
          <p:cNvSpPr>
            <a:spLocks noGrp="1"/>
          </p:cNvSpPr>
          <p:nvPr>
            <p:ph type="dt" sz="half" idx="13"/>
          </p:nvPr>
        </p:nvSpPr>
        <p:spPr>
          <a:xfrm>
            <a:off x="3581400" y="6356350"/>
            <a:ext cx="2133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C6E36542-5032-408D-A170-5C876F232AF6}" type="datetime1">
              <a:rPr lang="en-US" smtClean="0"/>
              <a:t>07/03/14</a:t>
            </a:fld>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Footer Placeholder 3"/>
          <p:cNvSpPr>
            <a:spLocks noGrp="1"/>
          </p:cNvSpPr>
          <p:nvPr>
            <p:ph type="ftr" sz="quarter" idx="11"/>
          </p:nvPr>
        </p:nvSpPr>
        <p:spPr/>
        <p:txBody>
          <a:bodyPr/>
          <a:lstStyle/>
          <a:p>
            <a:r>
              <a:rPr lang="vi-VN" smtClean="0"/>
              <a:t>Chương 3: Các kỹ thuật phát triển HTTT</a:t>
            </a:r>
            <a:endParaRPr lang="en-CA" dirty="0"/>
          </a:p>
        </p:txBody>
      </p:sp>
      <p:sp>
        <p:nvSpPr>
          <p:cNvPr id="5" name="Slide Number Placeholder 4"/>
          <p:cNvSpPr>
            <a:spLocks noGrp="1"/>
          </p:cNvSpPr>
          <p:nvPr>
            <p:ph type="sldNum" sz="quarter" idx="12"/>
          </p:nvPr>
        </p:nvSpPr>
        <p:spPr/>
        <p:txBody>
          <a:bodyPr/>
          <a:lstStyle/>
          <a:p>
            <a:fld id="{98D45953-A463-486C-8E83-12469C611990}" type="slidenum">
              <a:rPr lang="en-CA" smtClean="0"/>
              <a:pPr/>
              <a:t>‹#›</a:t>
            </a:fld>
            <a:endParaRPr lang="en-CA"/>
          </a:p>
        </p:txBody>
      </p:sp>
      <p:sp>
        <p:nvSpPr>
          <p:cNvPr id="6" name="Date Placeholder 7"/>
          <p:cNvSpPr>
            <a:spLocks noGrp="1"/>
          </p:cNvSpPr>
          <p:nvPr>
            <p:ph type="dt" sz="half" idx="2"/>
          </p:nvPr>
        </p:nvSpPr>
        <p:spPr>
          <a:xfrm>
            <a:off x="3581400" y="6356350"/>
            <a:ext cx="2133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33C427D9-760C-4417-8779-95A1AE1BD7BB}" type="datetime1">
              <a:rPr lang="en-US" smtClean="0"/>
              <a:t>07/03/14</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118BB-B2D6-4A68-A56F-6060FD023F8A}" type="datetime1">
              <a:rPr lang="en-US" smtClean="0"/>
              <a:t>07/03/14</a:t>
            </a:fld>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a:t>
            </a:fld>
            <a:endParaRPr lang="en-US"/>
          </a:p>
        </p:txBody>
      </p:sp>
    </p:spTree>
    <p:extLst>
      <p:ext uri="{BB962C8B-B14F-4D97-AF65-F5344CB8AC3E}">
        <p14:creationId xmlns:p14="http://schemas.microsoft.com/office/powerpoint/2010/main" val="41275400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371600"/>
            <a:ext cx="8686800" cy="609600"/>
          </a:xfrm>
        </p:spPr>
        <p:txBody>
          <a:bodyPr anchor="ctr">
            <a:normAutofit/>
          </a:bodyPr>
          <a:lstStyle>
            <a:lvl1pPr algn="l">
              <a:buNone/>
              <a:defRPr sz="3600" b="1">
                <a:latin typeface="Verdana" pitchFamily="34" charset="0"/>
                <a:ea typeface="Verdana" pitchFamily="34" charset="0"/>
                <a:cs typeface="Verdana" pitchFamily="34" charset="0"/>
              </a:defRPr>
            </a:lvl1pPr>
          </a:lstStyle>
          <a:p>
            <a:r>
              <a:rPr lang="en-US" dirty="0" smtClean="0"/>
              <a:t>Click to edit Master title style</a:t>
            </a:r>
            <a:endParaRPr lang="en-US" dirty="0"/>
          </a:p>
        </p:txBody>
      </p:sp>
      <p:sp>
        <p:nvSpPr>
          <p:cNvPr id="5" name="Date Placeholder 4"/>
          <p:cNvSpPr>
            <a:spLocks noGrp="1"/>
          </p:cNvSpPr>
          <p:nvPr>
            <p:ph type="dt" sz="half" idx="10"/>
          </p:nvPr>
        </p:nvSpPr>
        <p:spPr/>
        <p:txBody>
          <a:bodyPr/>
          <a:lstStyle/>
          <a:p>
            <a:fld id="{2E36A776-8D3C-41CF-A904-342644396181}" type="datetime1">
              <a:rPr lang="en-US" smtClean="0"/>
              <a:t>07/03/14</a:t>
            </a:fld>
            <a:endParaRPr lang="en-US"/>
          </a:p>
        </p:txBody>
      </p:sp>
      <p:sp>
        <p:nvSpPr>
          <p:cNvPr id="6" name="Footer Placeholder 5"/>
          <p:cNvSpPr>
            <a:spLocks noGrp="1"/>
          </p:cNvSpPr>
          <p:nvPr>
            <p:ph type="ftr" sz="quarter" idx="11"/>
          </p:nvPr>
        </p:nvSpPr>
        <p:spPr/>
        <p:txBody>
          <a:bodyPr/>
          <a:lstStyle/>
          <a:p>
            <a:r>
              <a:rPr lang="vi-VN" smtClean="0"/>
              <a:t>Chương 3: Các kỹ thuật phát triển HTTT</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1600200" y="2087172"/>
            <a:ext cx="7315200" cy="416122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1000" y="2133600"/>
            <a:ext cx="1025402" cy="1025402"/>
          </a:xfrm>
          <a:prstGeom prst="rect">
            <a:avLst/>
          </a:prstGeom>
          <a:ln w="50800" cap="sq" cmpd="dbl">
            <a:solidFill>
              <a:schemeClr val="accent2"/>
            </a:solidFill>
            <a:miter lim="800000"/>
          </a:ln>
        </p:spPr>
      </p:pic>
    </p:spTree>
    <p:extLst>
      <p:ext uri="{BB962C8B-B14F-4D97-AF65-F5344CB8AC3E}">
        <p14:creationId xmlns:p14="http://schemas.microsoft.com/office/powerpoint/2010/main" val="1824431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 name="Group 24"/>
          <p:cNvGrpSpPr/>
          <p:nvPr/>
        </p:nvGrpSpPr>
        <p:grpSpPr>
          <a:xfrm>
            <a:off x="220662" y="322562"/>
            <a:ext cx="8683625" cy="898525"/>
            <a:chOff x="230188" y="900113"/>
            <a:chExt cx="8683625" cy="898525"/>
          </a:xfrm>
          <a:solidFill>
            <a:schemeClr val="accent5">
              <a:lumMod val="75000"/>
            </a:schemeClr>
          </a:solidFill>
        </p:grpSpPr>
        <p:sp>
          <p:nvSpPr>
            <p:cNvPr id="1033" name="Freeform 9"/>
            <p:cNvSpPr>
              <a:spLocks/>
            </p:cNvSpPr>
            <p:nvPr userDrawn="1"/>
          </p:nvSpPr>
          <p:spPr bwMode="auto">
            <a:xfrm>
              <a:off x="230188" y="900113"/>
              <a:ext cx="8683625" cy="898525"/>
            </a:xfrm>
            <a:custGeom>
              <a:avLst/>
              <a:gdLst/>
              <a:ahLst/>
              <a:cxnLst>
                <a:cxn ang="0">
                  <a:pos x="5186" y="326"/>
                </a:cxn>
                <a:cxn ang="0">
                  <a:pos x="5188" y="322"/>
                </a:cxn>
                <a:cxn ang="0">
                  <a:pos x="5188" y="318"/>
                </a:cxn>
                <a:cxn ang="0">
                  <a:pos x="5190" y="314"/>
                </a:cxn>
                <a:cxn ang="0">
                  <a:pos x="5192" y="310"/>
                </a:cxn>
                <a:cxn ang="0">
                  <a:pos x="5194" y="306"/>
                </a:cxn>
                <a:cxn ang="0">
                  <a:pos x="5198" y="302"/>
                </a:cxn>
                <a:cxn ang="0">
                  <a:pos x="5200" y="298"/>
                </a:cxn>
                <a:cxn ang="0">
                  <a:pos x="5204" y="294"/>
                </a:cxn>
                <a:cxn ang="0">
                  <a:pos x="5208" y="292"/>
                </a:cxn>
                <a:cxn ang="0">
                  <a:pos x="5212" y="290"/>
                </a:cxn>
                <a:cxn ang="0">
                  <a:pos x="5216" y="288"/>
                </a:cxn>
                <a:cxn ang="0">
                  <a:pos x="5220" y="286"/>
                </a:cxn>
                <a:cxn ang="0">
                  <a:pos x="5224" y="284"/>
                </a:cxn>
                <a:cxn ang="0">
                  <a:pos x="5230" y="284"/>
                </a:cxn>
                <a:cxn ang="0">
                  <a:pos x="5234" y="284"/>
                </a:cxn>
                <a:cxn ang="0">
                  <a:pos x="5470" y="284"/>
                </a:cxn>
                <a:cxn ang="0">
                  <a:pos x="5470" y="0"/>
                </a:cxn>
                <a:cxn ang="0">
                  <a:pos x="92" y="0"/>
                </a:cxn>
                <a:cxn ang="0">
                  <a:pos x="92" y="0"/>
                </a:cxn>
                <a:cxn ang="0">
                  <a:pos x="74" y="2"/>
                </a:cxn>
                <a:cxn ang="0">
                  <a:pos x="56" y="8"/>
                </a:cxn>
                <a:cxn ang="0">
                  <a:pos x="40" y="16"/>
                </a:cxn>
                <a:cxn ang="0">
                  <a:pos x="26" y="28"/>
                </a:cxn>
                <a:cxn ang="0">
                  <a:pos x="16" y="40"/>
                </a:cxn>
                <a:cxn ang="0">
                  <a:pos x="8" y="56"/>
                </a:cxn>
                <a:cxn ang="0">
                  <a:pos x="2" y="74"/>
                </a:cxn>
                <a:cxn ang="0">
                  <a:pos x="0" y="92"/>
                </a:cxn>
                <a:cxn ang="0">
                  <a:pos x="0" y="566"/>
                </a:cxn>
                <a:cxn ang="0">
                  <a:pos x="5186" y="566"/>
                </a:cxn>
                <a:cxn ang="0">
                  <a:pos x="5186" y="332"/>
                </a:cxn>
                <a:cxn ang="0">
                  <a:pos x="5186" y="326"/>
                </a:cxn>
              </a:cxnLst>
              <a:rect l="0" t="0" r="r" b="b"/>
              <a:pathLst>
                <a:path w="5470" h="566">
                  <a:moveTo>
                    <a:pt x="5186" y="326"/>
                  </a:moveTo>
                  <a:lnTo>
                    <a:pt x="5188" y="322"/>
                  </a:lnTo>
                  <a:lnTo>
                    <a:pt x="5188" y="318"/>
                  </a:lnTo>
                  <a:lnTo>
                    <a:pt x="5190" y="314"/>
                  </a:lnTo>
                  <a:lnTo>
                    <a:pt x="5192" y="310"/>
                  </a:lnTo>
                  <a:lnTo>
                    <a:pt x="5194" y="306"/>
                  </a:lnTo>
                  <a:lnTo>
                    <a:pt x="5198" y="302"/>
                  </a:lnTo>
                  <a:lnTo>
                    <a:pt x="5200" y="298"/>
                  </a:lnTo>
                  <a:lnTo>
                    <a:pt x="5204" y="294"/>
                  </a:lnTo>
                  <a:lnTo>
                    <a:pt x="5208" y="292"/>
                  </a:lnTo>
                  <a:lnTo>
                    <a:pt x="5212" y="290"/>
                  </a:lnTo>
                  <a:lnTo>
                    <a:pt x="5216" y="288"/>
                  </a:lnTo>
                  <a:lnTo>
                    <a:pt x="5220" y="286"/>
                  </a:lnTo>
                  <a:lnTo>
                    <a:pt x="5224" y="284"/>
                  </a:lnTo>
                  <a:lnTo>
                    <a:pt x="5230" y="284"/>
                  </a:lnTo>
                  <a:lnTo>
                    <a:pt x="5234" y="284"/>
                  </a:lnTo>
                  <a:lnTo>
                    <a:pt x="5470" y="284"/>
                  </a:lnTo>
                  <a:lnTo>
                    <a:pt x="5470" y="0"/>
                  </a:lnTo>
                  <a:lnTo>
                    <a:pt x="92" y="0"/>
                  </a:lnTo>
                  <a:lnTo>
                    <a:pt x="92" y="0"/>
                  </a:lnTo>
                  <a:lnTo>
                    <a:pt x="74" y="2"/>
                  </a:lnTo>
                  <a:lnTo>
                    <a:pt x="56" y="8"/>
                  </a:lnTo>
                  <a:lnTo>
                    <a:pt x="40" y="16"/>
                  </a:lnTo>
                  <a:lnTo>
                    <a:pt x="26" y="28"/>
                  </a:lnTo>
                  <a:lnTo>
                    <a:pt x="16" y="40"/>
                  </a:lnTo>
                  <a:lnTo>
                    <a:pt x="8" y="56"/>
                  </a:lnTo>
                  <a:lnTo>
                    <a:pt x="2" y="74"/>
                  </a:lnTo>
                  <a:lnTo>
                    <a:pt x="0" y="92"/>
                  </a:lnTo>
                  <a:lnTo>
                    <a:pt x="0" y="566"/>
                  </a:lnTo>
                  <a:lnTo>
                    <a:pt x="5186" y="566"/>
                  </a:lnTo>
                  <a:lnTo>
                    <a:pt x="5186" y="332"/>
                  </a:lnTo>
                  <a:lnTo>
                    <a:pt x="5186" y="326"/>
                  </a:lnTo>
                  <a:close/>
                </a:path>
              </a:pathLst>
            </a:custGeom>
            <a:grpFill/>
            <a:ln>
              <a:noFill/>
            </a:ln>
            <a:effectLst>
              <a:outerShdw blurRad="88900" dist="63500" dir="2700000" algn="tl"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1036" name="Freeform 12"/>
            <p:cNvSpPr>
              <a:spLocks/>
            </p:cNvSpPr>
            <p:nvPr userDrawn="1"/>
          </p:nvSpPr>
          <p:spPr bwMode="auto">
            <a:xfrm>
              <a:off x="8454676" y="1348165"/>
              <a:ext cx="444500" cy="447675"/>
            </a:xfrm>
            <a:custGeom>
              <a:avLst/>
              <a:gdLst/>
              <a:ahLst/>
              <a:cxnLst>
                <a:cxn ang="0">
                  <a:pos x="280" y="0"/>
                </a:cxn>
                <a:cxn ang="0">
                  <a:pos x="48" y="0"/>
                </a:cxn>
                <a:cxn ang="0">
                  <a:pos x="44" y="0"/>
                </a:cxn>
                <a:cxn ang="0">
                  <a:pos x="38" y="0"/>
                </a:cxn>
                <a:cxn ang="0">
                  <a:pos x="34" y="2"/>
                </a:cxn>
                <a:cxn ang="0">
                  <a:pos x="30" y="4"/>
                </a:cxn>
                <a:cxn ang="0">
                  <a:pos x="26" y="6"/>
                </a:cxn>
                <a:cxn ang="0">
                  <a:pos x="22" y="8"/>
                </a:cxn>
                <a:cxn ang="0">
                  <a:pos x="18" y="10"/>
                </a:cxn>
                <a:cxn ang="0">
                  <a:pos x="14" y="14"/>
                </a:cxn>
                <a:cxn ang="0">
                  <a:pos x="12" y="18"/>
                </a:cxn>
                <a:cxn ang="0">
                  <a:pos x="8" y="22"/>
                </a:cxn>
                <a:cxn ang="0">
                  <a:pos x="6" y="26"/>
                </a:cxn>
                <a:cxn ang="0">
                  <a:pos x="4" y="30"/>
                </a:cxn>
                <a:cxn ang="0">
                  <a:pos x="2" y="34"/>
                </a:cxn>
                <a:cxn ang="0">
                  <a:pos x="2" y="38"/>
                </a:cxn>
                <a:cxn ang="0">
                  <a:pos x="0" y="42"/>
                </a:cxn>
                <a:cxn ang="0">
                  <a:pos x="0" y="48"/>
                </a:cxn>
                <a:cxn ang="0">
                  <a:pos x="0" y="282"/>
                </a:cxn>
                <a:cxn ang="0">
                  <a:pos x="2" y="282"/>
                </a:cxn>
                <a:cxn ang="0">
                  <a:pos x="280" y="2"/>
                </a:cxn>
                <a:cxn ang="0">
                  <a:pos x="280" y="0"/>
                </a:cxn>
              </a:cxnLst>
              <a:rect l="0" t="0" r="r" b="b"/>
              <a:pathLst>
                <a:path w="280" h="282">
                  <a:moveTo>
                    <a:pt x="280" y="0"/>
                  </a:moveTo>
                  <a:lnTo>
                    <a:pt x="48" y="0"/>
                  </a:lnTo>
                  <a:lnTo>
                    <a:pt x="44" y="0"/>
                  </a:lnTo>
                  <a:lnTo>
                    <a:pt x="38" y="0"/>
                  </a:lnTo>
                  <a:lnTo>
                    <a:pt x="34" y="2"/>
                  </a:lnTo>
                  <a:lnTo>
                    <a:pt x="30" y="4"/>
                  </a:lnTo>
                  <a:lnTo>
                    <a:pt x="26" y="6"/>
                  </a:lnTo>
                  <a:lnTo>
                    <a:pt x="22" y="8"/>
                  </a:lnTo>
                  <a:lnTo>
                    <a:pt x="18" y="10"/>
                  </a:lnTo>
                  <a:lnTo>
                    <a:pt x="14" y="14"/>
                  </a:lnTo>
                  <a:lnTo>
                    <a:pt x="12" y="18"/>
                  </a:lnTo>
                  <a:lnTo>
                    <a:pt x="8" y="22"/>
                  </a:lnTo>
                  <a:lnTo>
                    <a:pt x="6" y="26"/>
                  </a:lnTo>
                  <a:lnTo>
                    <a:pt x="4" y="30"/>
                  </a:lnTo>
                  <a:lnTo>
                    <a:pt x="2" y="34"/>
                  </a:lnTo>
                  <a:lnTo>
                    <a:pt x="2" y="38"/>
                  </a:lnTo>
                  <a:lnTo>
                    <a:pt x="0" y="42"/>
                  </a:lnTo>
                  <a:lnTo>
                    <a:pt x="0" y="48"/>
                  </a:lnTo>
                  <a:lnTo>
                    <a:pt x="0" y="282"/>
                  </a:lnTo>
                  <a:lnTo>
                    <a:pt x="2" y="282"/>
                  </a:lnTo>
                  <a:lnTo>
                    <a:pt x="280" y="2"/>
                  </a:lnTo>
                  <a:lnTo>
                    <a:pt x="280" y="0"/>
                  </a:lnTo>
                  <a:close/>
                </a:path>
              </a:pathLst>
            </a:custGeom>
            <a:solidFill>
              <a:schemeClr val="accent5">
                <a:lumMod val="60000"/>
                <a:lumOff val="40000"/>
              </a:schemeClr>
            </a:solidFill>
            <a:ln>
              <a:noFill/>
            </a:ln>
            <a:effectLst>
              <a:outerShdw blurRad="88900" dist="63500" dir="2700000" algn="tl"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grpSp>
      <p:sp>
        <p:nvSpPr>
          <p:cNvPr id="2" name="Title Placeholder 1"/>
          <p:cNvSpPr>
            <a:spLocks noGrp="1"/>
          </p:cNvSpPr>
          <p:nvPr>
            <p:ph type="title"/>
          </p:nvPr>
        </p:nvSpPr>
        <p:spPr>
          <a:xfrm>
            <a:off x="268015" y="1297417"/>
            <a:ext cx="8560676" cy="607583"/>
          </a:xfrm>
          <a:prstGeom prst="rect">
            <a:avLst/>
          </a:prstGeom>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283780" y="1981200"/>
            <a:ext cx="8544910"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130190" y="6368527"/>
            <a:ext cx="3375009" cy="260873"/>
          </a:xfrm>
          <a:prstGeom prst="rect">
            <a:avLst/>
          </a:prstGeom>
        </p:spPr>
        <p:txBody>
          <a:bodyPr vert="horz" lIns="91440" tIns="45720" rIns="91440" bIns="45720" rtlCol="0" anchor="t" anchorCtr="0"/>
          <a:lstStyle>
            <a:lvl1pPr algn="l">
              <a:defRPr sz="1200">
                <a:solidFill>
                  <a:srgbClr val="626262"/>
                </a:solidFill>
                <a:latin typeface="Arial" pitchFamily="34" charset="0"/>
                <a:cs typeface="Arial" pitchFamily="34" charset="0"/>
              </a:defRPr>
            </a:lvl1pPr>
          </a:lstStyle>
          <a:p>
            <a:r>
              <a:rPr lang="vi-VN" smtClean="0"/>
              <a:t>Chương 3: Các kỹ thuật phát triển HTTT</a:t>
            </a:r>
            <a:endParaRPr lang="en-CA" dirty="0"/>
          </a:p>
        </p:txBody>
      </p:sp>
      <p:sp>
        <p:nvSpPr>
          <p:cNvPr id="6" name="Slide Number Placeholder 5"/>
          <p:cNvSpPr>
            <a:spLocks noGrp="1"/>
          </p:cNvSpPr>
          <p:nvPr>
            <p:ph type="sldNum" sz="quarter" idx="4"/>
          </p:nvPr>
        </p:nvSpPr>
        <p:spPr>
          <a:xfrm>
            <a:off x="6789682" y="6385035"/>
            <a:ext cx="2133600" cy="234617"/>
          </a:xfrm>
          <a:prstGeom prst="rect">
            <a:avLst/>
          </a:prstGeom>
        </p:spPr>
        <p:txBody>
          <a:bodyPr vert="horz" lIns="91440" tIns="45720" rIns="91440" bIns="45720" rtlCol="0" anchor="b" anchorCtr="0"/>
          <a:lstStyle>
            <a:lvl1pPr algn="r">
              <a:defRPr sz="1200">
                <a:solidFill>
                  <a:schemeClr val="tx1">
                    <a:tint val="75000"/>
                  </a:schemeClr>
                </a:solidFill>
                <a:latin typeface="Arial" pitchFamily="34" charset="0"/>
                <a:cs typeface="Arial" pitchFamily="34" charset="0"/>
              </a:defRPr>
            </a:lvl1pPr>
          </a:lstStyle>
          <a:p>
            <a:fld id="{98D45953-A463-486C-8E83-12469C611990}" type="slidenum">
              <a:rPr lang="en-CA" smtClean="0"/>
              <a:pPr/>
              <a:t>‹#›</a:t>
            </a:fld>
            <a:endParaRPr lang="en-CA"/>
          </a:p>
        </p:txBody>
      </p:sp>
      <p:cxnSp>
        <p:nvCxnSpPr>
          <p:cNvPr id="29" name="Straight Connector 28"/>
          <p:cNvCxnSpPr/>
          <p:nvPr/>
        </p:nvCxnSpPr>
        <p:spPr>
          <a:xfrm>
            <a:off x="227013" y="6368527"/>
            <a:ext cx="8691562" cy="0"/>
          </a:xfrm>
          <a:prstGeom prst="line">
            <a:avLst/>
          </a:prstGeom>
          <a:ln>
            <a:solidFill>
              <a:srgbClr val="626262"/>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447800" y="304800"/>
            <a:ext cx="6756050" cy="907941"/>
          </a:xfrm>
          <a:prstGeom prst="rect">
            <a:avLst/>
          </a:prstGeom>
          <a:noFill/>
        </p:spPr>
        <p:txBody>
          <a:bodyPr wrap="square" rtlCol="0">
            <a:spAutoFit/>
          </a:bodyPr>
          <a:lstStyle/>
          <a:p>
            <a:r>
              <a:rPr lang="en-US" sz="2000" kern="1200" baseline="0" smtClean="0">
                <a:solidFill>
                  <a:schemeClr val="bg1"/>
                </a:solidFill>
                <a:latin typeface="Segoe UI" pitchFamily="34" charset="0"/>
                <a:ea typeface="+mn-ea"/>
                <a:cs typeface="Segoe UI" pitchFamily="34" charset="0"/>
              </a:rPr>
              <a:t>Hệ thống thông tin quản lý  </a:t>
            </a:r>
            <a:r>
              <a:rPr lang="en-US" sz="2000" kern="1200" baseline="30000" smtClean="0">
                <a:solidFill>
                  <a:schemeClr val="bg1"/>
                </a:solidFill>
                <a:latin typeface="Segoe UI" pitchFamily="34" charset="0"/>
                <a:ea typeface="+mn-ea"/>
                <a:cs typeface="Segoe UI" pitchFamily="34" charset="0"/>
              </a:rPr>
              <a:t> </a:t>
            </a:r>
            <a:endParaRPr lang="en-US" sz="2000" kern="1200" baseline="30000" dirty="0" smtClean="0">
              <a:solidFill>
                <a:schemeClr val="bg1"/>
              </a:solidFill>
              <a:latin typeface="Segoe UI" pitchFamily="34" charset="0"/>
              <a:ea typeface="+mn-ea"/>
              <a:cs typeface="Segoe UI" pitchFamily="34" charset="0"/>
            </a:endParaRPr>
          </a:p>
          <a:p>
            <a:pPr>
              <a:spcBef>
                <a:spcPts val="600"/>
              </a:spcBef>
              <a:tabLst>
                <a:tab pos="6400800" algn="r"/>
              </a:tabLst>
            </a:pPr>
            <a:r>
              <a:rPr lang="en-US" sz="2800" b="1" kern="1200" baseline="0" smtClean="0">
                <a:solidFill>
                  <a:schemeClr val="bg1"/>
                </a:solidFill>
                <a:latin typeface="Segoe UI" pitchFamily="34" charset="0"/>
                <a:ea typeface="+mn-ea"/>
                <a:cs typeface="Segoe UI" pitchFamily="34" charset="0"/>
              </a:rPr>
              <a:t>Phát triển hệ thống thông tin</a:t>
            </a:r>
            <a:r>
              <a:rPr lang="en-US" sz="2000" kern="1200" cap="small" baseline="30000" dirty="0" smtClean="0">
                <a:solidFill>
                  <a:schemeClr val="tx1"/>
                </a:solidFill>
                <a:latin typeface="Segoe UI" pitchFamily="34" charset="0"/>
                <a:ea typeface="+mn-ea"/>
                <a:cs typeface="Segoe UI" pitchFamily="34" charset="0"/>
              </a:rPr>
              <a:t>	</a:t>
            </a:r>
            <a:endParaRPr lang="en-US" sz="2000" b="1" kern="1200" cap="small" baseline="30000" dirty="0" smtClean="0">
              <a:solidFill>
                <a:schemeClr val="bg1"/>
              </a:solidFill>
              <a:latin typeface="Segoe UI" pitchFamily="34" charset="0"/>
              <a:ea typeface="+mn-ea"/>
              <a:cs typeface="Segoe UI" pitchFamily="34" charset="0"/>
            </a:endParaRPr>
          </a:p>
        </p:txBody>
      </p:sp>
      <p:sp>
        <p:nvSpPr>
          <p:cNvPr id="32" name="TextBox 31"/>
          <p:cNvSpPr txBox="1"/>
          <p:nvPr/>
        </p:nvSpPr>
        <p:spPr>
          <a:xfrm>
            <a:off x="6705600" y="358660"/>
            <a:ext cx="2184050" cy="400110"/>
          </a:xfrm>
          <a:prstGeom prst="rect">
            <a:avLst/>
          </a:prstGeom>
          <a:noFill/>
        </p:spPr>
        <p:txBody>
          <a:bodyPr wrap="square" rtlCol="0">
            <a:spAutoFit/>
          </a:bodyPr>
          <a:lstStyle/>
          <a:p>
            <a:pPr algn="r"/>
            <a:r>
              <a:rPr lang="en-US" sz="2000" b="1" smtClean="0">
                <a:solidFill>
                  <a:srgbClr val="002060"/>
                </a:solidFill>
                <a:latin typeface="Segoe UI" pitchFamily="34" charset="0"/>
                <a:cs typeface="Segoe UI" pitchFamily="34" charset="0"/>
              </a:rPr>
              <a:t>IS Development</a:t>
            </a:r>
            <a:endParaRPr lang="en-US" sz="2000" dirty="0" smtClean="0">
              <a:solidFill>
                <a:srgbClr val="002060"/>
              </a:solidFill>
              <a:latin typeface="Arial" pitchFamily="34" charset="0"/>
              <a:cs typeface="Arial" pitchFamily="34" charset="0"/>
            </a:endParaRPr>
          </a:p>
        </p:txBody>
      </p:sp>
      <p:pic>
        <p:nvPicPr>
          <p:cNvPr id="9" name="Pictur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51606" y="486005"/>
            <a:ext cx="745364" cy="55902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8" name="Date Placeholder 7"/>
          <p:cNvSpPr>
            <a:spLocks noGrp="1"/>
          </p:cNvSpPr>
          <p:nvPr>
            <p:ph type="dt" sz="half" idx="2"/>
          </p:nvPr>
        </p:nvSpPr>
        <p:spPr>
          <a:xfrm>
            <a:off x="3581400" y="6356350"/>
            <a:ext cx="2133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B97D9AE1-AFCE-465E-95EF-54325BC39F49}" type="datetime1">
              <a:rPr lang="en-US" smtClean="0"/>
              <a:t>07/03/14</a:t>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6" r:id="rId3"/>
    <p:sldLayoutId id="2147483664" r:id="rId4"/>
    <p:sldLayoutId id="2147483665" r:id="rId5"/>
    <p:sldLayoutId id="2147483667" r:id="rId6"/>
    <p:sldLayoutId id="2147483668" r:id="rId7"/>
  </p:sldLayoutIdLst>
  <p:timing>
    <p:tnLst>
      <p:par>
        <p:cTn id="1" dur="indefinite" restart="never" nodeType="tmRoot"/>
      </p:par>
    </p:tnLst>
  </p:timing>
  <p:hf hdr="0"/>
  <p:txStyles>
    <p:titleStyle>
      <a:lvl1pPr algn="l" defTabSz="914400" rtl="0" eaLnBrk="1" latinLnBrk="0" hangingPunct="1">
        <a:spcBef>
          <a:spcPct val="0"/>
        </a:spcBef>
        <a:buNone/>
        <a:defRPr sz="3600" b="1" kern="1200">
          <a:solidFill>
            <a:srgbClr val="717171"/>
          </a:solidFill>
          <a:latin typeface="Arial" pitchFamily="34" charset="0"/>
          <a:ea typeface="+mj-ea"/>
          <a:cs typeface="Arial" pitchFamily="34" charset="0"/>
        </a:defRPr>
      </a:lvl1pPr>
    </p:titleStyle>
    <p:bodyStyle>
      <a:lvl1pPr marL="227013" indent="-227013" algn="l" defTabSz="914400" rtl="0" eaLnBrk="1" latinLnBrk="0" hangingPunct="1">
        <a:spcBef>
          <a:spcPct val="20000"/>
        </a:spcBef>
        <a:buClr>
          <a:srgbClr val="F47836"/>
        </a:buClr>
        <a:buFont typeface="Arial" pitchFamily="34" charset="0"/>
        <a:buChar char="•"/>
        <a:tabLst/>
        <a:defRPr sz="3200" kern="1200">
          <a:solidFill>
            <a:srgbClr val="717171"/>
          </a:solidFill>
          <a:latin typeface="Arial" pitchFamily="34" charset="0"/>
          <a:ea typeface="+mn-ea"/>
          <a:cs typeface="Arial" pitchFamily="34" charset="0"/>
        </a:defRPr>
      </a:lvl1pPr>
      <a:lvl2pPr marL="579438" indent="-341313" algn="l" defTabSz="914400" rtl="0" eaLnBrk="1" latinLnBrk="0" hangingPunct="1">
        <a:spcBef>
          <a:spcPct val="20000"/>
        </a:spcBef>
        <a:buClr>
          <a:srgbClr val="F47836"/>
        </a:buClr>
        <a:buFont typeface="Arial" pitchFamily="34" charset="0"/>
        <a:buChar char="–"/>
        <a:defRPr sz="2800" kern="1200">
          <a:solidFill>
            <a:srgbClr val="717171"/>
          </a:solidFill>
          <a:latin typeface="Arial" pitchFamily="34" charset="0"/>
          <a:ea typeface="+mn-ea"/>
          <a:cs typeface="Arial" pitchFamily="34" charset="0"/>
        </a:defRPr>
      </a:lvl2pPr>
      <a:lvl3pPr marL="804863" indent="-228600" algn="l" defTabSz="914400" rtl="0" eaLnBrk="1" latinLnBrk="0" hangingPunct="1">
        <a:spcBef>
          <a:spcPct val="20000"/>
        </a:spcBef>
        <a:buFont typeface="Arial" pitchFamily="34" charset="0"/>
        <a:buChar char="•"/>
        <a:tabLst/>
        <a:defRPr sz="2400" kern="1200">
          <a:solidFill>
            <a:srgbClr val="717171"/>
          </a:solidFill>
          <a:latin typeface="Arial" pitchFamily="34" charset="0"/>
          <a:ea typeface="+mn-ea"/>
          <a:cs typeface="Arial" pitchFamily="34" charset="0"/>
        </a:defRPr>
      </a:lvl3pPr>
      <a:lvl4pPr marL="1143000" indent="-338138" algn="l" defTabSz="914400" rtl="0" eaLnBrk="1" latinLnBrk="0" hangingPunct="1">
        <a:spcBef>
          <a:spcPct val="20000"/>
        </a:spcBef>
        <a:buFont typeface="Arial" pitchFamily="34" charset="0"/>
        <a:buChar char="–"/>
        <a:defRPr sz="2000" kern="1200">
          <a:solidFill>
            <a:srgbClr val="717171"/>
          </a:solidFill>
          <a:latin typeface="Arial" pitchFamily="34" charset="0"/>
          <a:ea typeface="+mn-ea"/>
          <a:cs typeface="Arial" pitchFamily="34" charset="0"/>
        </a:defRPr>
      </a:lvl4pPr>
      <a:lvl5pPr marL="1371600" indent="-338138" algn="l" defTabSz="914400" rtl="0" eaLnBrk="1" latinLnBrk="0" hangingPunct="1">
        <a:spcBef>
          <a:spcPct val="20000"/>
        </a:spcBef>
        <a:buFont typeface="Arial" pitchFamily="34" charset="0"/>
        <a:buChar char="»"/>
        <a:defRPr sz="1800" kern="1200">
          <a:solidFill>
            <a:srgbClr val="71717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99738" y="3505200"/>
            <a:ext cx="8087061" cy="1676400"/>
          </a:xfrm>
        </p:spPr>
        <p:txBody>
          <a:bodyPr>
            <a:noAutofit/>
          </a:bodyPr>
          <a:lstStyle/>
          <a:p>
            <a:r>
              <a:rPr lang="vi-VN" sz="3600" i="1" smtClean="0"/>
              <a:t>Chương </a:t>
            </a:r>
            <a:r>
              <a:rPr lang="en-US" sz="3600" i="1" smtClean="0"/>
              <a:t>3</a:t>
            </a:r>
            <a:r>
              <a:rPr lang="vi-VN" sz="3600" i="1" smtClean="0"/>
              <a:t> </a:t>
            </a:r>
            <a:endParaRPr lang="vi-VN" sz="3600" i="1"/>
          </a:p>
          <a:p>
            <a:r>
              <a:rPr lang="vi-VN" sz="3600" b="1" smtClean="0"/>
              <a:t>CÁC KỸ THUẬT PHÁT TRIỂN </a:t>
            </a:r>
            <a:r>
              <a:rPr lang="en-US" sz="3600" b="1" smtClean="0"/>
              <a:t/>
            </a:r>
            <a:br>
              <a:rPr lang="en-US" sz="3600" b="1" smtClean="0"/>
            </a:br>
            <a:r>
              <a:rPr lang="vi-VN" sz="3600" b="1" smtClean="0"/>
              <a:t>HỆ </a:t>
            </a:r>
            <a:r>
              <a:rPr lang="vi-VN" sz="3600" b="1"/>
              <a:t>THỐNG THÔNG TIN QUẢN LÝ</a:t>
            </a:r>
          </a:p>
        </p:txBody>
      </p:sp>
      <p:sp>
        <p:nvSpPr>
          <p:cNvPr id="5" name="Title 4"/>
          <p:cNvSpPr>
            <a:spLocks noGrp="1"/>
          </p:cNvSpPr>
          <p:nvPr>
            <p:ph type="ctrTitle"/>
          </p:nvPr>
        </p:nvSpPr>
        <p:spPr/>
        <p:txBody>
          <a:bodyPr/>
          <a:lstStyle/>
          <a:p>
            <a:r>
              <a:rPr lang="en-US" smtClean="0"/>
              <a:t>Phát triển hệ thống thông tin (IS Development)</a:t>
            </a:r>
            <a:endParaRPr lang="en-US"/>
          </a:p>
        </p:txBody>
      </p:sp>
    </p:spTree>
    <p:extLst>
      <p:ext uri="{BB962C8B-B14F-4D97-AF65-F5344CB8AC3E}">
        <p14:creationId xmlns:p14="http://schemas.microsoft.com/office/powerpoint/2010/main" val="6311157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smtClean="0">
                <a:solidFill>
                  <a:srgbClr val="365F91"/>
                </a:solidFill>
                <a:latin typeface="Cambria"/>
              </a:rPr>
              <a:t>NỘI DUNG CHÍNH</a:t>
            </a:r>
            <a:endParaRPr lang="en-US" b="1">
              <a:solidFill>
                <a:srgbClr val="365F91"/>
              </a:solidFill>
              <a:latin typeface="Cambria"/>
            </a:endParaRPr>
          </a:p>
        </p:txBody>
      </p:sp>
      <p:sp>
        <p:nvSpPr>
          <p:cNvPr id="3" name="Text Placeholder 2"/>
          <p:cNvSpPr>
            <a:spLocks noGrp="1"/>
          </p:cNvSpPr>
          <p:nvPr>
            <p:ph idx="1"/>
          </p:nvPr>
        </p:nvSpPr>
        <p:spPr>
          <a:xfrm>
            <a:off x="283780" y="1981200"/>
            <a:ext cx="8707820" cy="4343400"/>
          </a:xfrm>
        </p:spPr>
        <p:txBody>
          <a:bodyPr>
            <a:noAutofit/>
          </a:bodyPr>
          <a:lstStyle/>
          <a:p>
            <a:pPr marL="514350" indent="-514350">
              <a:spcBef>
                <a:spcPts val="600"/>
              </a:spcBef>
              <a:buFont typeface="+mj-lt"/>
              <a:buAutoNum type="arabicPeriod"/>
            </a:pPr>
            <a:r>
              <a:rPr lang="vi-VN" sz="2400" b="1">
                <a:solidFill>
                  <a:srgbClr val="4F81BD"/>
                </a:solidFill>
                <a:latin typeface="Cambria"/>
              </a:rPr>
              <a:t>KỸ THUẬT TOÀN DIỆN (HOLISTIC TECHNIQUES)</a:t>
            </a:r>
          </a:p>
          <a:p>
            <a:pPr marL="514350" indent="-514350">
              <a:spcBef>
                <a:spcPts val="600"/>
              </a:spcBef>
              <a:buFont typeface="+mj-lt"/>
              <a:buAutoNum type="arabicPeriod"/>
            </a:pPr>
            <a:r>
              <a:rPr lang="vi-VN" sz="2400" b="1">
                <a:solidFill>
                  <a:srgbClr val="4F81BD"/>
                </a:solidFill>
                <a:latin typeface="Cambria"/>
              </a:rPr>
              <a:t>KỸ THUẬT DỮ LIỆU (DATA TECHNIQUES)</a:t>
            </a:r>
          </a:p>
          <a:p>
            <a:pPr marL="514350" indent="-514350">
              <a:spcBef>
                <a:spcPts val="600"/>
              </a:spcBef>
              <a:buFont typeface="+mj-lt"/>
              <a:buAutoNum type="arabicPeriod"/>
            </a:pPr>
            <a:r>
              <a:rPr lang="vi-VN" sz="2400" b="1">
                <a:solidFill>
                  <a:srgbClr val="4F81BD"/>
                </a:solidFill>
                <a:latin typeface="Cambria"/>
              </a:rPr>
              <a:t>KỸ THUẬT THEO QUY TRÌNH (PROCESS TECHNIQUES)</a:t>
            </a:r>
          </a:p>
          <a:p>
            <a:pPr marL="514350" indent="-514350">
              <a:spcBef>
                <a:spcPts val="600"/>
              </a:spcBef>
              <a:buFont typeface="+mj-lt"/>
              <a:buAutoNum type="arabicPeriod"/>
            </a:pPr>
            <a:r>
              <a:rPr lang="vi-VN" sz="2400" b="1">
                <a:solidFill>
                  <a:srgbClr val="4F81BD"/>
                </a:solidFill>
                <a:latin typeface="Cambria"/>
              </a:rPr>
              <a:t>KỸ THUẬT HƯỚNG ĐỐI TƯỢNG </a:t>
            </a:r>
            <a:r>
              <a:rPr lang="en-US" sz="2400" b="1" smtClean="0">
                <a:solidFill>
                  <a:srgbClr val="4F81BD"/>
                </a:solidFill>
                <a:latin typeface="Cambria"/>
              </a:rPr>
              <a:t/>
            </a:r>
            <a:br>
              <a:rPr lang="en-US" sz="2400" b="1" smtClean="0">
                <a:solidFill>
                  <a:srgbClr val="4F81BD"/>
                </a:solidFill>
                <a:latin typeface="Cambria"/>
              </a:rPr>
            </a:br>
            <a:r>
              <a:rPr lang="vi-VN" sz="2400" b="1" smtClean="0">
                <a:solidFill>
                  <a:srgbClr val="4F81BD"/>
                </a:solidFill>
                <a:latin typeface="Cambria"/>
              </a:rPr>
              <a:t>(</a:t>
            </a:r>
            <a:r>
              <a:rPr lang="vi-VN" sz="2400" b="1">
                <a:solidFill>
                  <a:srgbClr val="4F81BD"/>
                </a:solidFill>
                <a:latin typeface="Cambria"/>
              </a:rPr>
              <a:t>OBJECT-ORIENTED TECHNIQUES)</a:t>
            </a:r>
          </a:p>
          <a:p>
            <a:pPr marL="514350" indent="-514350">
              <a:spcBef>
                <a:spcPts val="600"/>
              </a:spcBef>
              <a:buFont typeface="+mj-lt"/>
              <a:buAutoNum type="arabicPeriod"/>
            </a:pPr>
            <a:r>
              <a:rPr lang="vi-VN" sz="2400" b="1">
                <a:solidFill>
                  <a:srgbClr val="4F81BD"/>
                </a:solidFill>
                <a:latin typeface="Cambria"/>
              </a:rPr>
              <a:t>KỸ THUẬT QUẢN LÝ DỰ ÁN </a:t>
            </a:r>
            <a:r>
              <a:rPr lang="en-US" sz="2400" b="1" smtClean="0">
                <a:solidFill>
                  <a:srgbClr val="4F81BD"/>
                </a:solidFill>
                <a:latin typeface="Cambria"/>
              </a:rPr>
              <a:t/>
            </a:r>
            <a:br>
              <a:rPr lang="en-US" sz="2400" b="1" smtClean="0">
                <a:solidFill>
                  <a:srgbClr val="4F81BD"/>
                </a:solidFill>
                <a:latin typeface="Cambria"/>
              </a:rPr>
            </a:br>
            <a:r>
              <a:rPr lang="vi-VN" sz="2400" b="1" smtClean="0">
                <a:solidFill>
                  <a:srgbClr val="4F81BD"/>
                </a:solidFill>
                <a:latin typeface="Cambria"/>
              </a:rPr>
              <a:t>(</a:t>
            </a:r>
            <a:r>
              <a:rPr lang="vi-VN" sz="2400" b="1">
                <a:solidFill>
                  <a:srgbClr val="4F81BD"/>
                </a:solidFill>
                <a:latin typeface="Cambria"/>
              </a:rPr>
              <a:t>PROJECT MANAGEMENT TECHNIQUES)</a:t>
            </a:r>
          </a:p>
          <a:p>
            <a:pPr marL="514350" indent="-514350">
              <a:spcBef>
                <a:spcPts val="600"/>
              </a:spcBef>
              <a:buFont typeface="+mj-lt"/>
              <a:buAutoNum type="arabicPeriod"/>
            </a:pPr>
            <a:r>
              <a:rPr lang="vi-VN" sz="2400" b="1">
                <a:solidFill>
                  <a:srgbClr val="4F81BD"/>
                </a:solidFill>
                <a:latin typeface="Cambria"/>
              </a:rPr>
              <a:t>KỸ THUẬT VỀ TỔ CHỨC (ORGANIZATIONAL TECHNIQUES)</a:t>
            </a:r>
          </a:p>
          <a:p>
            <a:pPr marL="514350" indent="-514350">
              <a:spcBef>
                <a:spcPts val="600"/>
              </a:spcBef>
              <a:buFont typeface="+mj-lt"/>
              <a:buAutoNum type="arabicPeriod"/>
            </a:pPr>
            <a:r>
              <a:rPr lang="vi-VN" sz="2400" b="1">
                <a:solidFill>
                  <a:srgbClr val="4F81BD"/>
                </a:solidFill>
                <a:latin typeface="Cambria"/>
              </a:rPr>
              <a:t>KỸ THUẬT VỀ CON NGƯỜI (PEOPLE TECHNIQUES)</a:t>
            </a:r>
          </a:p>
          <a:p>
            <a:pPr marL="514350" indent="-514350">
              <a:spcBef>
                <a:spcPts val="600"/>
              </a:spcBef>
              <a:buFont typeface="+mj-lt"/>
              <a:buAutoNum type="arabicPeriod"/>
            </a:pPr>
            <a:r>
              <a:rPr lang="vi-VN" sz="2400" b="1">
                <a:solidFill>
                  <a:srgbClr val="4F81BD"/>
                </a:solidFill>
                <a:latin typeface="Cambria"/>
              </a:rPr>
              <a:t>KỸ THUẬT TRONG BỐI CẢNH (TECHNIQUES IN CONTEXT) </a:t>
            </a:r>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2</a:t>
            </a:fld>
            <a:endParaRPr lang="en-US"/>
          </a:p>
        </p:txBody>
      </p:sp>
      <p:sp>
        <p:nvSpPr>
          <p:cNvPr id="4" name="Date Placeholder 3"/>
          <p:cNvSpPr>
            <a:spLocks noGrp="1"/>
          </p:cNvSpPr>
          <p:nvPr>
            <p:ph type="dt" sz="half" idx="2"/>
          </p:nvPr>
        </p:nvSpPr>
        <p:spPr/>
        <p:txBody>
          <a:bodyPr/>
          <a:lstStyle/>
          <a:p>
            <a:fld id="{A66AC47E-18D2-43A6-8B97-D537E932FA15}" type="datetime1">
              <a:rPr lang="en-US" smtClean="0"/>
              <a:t>07/03/14</a:t>
            </a:fld>
            <a:endParaRPr lang="en-US"/>
          </a:p>
        </p:txBody>
      </p:sp>
    </p:spTree>
    <p:extLst>
      <p:ext uri="{BB962C8B-B14F-4D97-AF65-F5344CB8AC3E}">
        <p14:creationId xmlns:p14="http://schemas.microsoft.com/office/powerpoint/2010/main" val="31521472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p:txBody>
          <a:bodyPr>
            <a:normAutofit fontScale="90000"/>
          </a:bodyPr>
          <a:lstStyle/>
          <a:p>
            <a:pPr algn="just" eaLnBrk="1" hangingPunct="1"/>
            <a:r>
              <a:rPr lang="en-US" dirty="0" err="1" smtClean="0"/>
              <a:t>Tài</a:t>
            </a:r>
            <a:r>
              <a:rPr lang="en-US" dirty="0" smtClean="0"/>
              <a:t> </a:t>
            </a:r>
            <a:r>
              <a:rPr lang="en-US" dirty="0" err="1" smtClean="0"/>
              <a:t>liệu</a:t>
            </a:r>
            <a:r>
              <a:rPr lang="en-US" dirty="0" smtClean="0"/>
              <a:t> </a:t>
            </a:r>
            <a:r>
              <a:rPr lang="en-US" dirty="0" err="1" smtClean="0"/>
              <a:t>học</a:t>
            </a:r>
            <a:r>
              <a:rPr lang="en-US" dirty="0" smtClean="0"/>
              <a:t> </a:t>
            </a:r>
            <a:r>
              <a:rPr lang="en-US" dirty="0" err="1" smtClean="0"/>
              <a:t>tập</a:t>
            </a:r>
            <a:endParaRPr lang="en-US" dirty="0" smtClean="0"/>
          </a:p>
        </p:txBody>
      </p:sp>
      <p:sp>
        <p:nvSpPr>
          <p:cNvPr id="3" name="Footer Placeholder 2"/>
          <p:cNvSpPr>
            <a:spLocks noGrp="1"/>
          </p:cNvSpPr>
          <p:nvPr>
            <p:ph type="ftr" sz="quarter" idx="11"/>
          </p:nvPr>
        </p:nvSpPr>
        <p:spPr/>
        <p:txBody>
          <a:bodyPr/>
          <a:lstStyle/>
          <a:p>
            <a:r>
              <a:rPr lang="vi-VN" smtClean="0"/>
              <a:t>Chương 3: Các kỹ thuật phát triển HTTT</a:t>
            </a:r>
            <a:endParaRPr lang="en-US"/>
          </a:p>
        </p:txBody>
      </p:sp>
      <p:sp>
        <p:nvSpPr>
          <p:cNvPr id="5" name="Slide Number Placeholder 4"/>
          <p:cNvSpPr>
            <a:spLocks noGrp="1"/>
          </p:cNvSpPr>
          <p:nvPr>
            <p:ph type="sldNum" sz="quarter" idx="12"/>
          </p:nvPr>
        </p:nvSpPr>
        <p:spPr/>
        <p:txBody>
          <a:bodyPr>
            <a:normAutofit fontScale="92500" lnSpcReduction="20000"/>
          </a:bodyPr>
          <a:lstStyle/>
          <a:p>
            <a:fld id="{1AD93096-5B34-4342-9326-69289CEAE4C2}" type="slidenum">
              <a:rPr lang="en-US" smtClean="0"/>
              <a:pPr/>
              <a:t>3</a:t>
            </a:fld>
            <a:endParaRPr lang="en-US" dirty="0">
              <a:solidFill>
                <a:srgbClr val="FFFFFF"/>
              </a:solidFill>
            </a:endParaRPr>
          </a:p>
        </p:txBody>
      </p:sp>
      <p:sp>
        <p:nvSpPr>
          <p:cNvPr id="179203" name="Rectangle 3"/>
          <p:cNvSpPr>
            <a:spLocks noGrp="1" noChangeArrowheads="1"/>
          </p:cNvSpPr>
          <p:nvPr>
            <p:ph sz="quarter" idx="1"/>
          </p:nvPr>
        </p:nvSpPr>
        <p:spPr/>
        <p:txBody>
          <a:bodyPr>
            <a:normAutofit/>
          </a:bodyPr>
          <a:lstStyle/>
          <a:p>
            <a:pPr>
              <a:lnSpc>
                <a:spcPct val="120000"/>
              </a:lnSpc>
              <a:spcBef>
                <a:spcPts val="600"/>
              </a:spcBef>
            </a:pPr>
            <a:r>
              <a:rPr lang="en-US" sz="2800" b="1" dirty="0" err="1" smtClean="0"/>
              <a:t>Tài</a:t>
            </a:r>
            <a:r>
              <a:rPr lang="en-US" sz="2800" b="1" dirty="0" smtClean="0"/>
              <a:t> </a:t>
            </a:r>
            <a:r>
              <a:rPr lang="en-US" sz="2800" b="1" dirty="0" err="1" smtClean="0"/>
              <a:t>liệu</a:t>
            </a:r>
            <a:r>
              <a:rPr lang="en-US" sz="2800" b="1" dirty="0" smtClean="0"/>
              <a:t> </a:t>
            </a:r>
            <a:r>
              <a:rPr lang="en-US" sz="2800" b="1" dirty="0" err="1" smtClean="0"/>
              <a:t>và</a:t>
            </a:r>
            <a:r>
              <a:rPr lang="en-US" sz="2800" b="1" dirty="0" smtClean="0"/>
              <a:t> </a:t>
            </a:r>
            <a:r>
              <a:rPr lang="en-US" sz="2800" b="1" dirty="0" err="1" smtClean="0"/>
              <a:t>giáo</a:t>
            </a:r>
            <a:r>
              <a:rPr lang="en-US" sz="2800" b="1" dirty="0" smtClean="0"/>
              <a:t> </a:t>
            </a:r>
            <a:r>
              <a:rPr lang="en-US" sz="2800" b="1" dirty="0" err="1" smtClean="0"/>
              <a:t>trình</a:t>
            </a:r>
            <a:r>
              <a:rPr lang="en-US" sz="2800" b="1" dirty="0" smtClean="0"/>
              <a:t> </a:t>
            </a:r>
            <a:r>
              <a:rPr lang="en-US" sz="2800" b="1" dirty="0" err="1" smtClean="0"/>
              <a:t>chính</a:t>
            </a:r>
            <a:r>
              <a:rPr lang="en-US" sz="2800" b="1" dirty="0" smtClean="0"/>
              <a:t>:</a:t>
            </a:r>
          </a:p>
          <a:p>
            <a:pPr marL="911225" lvl="1" indent="-447675">
              <a:lnSpc>
                <a:spcPct val="120000"/>
              </a:lnSpc>
              <a:spcBef>
                <a:spcPts val="600"/>
              </a:spcBef>
            </a:pPr>
            <a:r>
              <a:rPr lang="en-US" sz="2400" dirty="0" smtClean="0"/>
              <a:t>Slide </a:t>
            </a:r>
            <a:r>
              <a:rPr lang="en-US" sz="2400" err="1" smtClean="0"/>
              <a:t>bài</a:t>
            </a:r>
            <a:r>
              <a:rPr lang="en-US" sz="2400" smtClean="0"/>
              <a:t> giảng.</a:t>
            </a:r>
            <a:endParaRPr lang="en-US" sz="2400" dirty="0" smtClean="0"/>
          </a:p>
          <a:p>
            <a:pPr>
              <a:lnSpc>
                <a:spcPct val="120000"/>
              </a:lnSpc>
              <a:spcBef>
                <a:spcPts val="600"/>
              </a:spcBef>
            </a:pPr>
            <a:r>
              <a:rPr lang="en-US" sz="2800" b="1" smtClean="0"/>
              <a:t>Tài </a:t>
            </a:r>
            <a:r>
              <a:rPr lang="en-US" sz="2800" b="1" dirty="0" err="1" smtClean="0"/>
              <a:t>liệu</a:t>
            </a:r>
            <a:r>
              <a:rPr lang="en-US" sz="2800" b="1" dirty="0" smtClean="0"/>
              <a:t> </a:t>
            </a:r>
            <a:r>
              <a:rPr lang="en-US" sz="2800" b="1" dirty="0" err="1" smtClean="0"/>
              <a:t>tham</a:t>
            </a:r>
            <a:r>
              <a:rPr lang="en-US" sz="2800" b="1" dirty="0" smtClean="0"/>
              <a:t> </a:t>
            </a:r>
            <a:r>
              <a:rPr lang="en-US" sz="2800" b="1" dirty="0" err="1" smtClean="0"/>
              <a:t>khảo</a:t>
            </a:r>
            <a:r>
              <a:rPr lang="en-US" sz="2800" b="1" dirty="0" smtClean="0"/>
              <a:t>:</a:t>
            </a:r>
            <a:endParaRPr lang="en-US" sz="2800" b="1" i="1" dirty="0" smtClean="0"/>
          </a:p>
          <a:p>
            <a:pPr lvl="1"/>
            <a:r>
              <a:rPr lang="en-US" sz="2400"/>
              <a:t>Avison, D.E. &amp; Fitzgerald, G. “</a:t>
            </a:r>
            <a:r>
              <a:rPr lang="en-US" sz="2400" i="1"/>
              <a:t>Information Systems Development: Methodologies, Techniques and Tools</a:t>
            </a:r>
            <a:r>
              <a:rPr lang="en-US" sz="2400"/>
              <a:t>”, 4</a:t>
            </a:r>
            <a:r>
              <a:rPr lang="en-US" sz="2400" baseline="30000"/>
              <a:t>th</a:t>
            </a:r>
            <a:r>
              <a:rPr lang="en-US" sz="2400"/>
              <a:t> Edition, McGraw-Hill, London, 2006. </a:t>
            </a:r>
            <a:endParaRPr lang="en-US" sz="2400" smtClean="0"/>
          </a:p>
          <a:p>
            <a:pPr lvl="2"/>
            <a:r>
              <a:rPr lang="en-US" sz="2000" smtClean="0"/>
              <a:t>Chapter 10, 11, 12, 13, 14, 15, 16, 17</a:t>
            </a:r>
            <a:endParaRPr lang="en-US" sz="2000"/>
          </a:p>
        </p:txBody>
      </p:sp>
      <p:sp>
        <p:nvSpPr>
          <p:cNvPr id="4" name="Date Placeholder 3"/>
          <p:cNvSpPr>
            <a:spLocks noGrp="1"/>
          </p:cNvSpPr>
          <p:nvPr>
            <p:ph type="dt" sz="half" idx="10"/>
          </p:nvPr>
        </p:nvSpPr>
        <p:spPr/>
        <p:txBody>
          <a:bodyPr/>
          <a:lstStyle/>
          <a:p>
            <a:fld id="{0C1648DC-2CB2-4580-86A1-37FF100181F7}" type="datetime1">
              <a:rPr lang="en-US" smtClean="0"/>
              <a:t>07/03/14</a:t>
            </a:fld>
            <a:endParaRPr lang="en-US"/>
          </a:p>
        </p:txBody>
      </p:sp>
    </p:spTree>
    <p:extLst>
      <p:ext uri="{BB962C8B-B14F-4D97-AF65-F5344CB8AC3E}">
        <p14:creationId xmlns:p14="http://schemas.microsoft.com/office/powerpoint/2010/main" val="28928507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79203">
                                            <p:txEl>
                                              <p:pRg st="0" end="0"/>
                                            </p:txEl>
                                          </p:spTgt>
                                        </p:tgtEl>
                                        <p:attrNameLst>
                                          <p:attrName>style.visibility</p:attrName>
                                        </p:attrNameLst>
                                      </p:cBhvr>
                                      <p:to>
                                        <p:strVal val="visible"/>
                                      </p:to>
                                    </p:set>
                                    <p:animEffect transition="in" filter="blinds(horizontal)">
                                      <p:cBhvr>
                                        <p:cTn id="7" dur="500"/>
                                        <p:tgtEl>
                                          <p:spTgt spid="17920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79203">
                                            <p:txEl>
                                              <p:pRg st="1" end="1"/>
                                            </p:txEl>
                                          </p:spTgt>
                                        </p:tgtEl>
                                        <p:attrNameLst>
                                          <p:attrName>style.visibility</p:attrName>
                                        </p:attrNameLst>
                                      </p:cBhvr>
                                      <p:to>
                                        <p:strVal val="visible"/>
                                      </p:to>
                                    </p:set>
                                    <p:animEffect transition="in" filter="blinds(horizontal)">
                                      <p:cBhvr>
                                        <p:cTn id="12" dur="500"/>
                                        <p:tgtEl>
                                          <p:spTgt spid="17920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79203">
                                            <p:txEl>
                                              <p:pRg st="2" end="2"/>
                                            </p:txEl>
                                          </p:spTgt>
                                        </p:tgtEl>
                                        <p:attrNameLst>
                                          <p:attrName>style.visibility</p:attrName>
                                        </p:attrNameLst>
                                      </p:cBhvr>
                                      <p:to>
                                        <p:strVal val="visible"/>
                                      </p:to>
                                    </p:set>
                                    <p:animEffect transition="in" filter="blinds(horizontal)">
                                      <p:cBhvr>
                                        <p:cTn id="17" dur="500"/>
                                        <p:tgtEl>
                                          <p:spTgt spid="17920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R="0" rtl="0"/>
            <a:r>
              <a:rPr lang="en-US" sz="3000" b="1" i="0" u="none" strike="noStrike" baseline="0" smtClean="0">
                <a:solidFill>
                  <a:srgbClr val="365F91"/>
                </a:solidFill>
                <a:latin typeface="Cambria"/>
              </a:rPr>
              <a:t>KỸ THUẬT TOÀN DIỆN (HOLISTIC TECHNIQUES) </a:t>
            </a:r>
          </a:p>
        </p:txBody>
      </p:sp>
      <p:sp>
        <p:nvSpPr>
          <p:cNvPr id="3" name="Text Placeholder 2"/>
          <p:cNvSpPr>
            <a:spLocks noGrp="1"/>
          </p:cNvSpPr>
          <p:nvPr>
            <p:ph type="body" idx="1"/>
          </p:nvPr>
        </p:nvSpPr>
        <p:spPr>
          <a:xfrm>
            <a:off x="283780" y="1981200"/>
            <a:ext cx="8631620" cy="4343400"/>
          </a:xfrm>
        </p:spPr>
        <p:txBody>
          <a:bodyPr>
            <a:normAutofit/>
          </a:bodyPr>
          <a:lstStyle/>
          <a:p>
            <a:pPr marL="457200" indent="-457200">
              <a:buFont typeface="Wingdings" pitchFamily="2" charset="2"/>
              <a:buChar char="q"/>
            </a:pPr>
            <a:r>
              <a:rPr lang="en-US" b="1" dirty="0" err="1">
                <a:solidFill>
                  <a:srgbClr val="365F91"/>
                </a:solidFill>
                <a:latin typeface="Cambria"/>
              </a:rPr>
              <a:t>Hình</a:t>
            </a:r>
            <a:r>
              <a:rPr lang="en-US" b="1" dirty="0">
                <a:solidFill>
                  <a:srgbClr val="365F91"/>
                </a:solidFill>
                <a:latin typeface="Cambria"/>
              </a:rPr>
              <a:t> </a:t>
            </a:r>
            <a:r>
              <a:rPr lang="en-US" b="1" dirty="0" err="1">
                <a:solidFill>
                  <a:srgbClr val="365F91"/>
                </a:solidFill>
                <a:latin typeface="Cambria"/>
              </a:rPr>
              <a:t>ảnh</a:t>
            </a:r>
            <a:r>
              <a:rPr lang="en-US" b="1" dirty="0">
                <a:solidFill>
                  <a:srgbClr val="365F91"/>
                </a:solidFill>
                <a:latin typeface="Cambria"/>
              </a:rPr>
              <a:t> </a:t>
            </a:r>
            <a:r>
              <a:rPr lang="en-US" b="1" dirty="0" err="1">
                <a:solidFill>
                  <a:srgbClr val="365F91"/>
                </a:solidFill>
                <a:latin typeface="Cambria"/>
              </a:rPr>
              <a:t>phong</a:t>
            </a:r>
            <a:r>
              <a:rPr lang="en-US" b="1" dirty="0">
                <a:solidFill>
                  <a:srgbClr val="365F91"/>
                </a:solidFill>
                <a:latin typeface="Cambria"/>
              </a:rPr>
              <a:t> </a:t>
            </a:r>
            <a:r>
              <a:rPr lang="en-US" b="1" err="1">
                <a:solidFill>
                  <a:srgbClr val="365F91"/>
                </a:solidFill>
                <a:latin typeface="Cambria"/>
              </a:rPr>
              <a:t>phú</a:t>
            </a:r>
            <a:r>
              <a:rPr lang="en-US" b="1">
                <a:solidFill>
                  <a:srgbClr val="365F91"/>
                </a:solidFill>
                <a:latin typeface="Cambria"/>
              </a:rPr>
              <a:t> </a:t>
            </a:r>
            <a:r>
              <a:rPr lang="en-US" b="1" smtClean="0">
                <a:solidFill>
                  <a:srgbClr val="365F91"/>
                </a:solidFill>
                <a:latin typeface="Cambria"/>
              </a:rPr>
              <a:t>(</a:t>
            </a:r>
            <a:r>
              <a:rPr lang="en-US" b="1" dirty="0">
                <a:solidFill>
                  <a:srgbClr val="365F91"/>
                </a:solidFill>
                <a:latin typeface="Cambria"/>
              </a:rPr>
              <a:t>Rich pictures) </a:t>
            </a:r>
          </a:p>
          <a:p>
            <a:pPr marL="457200" indent="-457200">
              <a:buFont typeface="Wingdings" pitchFamily="2" charset="2"/>
              <a:buChar char="q"/>
            </a:pPr>
            <a:r>
              <a:rPr lang="en-US" b="1" dirty="0" err="1">
                <a:solidFill>
                  <a:srgbClr val="365F91"/>
                </a:solidFill>
                <a:latin typeface="Cambria"/>
              </a:rPr>
              <a:t>Định</a:t>
            </a:r>
            <a:r>
              <a:rPr lang="en-US" b="1" dirty="0">
                <a:solidFill>
                  <a:srgbClr val="365F91"/>
                </a:solidFill>
                <a:latin typeface="Cambria"/>
              </a:rPr>
              <a:t> </a:t>
            </a:r>
            <a:r>
              <a:rPr lang="en-US" b="1" dirty="0" err="1">
                <a:solidFill>
                  <a:srgbClr val="365F91"/>
                </a:solidFill>
                <a:latin typeface="Cambria"/>
              </a:rPr>
              <a:t>nghĩa</a:t>
            </a:r>
            <a:r>
              <a:rPr lang="en-US" b="1" dirty="0">
                <a:solidFill>
                  <a:srgbClr val="365F91"/>
                </a:solidFill>
                <a:latin typeface="Cambria"/>
              </a:rPr>
              <a:t> </a:t>
            </a:r>
            <a:r>
              <a:rPr lang="en-US" b="1" err="1">
                <a:solidFill>
                  <a:srgbClr val="365F91"/>
                </a:solidFill>
                <a:latin typeface="Cambria"/>
              </a:rPr>
              <a:t>gốc</a:t>
            </a:r>
            <a:r>
              <a:rPr lang="en-US" b="1">
                <a:solidFill>
                  <a:srgbClr val="365F91"/>
                </a:solidFill>
                <a:latin typeface="Cambria"/>
              </a:rPr>
              <a:t> </a:t>
            </a:r>
            <a:r>
              <a:rPr lang="en-US" b="1" smtClean="0">
                <a:solidFill>
                  <a:srgbClr val="365F91"/>
                </a:solidFill>
                <a:latin typeface="Cambria"/>
              </a:rPr>
              <a:t>(</a:t>
            </a:r>
            <a:r>
              <a:rPr lang="en-US" b="1" dirty="0">
                <a:solidFill>
                  <a:srgbClr val="365F91"/>
                </a:solidFill>
                <a:latin typeface="Cambria"/>
              </a:rPr>
              <a:t>Root definitions)</a:t>
            </a:r>
          </a:p>
          <a:p>
            <a:pPr marL="457200" indent="-457200">
              <a:buFont typeface="Wingdings" pitchFamily="2" charset="2"/>
              <a:buChar char="q"/>
            </a:pPr>
            <a:r>
              <a:rPr lang="en-US" b="1" dirty="0" err="1">
                <a:solidFill>
                  <a:srgbClr val="365F91"/>
                </a:solidFill>
                <a:latin typeface="Cambria"/>
              </a:rPr>
              <a:t>Mô</a:t>
            </a:r>
            <a:r>
              <a:rPr lang="en-US" b="1" dirty="0">
                <a:solidFill>
                  <a:srgbClr val="365F91"/>
                </a:solidFill>
                <a:latin typeface="Cambria"/>
              </a:rPr>
              <a:t> </a:t>
            </a:r>
            <a:r>
              <a:rPr lang="en-US" b="1" dirty="0" err="1">
                <a:solidFill>
                  <a:srgbClr val="365F91"/>
                </a:solidFill>
                <a:latin typeface="Cambria"/>
              </a:rPr>
              <a:t>hình</a:t>
            </a:r>
            <a:r>
              <a:rPr lang="en-US" b="1" dirty="0">
                <a:solidFill>
                  <a:srgbClr val="365F91"/>
                </a:solidFill>
                <a:latin typeface="Cambria"/>
              </a:rPr>
              <a:t> ý </a:t>
            </a:r>
            <a:r>
              <a:rPr lang="en-US" b="1" err="1">
                <a:solidFill>
                  <a:srgbClr val="365F91"/>
                </a:solidFill>
                <a:latin typeface="Cambria"/>
              </a:rPr>
              <a:t>niệm</a:t>
            </a:r>
            <a:r>
              <a:rPr lang="en-US" b="1">
                <a:solidFill>
                  <a:srgbClr val="365F91"/>
                </a:solidFill>
                <a:latin typeface="Cambria"/>
              </a:rPr>
              <a:t> </a:t>
            </a:r>
            <a:r>
              <a:rPr lang="en-US" b="1" smtClean="0">
                <a:solidFill>
                  <a:srgbClr val="365F91"/>
                </a:solidFill>
                <a:latin typeface="Cambria"/>
              </a:rPr>
              <a:t>(</a:t>
            </a:r>
            <a:r>
              <a:rPr lang="en-US" b="1" dirty="0">
                <a:solidFill>
                  <a:srgbClr val="365F91"/>
                </a:solidFill>
                <a:latin typeface="Cambria"/>
              </a:rPr>
              <a:t>Conceptual models) </a:t>
            </a:r>
          </a:p>
          <a:p>
            <a:pPr marL="457200" indent="-457200">
              <a:buFont typeface="Wingdings" pitchFamily="2" charset="2"/>
              <a:buChar char="q"/>
            </a:pPr>
            <a:r>
              <a:rPr lang="vi-VN" b="1" dirty="0">
                <a:solidFill>
                  <a:srgbClr val="365F91"/>
                </a:solidFill>
                <a:latin typeface="Cambria"/>
              </a:rPr>
              <a:t>Lập bản đồ nhận </a:t>
            </a:r>
            <a:r>
              <a:rPr lang="vi-VN" b="1">
                <a:solidFill>
                  <a:srgbClr val="365F91"/>
                </a:solidFill>
                <a:latin typeface="Cambria"/>
              </a:rPr>
              <a:t>thức </a:t>
            </a:r>
            <a:r>
              <a:rPr lang="vi-VN" b="1" smtClean="0">
                <a:solidFill>
                  <a:srgbClr val="365F91"/>
                </a:solidFill>
                <a:latin typeface="Cambria"/>
              </a:rPr>
              <a:t>(</a:t>
            </a:r>
            <a:r>
              <a:rPr lang="vi-VN" b="1" dirty="0">
                <a:solidFill>
                  <a:srgbClr val="365F91"/>
                </a:solidFill>
                <a:latin typeface="Cambria"/>
              </a:rPr>
              <a:t>Cognitive mapping) </a:t>
            </a:r>
            <a:r>
              <a:rPr lang="en-US" b="1" dirty="0">
                <a:solidFill>
                  <a:srgbClr val="365F91"/>
                </a:solidFill>
                <a:latin typeface="Cambria"/>
              </a:rPr>
              <a:t> </a:t>
            </a:r>
          </a:p>
        </p:txBody>
      </p:sp>
      <p:sp>
        <p:nvSpPr>
          <p:cNvPr id="4" name="Date Placeholder 3"/>
          <p:cNvSpPr>
            <a:spLocks noGrp="1"/>
          </p:cNvSpPr>
          <p:nvPr>
            <p:ph type="dt" sz="half" idx="10"/>
          </p:nvPr>
        </p:nvSpPr>
        <p:spPr/>
        <p:txBody>
          <a:bodyPr/>
          <a:lstStyle/>
          <a:p>
            <a:fld id="{D7EB50CF-911F-4346-A38A-9B20BA571FD5}" type="datetime1">
              <a:rPr lang="en-US" smtClean="0"/>
              <a:t>07/03/14</a:t>
            </a:fld>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FCCDC37B-01AE-4B4E-9DF4-785F047CBFC2}" type="slidenum">
              <a:rPr lang="en-US" smtClean="0"/>
              <a:t>4</a:t>
            </a:fld>
            <a:endParaRPr lang="en-US"/>
          </a:p>
        </p:txBody>
      </p:sp>
    </p:spTree>
    <p:extLst>
      <p:ext uri="{BB962C8B-B14F-4D97-AF65-F5344CB8AC3E}">
        <p14:creationId xmlns:p14="http://schemas.microsoft.com/office/powerpoint/2010/main" val="22399387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rtl="0"/>
            <a:r>
              <a:rPr lang="en-US" b="1" i="0" u="none" strike="noStrike" baseline="0" dirty="0" err="1" smtClean="0">
                <a:solidFill>
                  <a:srgbClr val="365F91"/>
                </a:solidFill>
                <a:latin typeface="Cambria"/>
              </a:rPr>
              <a:t>Hình</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ảnh</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phong</a:t>
            </a:r>
            <a:r>
              <a:rPr lang="en-US" b="1" i="0" u="none" strike="noStrike" baseline="0" dirty="0" smtClean="0">
                <a:solidFill>
                  <a:srgbClr val="365F91"/>
                </a:solidFill>
                <a:latin typeface="Cambria"/>
              </a:rPr>
              <a:t> </a:t>
            </a:r>
            <a:r>
              <a:rPr lang="en-US" b="1" i="0" u="none" strike="noStrike" baseline="0" err="1" smtClean="0">
                <a:solidFill>
                  <a:srgbClr val="365F91"/>
                </a:solidFill>
                <a:latin typeface="Cambria"/>
              </a:rPr>
              <a:t>phú</a:t>
            </a:r>
            <a:r>
              <a:rPr lang="en-US" b="1" i="0" u="none" strike="noStrike" baseline="0" smtClean="0">
                <a:solidFill>
                  <a:srgbClr val="365F91"/>
                </a:solidFill>
                <a:latin typeface="Cambria"/>
              </a:rPr>
              <a:t> (</a:t>
            </a:r>
            <a:r>
              <a:rPr lang="en-US" b="1" i="0" u="none" strike="noStrike" baseline="0" dirty="0" smtClean="0">
                <a:solidFill>
                  <a:srgbClr val="365F91"/>
                </a:solidFill>
                <a:latin typeface="Cambria"/>
              </a:rPr>
              <a:t>Rich pictures) </a:t>
            </a:r>
            <a:endParaRPr lang="en-US" b="1" i="0" u="none" strike="noStrike" baseline="0" dirty="0" smtClean="0">
              <a:solidFill>
                <a:srgbClr val="365F91"/>
              </a:solidFill>
              <a:latin typeface="Times New Roman"/>
            </a:endParaRPr>
          </a:p>
        </p:txBody>
      </p:sp>
      <p:sp>
        <p:nvSpPr>
          <p:cNvPr id="3" name="Text Placeholder 2"/>
          <p:cNvSpPr>
            <a:spLocks noGrp="1"/>
          </p:cNvSpPr>
          <p:nvPr>
            <p:ph type="body" idx="1"/>
          </p:nvPr>
        </p:nvSpPr>
        <p:spPr/>
        <p:txBody>
          <a:bodyPr/>
          <a:lstStyle/>
          <a:p>
            <a:pPr marR="0" lvl="0" rtl="0"/>
            <a:r>
              <a:rPr lang="vi-VN" b="1" i="0" u="none" strike="noStrike" baseline="0" dirty="0" smtClean="0">
                <a:solidFill>
                  <a:srgbClr val="4F81BD"/>
                </a:solidFill>
                <a:latin typeface="Cambria"/>
              </a:rPr>
              <a:t>Một sơ đồ hình ảnh phong phú là một bức tranh biếm họa hình ảnh của một tổ chức và giúp giải thích tổ chức. </a:t>
            </a:r>
            <a:endParaRPr lang="en-US" b="1" i="0" u="none" strike="noStrike" baseline="0" dirty="0" smtClean="0">
              <a:solidFill>
                <a:srgbClr val="4F81BD"/>
              </a:solidFill>
              <a:latin typeface="Cambria"/>
            </a:endParaRPr>
          </a:p>
          <a:p>
            <a:pPr lvl="1"/>
            <a:r>
              <a:rPr lang="vi-VN" b="1" i="0" u="none" strike="noStrike" baseline="0" dirty="0" smtClean="0">
                <a:solidFill>
                  <a:srgbClr val="4F81BD"/>
                </a:solidFill>
                <a:latin typeface="Cambria"/>
              </a:rPr>
              <a:t>Nó có thể đại diện cho thông tin "mềm" ('soft' information) đại diện cho "sự mập mờ" (fuzziness) của tình trạng nhiều vấn đề cũng như  các sự kiện "cứng" ('hard' facts). </a:t>
            </a:r>
          </a:p>
        </p:txBody>
      </p:sp>
      <p:sp>
        <p:nvSpPr>
          <p:cNvPr id="4" name="Date Placeholder 3"/>
          <p:cNvSpPr>
            <a:spLocks noGrp="1"/>
          </p:cNvSpPr>
          <p:nvPr>
            <p:ph type="dt" sz="half" idx="10"/>
          </p:nvPr>
        </p:nvSpPr>
        <p:spPr/>
        <p:txBody>
          <a:bodyPr/>
          <a:lstStyle/>
          <a:p>
            <a:fld id="{21B9E270-1AC7-4CCB-8F47-43E1237D7CC3}" type="datetime1">
              <a:rPr lang="en-US" smtClean="0"/>
              <a:t>07/03/14</a:t>
            </a:fld>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FCCDC37B-01AE-4B4E-9DF4-785F047CBFC2}" type="slidenum">
              <a:rPr lang="en-US" smtClean="0"/>
              <a:t>5</a:t>
            </a:fld>
            <a:endParaRPr lang="en-US"/>
          </a:p>
        </p:txBody>
      </p:sp>
    </p:spTree>
    <p:extLst>
      <p:ext uri="{BB962C8B-B14F-4D97-AF65-F5344CB8AC3E}">
        <p14:creationId xmlns:p14="http://schemas.microsoft.com/office/powerpoint/2010/main" val="12488113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olidFill>
                  <a:srgbClr val="365F91"/>
                </a:solidFill>
                <a:latin typeface="Cambria"/>
              </a:rPr>
              <a:t>Ví dụ về Rich picture </a:t>
            </a:r>
          </a:p>
        </p:txBody>
      </p:sp>
      <p:sp>
        <p:nvSpPr>
          <p:cNvPr id="4" name="Date Placeholder 3"/>
          <p:cNvSpPr>
            <a:spLocks noGrp="1"/>
          </p:cNvSpPr>
          <p:nvPr>
            <p:ph type="dt" sz="half" idx="10"/>
          </p:nvPr>
        </p:nvSpPr>
        <p:spPr/>
        <p:txBody>
          <a:bodyPr/>
          <a:lstStyle/>
          <a:p>
            <a:fld id="{148377B2-9E4C-4DC3-95E5-138E0CB32F89}" type="datetime1">
              <a:rPr lang="en-US" smtClean="0"/>
              <a:t>07/03/14</a:t>
            </a:fld>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6</a:t>
            </a:fld>
            <a:endParaRPr lang="en-US"/>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981200"/>
            <a:ext cx="7315200" cy="4435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69597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rtl="0"/>
            <a:r>
              <a:rPr lang="en-US" b="1" i="0" u="none" strike="noStrike" baseline="0" dirty="0" err="1" smtClean="0">
                <a:solidFill>
                  <a:srgbClr val="365F91"/>
                </a:solidFill>
                <a:latin typeface="Cambria"/>
              </a:rPr>
              <a:t>Định</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nghĩa</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gốc</a:t>
            </a:r>
            <a:r>
              <a:rPr lang="en-US" b="1" i="0" u="none" strike="noStrike" baseline="0" dirty="0" smtClean="0">
                <a:solidFill>
                  <a:srgbClr val="365F91"/>
                </a:solidFill>
                <a:latin typeface="Cambria"/>
              </a:rPr>
              <a:t> (Root definitions) </a:t>
            </a:r>
            <a:endParaRPr lang="en-US" b="1" i="0" u="none" strike="noStrike" baseline="0" dirty="0" smtClean="0">
              <a:solidFill>
                <a:srgbClr val="365F91"/>
              </a:solidFill>
              <a:latin typeface="Times New Roman"/>
            </a:endParaRPr>
          </a:p>
        </p:txBody>
      </p:sp>
      <p:sp>
        <p:nvSpPr>
          <p:cNvPr id="3" name="Text Placeholder 2"/>
          <p:cNvSpPr>
            <a:spLocks noGrp="1"/>
          </p:cNvSpPr>
          <p:nvPr>
            <p:ph type="body" idx="1"/>
          </p:nvPr>
        </p:nvSpPr>
        <p:spPr/>
        <p:txBody>
          <a:bodyPr/>
          <a:lstStyle/>
          <a:p>
            <a:pPr marR="0" lvl="0" rtl="0"/>
            <a:r>
              <a:rPr lang="vi-VN" b="1" i="0" u="none" strike="noStrike" baseline="0" dirty="0" smtClean="0">
                <a:solidFill>
                  <a:srgbClr val="4F81BD"/>
                </a:solidFill>
                <a:latin typeface="Cambria"/>
              </a:rPr>
              <a:t>Định nghĩa gốc là một mô tả bằng lời nói ngắn gọn của hệ thống có thể nắm bắt bản chất tự nhiên của nó. </a:t>
            </a:r>
            <a:endParaRPr lang="en-US" b="1" i="0" u="none" strike="noStrike" baseline="0" dirty="0" smtClean="0">
              <a:solidFill>
                <a:srgbClr val="4F81BD"/>
              </a:solidFill>
              <a:latin typeface="Cambria"/>
            </a:endParaRPr>
          </a:p>
          <a:p>
            <a:pPr lvl="1"/>
            <a:r>
              <a:rPr lang="vi-VN" b="1" i="0" u="none" strike="noStrike" baseline="0" dirty="0" smtClean="0">
                <a:solidFill>
                  <a:srgbClr val="4F81BD"/>
                </a:solidFill>
                <a:latin typeface="Cambria"/>
              </a:rPr>
              <a:t>Nó sẽ phản ánh khách hàng, tác nhân, sự chuyển đổi, thế giới quan, chủ sở hữu, và môi trường (CATWOE: </a:t>
            </a:r>
            <a:r>
              <a:rPr lang="vi-VN" b="1" i="0" u="sng" strike="noStrike" baseline="0" dirty="0" smtClean="0">
                <a:solidFill>
                  <a:srgbClr val="4F81BD"/>
                </a:solidFill>
                <a:latin typeface="Cambria"/>
              </a:rPr>
              <a:t>c</a:t>
            </a:r>
            <a:r>
              <a:rPr lang="vi-VN" b="1" i="0" u="none" strike="noStrike" baseline="0" dirty="0" smtClean="0">
                <a:solidFill>
                  <a:srgbClr val="4F81BD"/>
                </a:solidFill>
                <a:latin typeface="Cambria"/>
              </a:rPr>
              <a:t>lient, </a:t>
            </a:r>
            <a:r>
              <a:rPr lang="vi-VN" b="1" i="0" u="sng" strike="noStrike" baseline="0" dirty="0" smtClean="0">
                <a:solidFill>
                  <a:srgbClr val="4F81BD"/>
                </a:solidFill>
                <a:latin typeface="Cambria"/>
              </a:rPr>
              <a:t>a</a:t>
            </a:r>
            <a:r>
              <a:rPr lang="vi-VN" b="1" i="0" u="none" strike="noStrike" baseline="0" dirty="0" smtClean="0">
                <a:solidFill>
                  <a:srgbClr val="4F81BD"/>
                </a:solidFill>
                <a:latin typeface="Cambria"/>
              </a:rPr>
              <a:t>ctor, </a:t>
            </a:r>
            <a:r>
              <a:rPr lang="vi-VN" b="1" i="0" u="sng" strike="noStrike" baseline="0" dirty="0" smtClean="0">
                <a:solidFill>
                  <a:srgbClr val="4F81BD"/>
                </a:solidFill>
                <a:latin typeface="Cambria"/>
              </a:rPr>
              <a:t>t</a:t>
            </a:r>
            <a:r>
              <a:rPr lang="vi-VN" b="1" i="0" u="none" strike="noStrike" baseline="0" dirty="0" smtClean="0">
                <a:solidFill>
                  <a:srgbClr val="4F81BD"/>
                </a:solidFill>
                <a:latin typeface="Cambria"/>
              </a:rPr>
              <a:t>ransformation, </a:t>
            </a:r>
            <a:r>
              <a:rPr lang="vi-VN" b="1" i="0" u="sng" strike="noStrike" baseline="0" dirty="0" smtClean="0">
                <a:solidFill>
                  <a:srgbClr val="4F81BD"/>
                </a:solidFill>
                <a:latin typeface="Cambria"/>
              </a:rPr>
              <a:t>w</a:t>
            </a:r>
            <a:r>
              <a:rPr lang="vi-VN" b="1" i="0" u="none" strike="noStrike" baseline="0" dirty="0" smtClean="0">
                <a:solidFill>
                  <a:srgbClr val="4F81BD"/>
                </a:solidFill>
                <a:latin typeface="Cambria"/>
              </a:rPr>
              <a:t>orld view, </a:t>
            </a:r>
            <a:r>
              <a:rPr lang="vi-VN" b="1" i="0" u="sng" strike="noStrike" baseline="0" dirty="0" smtClean="0">
                <a:solidFill>
                  <a:srgbClr val="4F81BD"/>
                </a:solidFill>
                <a:latin typeface="Cambria"/>
              </a:rPr>
              <a:t>o</a:t>
            </a:r>
            <a:r>
              <a:rPr lang="vi-VN" b="1" i="0" u="none" strike="noStrike" baseline="0" dirty="0" smtClean="0">
                <a:solidFill>
                  <a:srgbClr val="4F81BD"/>
                </a:solidFill>
                <a:latin typeface="Cambria"/>
              </a:rPr>
              <a:t>wner, and </a:t>
            </a:r>
            <a:r>
              <a:rPr lang="vi-VN" b="1" i="0" u="sng" strike="noStrike" baseline="0" dirty="0" smtClean="0">
                <a:solidFill>
                  <a:srgbClr val="4F81BD"/>
                </a:solidFill>
                <a:latin typeface="Cambria"/>
              </a:rPr>
              <a:t>e</a:t>
            </a:r>
            <a:r>
              <a:rPr lang="vi-VN" b="1" i="0" u="none" strike="noStrike" baseline="0" dirty="0" smtClean="0">
                <a:solidFill>
                  <a:srgbClr val="4F81BD"/>
                </a:solidFill>
                <a:latin typeface="Cambria"/>
              </a:rPr>
              <a:t>nvironment). </a:t>
            </a:r>
          </a:p>
        </p:txBody>
      </p:sp>
      <p:sp>
        <p:nvSpPr>
          <p:cNvPr id="4" name="Date Placeholder 3"/>
          <p:cNvSpPr>
            <a:spLocks noGrp="1"/>
          </p:cNvSpPr>
          <p:nvPr>
            <p:ph type="dt" sz="half" idx="10"/>
          </p:nvPr>
        </p:nvSpPr>
        <p:spPr/>
        <p:txBody>
          <a:bodyPr/>
          <a:lstStyle/>
          <a:p>
            <a:fld id="{F18E9759-3898-4AA7-A6FB-A4F6F922A7DB}" type="datetime1">
              <a:rPr lang="en-US" smtClean="0"/>
              <a:t>07/03/14</a:t>
            </a:fld>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FCCDC37B-01AE-4B4E-9DF4-785F047CBFC2}" type="slidenum">
              <a:rPr lang="en-US" smtClean="0"/>
              <a:t>7</a:t>
            </a:fld>
            <a:endParaRPr lang="en-US"/>
          </a:p>
        </p:txBody>
      </p:sp>
    </p:spTree>
    <p:extLst>
      <p:ext uri="{BB962C8B-B14F-4D97-AF65-F5344CB8AC3E}">
        <p14:creationId xmlns:p14="http://schemas.microsoft.com/office/powerpoint/2010/main" val="1949020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rtl="0"/>
            <a:r>
              <a:rPr lang="en-US" b="1" i="0" u="none" strike="noStrike" baseline="0" dirty="0" err="1" smtClean="0">
                <a:solidFill>
                  <a:srgbClr val="365F91"/>
                </a:solidFill>
                <a:latin typeface="Cambria"/>
              </a:rPr>
              <a:t>Mô</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hình</a:t>
            </a:r>
            <a:r>
              <a:rPr lang="en-US" b="1" i="0" u="none" strike="noStrike" baseline="0" dirty="0" smtClean="0">
                <a:solidFill>
                  <a:srgbClr val="365F91"/>
                </a:solidFill>
                <a:latin typeface="Cambria"/>
              </a:rPr>
              <a:t> ý </a:t>
            </a:r>
            <a:r>
              <a:rPr lang="en-US" b="1" i="0" u="none" strike="noStrike" baseline="0" err="1" smtClean="0">
                <a:solidFill>
                  <a:srgbClr val="365F91"/>
                </a:solidFill>
                <a:latin typeface="Cambria"/>
              </a:rPr>
              <a:t>niệm</a:t>
            </a:r>
            <a:r>
              <a:rPr lang="en-US" b="1" i="0" u="none" strike="noStrike" baseline="0" smtClean="0">
                <a:solidFill>
                  <a:srgbClr val="365F91"/>
                </a:solidFill>
                <a:latin typeface="Cambria"/>
              </a:rPr>
              <a:t> (</a:t>
            </a:r>
            <a:r>
              <a:rPr lang="en-US" b="1" i="0" u="none" strike="noStrike" baseline="0" dirty="0" smtClean="0">
                <a:solidFill>
                  <a:srgbClr val="365F91"/>
                </a:solidFill>
                <a:latin typeface="Cambria"/>
              </a:rPr>
              <a:t>Conceptual models) </a:t>
            </a:r>
            <a:endParaRPr lang="en-US" b="1" i="0" u="none" strike="noStrike" baseline="0" dirty="0" smtClean="0">
              <a:solidFill>
                <a:srgbClr val="365F91"/>
              </a:solidFill>
              <a:latin typeface="Times New Roman"/>
            </a:endParaRPr>
          </a:p>
        </p:txBody>
      </p:sp>
      <p:sp>
        <p:nvSpPr>
          <p:cNvPr id="3" name="Text Placeholder 2"/>
          <p:cNvSpPr>
            <a:spLocks noGrp="1"/>
          </p:cNvSpPr>
          <p:nvPr>
            <p:ph type="body" idx="1"/>
          </p:nvPr>
        </p:nvSpPr>
        <p:spPr/>
        <p:txBody>
          <a:bodyPr/>
          <a:lstStyle/>
          <a:p>
            <a:pPr marR="0" lvl="0" rtl="0"/>
            <a:r>
              <a:rPr lang="vi-VN" b="1" i="0" u="none" strike="noStrike" baseline="0" smtClean="0">
                <a:solidFill>
                  <a:srgbClr val="4F81BD"/>
                </a:solidFill>
                <a:latin typeface="Cambria"/>
              </a:rPr>
              <a:t>Mô hình ý niệm được bắt nguồn từ định nghĩa gốc. Các yếu tố của nó là các hoạt động và chúng có thể được tìm thấy bằng cách chiết xuất từ ​​định nghĩa gốc tất cả các động từ ngụ ý bởi nó. Danh sách các động từ chủ động sau đó nên được sắp xếp theo thứ tự hợp lý mạch lạc. </a:t>
            </a:r>
          </a:p>
        </p:txBody>
      </p:sp>
      <p:sp>
        <p:nvSpPr>
          <p:cNvPr id="4" name="Date Placeholder 3"/>
          <p:cNvSpPr>
            <a:spLocks noGrp="1"/>
          </p:cNvSpPr>
          <p:nvPr>
            <p:ph type="dt" sz="half" idx="10"/>
          </p:nvPr>
        </p:nvSpPr>
        <p:spPr/>
        <p:txBody>
          <a:bodyPr/>
          <a:lstStyle/>
          <a:p>
            <a:fld id="{3106F61D-A28E-4044-BF8E-1B3ED776D21B}" type="datetime1">
              <a:rPr lang="en-US" smtClean="0"/>
              <a:t>07/03/14</a:t>
            </a:fld>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FCCDC37B-01AE-4B4E-9DF4-785F047CBFC2}" type="slidenum">
              <a:rPr lang="en-US" smtClean="0"/>
              <a:t>8</a:t>
            </a:fld>
            <a:endParaRPr lang="en-US"/>
          </a:p>
        </p:txBody>
      </p:sp>
    </p:spTree>
    <p:extLst>
      <p:ext uri="{BB962C8B-B14F-4D97-AF65-F5344CB8AC3E}">
        <p14:creationId xmlns:p14="http://schemas.microsoft.com/office/powerpoint/2010/main" val="28917990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014" y="1297417"/>
            <a:ext cx="8647385" cy="607583"/>
          </a:xfrm>
        </p:spPr>
        <p:txBody>
          <a:bodyPr>
            <a:noAutofit/>
          </a:bodyPr>
          <a:lstStyle/>
          <a:p>
            <a:pPr marR="0" rtl="0"/>
            <a:r>
              <a:rPr lang="vi-VN" sz="3400" b="1" i="0" u="none" strike="noStrike" baseline="0" dirty="0" smtClean="0">
                <a:solidFill>
                  <a:srgbClr val="365F91"/>
                </a:solidFill>
                <a:latin typeface="Cambria"/>
              </a:rPr>
              <a:t>Lập bản đồ nhận </a:t>
            </a:r>
            <a:r>
              <a:rPr lang="vi-VN" sz="3400" b="1" i="0" u="none" strike="noStrike" baseline="0" smtClean="0">
                <a:solidFill>
                  <a:srgbClr val="365F91"/>
                </a:solidFill>
                <a:latin typeface="Cambria"/>
              </a:rPr>
              <a:t>thức (</a:t>
            </a:r>
            <a:r>
              <a:rPr lang="vi-VN" sz="3400" b="1" i="0" u="none" strike="noStrike" baseline="0" dirty="0" smtClean="0">
                <a:solidFill>
                  <a:srgbClr val="365F91"/>
                </a:solidFill>
                <a:latin typeface="Cambria"/>
              </a:rPr>
              <a:t>Cognitive mapping) </a:t>
            </a:r>
            <a:endParaRPr lang="vi-VN" sz="3400" b="1" i="0" u="none" strike="noStrike" baseline="0" dirty="0" smtClean="0">
              <a:solidFill>
                <a:srgbClr val="365F91"/>
              </a:solidFill>
              <a:latin typeface="Times New Roman"/>
            </a:endParaRPr>
          </a:p>
        </p:txBody>
      </p:sp>
      <p:sp>
        <p:nvSpPr>
          <p:cNvPr id="3" name="Text Placeholder 2"/>
          <p:cNvSpPr>
            <a:spLocks noGrp="1"/>
          </p:cNvSpPr>
          <p:nvPr>
            <p:ph type="body" idx="1"/>
          </p:nvPr>
        </p:nvSpPr>
        <p:spPr/>
        <p:txBody>
          <a:bodyPr>
            <a:normAutofit fontScale="85000" lnSpcReduction="10000"/>
          </a:bodyPr>
          <a:lstStyle/>
          <a:p>
            <a:pPr marR="0" lvl="0" rtl="0"/>
            <a:r>
              <a:rPr lang="vi-VN" b="1" i="0" u="none" strike="noStrike" baseline="0" dirty="0" smtClean="0">
                <a:solidFill>
                  <a:srgbClr val="4F81BD"/>
                </a:solidFill>
                <a:latin typeface="Cambria"/>
              </a:rPr>
              <a:t>Một bản đồ nhận thức là một mô hình của “hệ thống các khái niệm" (system of </a:t>
            </a:r>
            <a:r>
              <a:rPr lang="vi-VN" b="1" i="0" u="none" strike="noStrike" baseline="0" smtClean="0">
                <a:solidFill>
                  <a:srgbClr val="4F81BD"/>
                </a:solidFill>
                <a:latin typeface="Cambria"/>
              </a:rPr>
              <a:t>concepts)</a:t>
            </a:r>
            <a:r>
              <a:rPr lang="en-US" b="1" i="0" u="none" strike="noStrike" baseline="0" smtClean="0">
                <a:solidFill>
                  <a:srgbClr val="4F81BD"/>
                </a:solidFill>
                <a:latin typeface="Cambria"/>
              </a:rPr>
              <a:t> </a:t>
            </a:r>
            <a:r>
              <a:rPr lang="vi-VN" b="1" i="0" u="none" strike="noStrike" baseline="0" smtClean="0">
                <a:solidFill>
                  <a:srgbClr val="4F81BD"/>
                </a:solidFill>
                <a:latin typeface="Cambria"/>
              </a:rPr>
              <a:t>được </a:t>
            </a:r>
            <a:r>
              <a:rPr lang="vi-VN" b="1" i="0" u="none" strike="noStrike" baseline="0" dirty="0" smtClean="0">
                <a:solidFill>
                  <a:srgbClr val="4F81BD"/>
                </a:solidFill>
                <a:latin typeface="Cambria"/>
              </a:rPr>
              <a:t>sử dụng để truyền thông bản chất của một vấn đề và các khái niệm có liên quan đến những người khác thông qua một định hướng hành động. </a:t>
            </a:r>
            <a:endParaRPr lang="en-US" b="1" i="0" u="none" strike="noStrike" baseline="0" dirty="0" smtClean="0">
              <a:solidFill>
                <a:srgbClr val="4F81BD"/>
              </a:solidFill>
              <a:latin typeface="Cambria"/>
            </a:endParaRPr>
          </a:p>
          <a:p>
            <a:pPr marR="0" lvl="0" rtl="0"/>
            <a:r>
              <a:rPr lang="vi-VN" b="1" i="0" u="none" strike="noStrike" baseline="0" dirty="0" smtClean="0">
                <a:solidFill>
                  <a:srgbClr val="4F81BD"/>
                </a:solidFill>
                <a:latin typeface="Cambria"/>
              </a:rPr>
              <a:t>Trong thực tế, các bản đồ này thể hiện các báo cáo ngắn (ý tưởng, sự kiện, hoàn cảnh, khẳng định, và đề xuất) liên quan đến vấn đề tình hình được liên kết bằng các mũi tên thể hiện mối quan hệ của chúng. Nhưng đó là toàn bộ bản đồ nhận thức để cung cấp sự hiểu biết nhiều nhất. </a:t>
            </a:r>
          </a:p>
        </p:txBody>
      </p:sp>
      <p:sp>
        <p:nvSpPr>
          <p:cNvPr id="4" name="Date Placeholder 3"/>
          <p:cNvSpPr>
            <a:spLocks noGrp="1"/>
          </p:cNvSpPr>
          <p:nvPr>
            <p:ph type="dt" sz="half" idx="10"/>
          </p:nvPr>
        </p:nvSpPr>
        <p:spPr/>
        <p:txBody>
          <a:bodyPr/>
          <a:lstStyle/>
          <a:p>
            <a:fld id="{F75F50A4-50DF-48A1-AA8A-5ADFB6DF5C67}" type="datetime1">
              <a:rPr lang="en-US" smtClean="0"/>
              <a:t>07/03/14</a:t>
            </a:fld>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FCCDC37B-01AE-4B4E-9DF4-785F047CBFC2}" type="slidenum">
              <a:rPr lang="en-US" smtClean="0"/>
              <a:t>9</a:t>
            </a:fld>
            <a:endParaRPr lang="en-US"/>
          </a:p>
        </p:txBody>
      </p:sp>
    </p:spTree>
    <p:extLst>
      <p:ext uri="{BB962C8B-B14F-4D97-AF65-F5344CB8AC3E}">
        <p14:creationId xmlns:p14="http://schemas.microsoft.com/office/powerpoint/2010/main" val="33027544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baseline="0" smtClean="0">
                <a:solidFill>
                  <a:srgbClr val="365F91"/>
                </a:solidFill>
                <a:latin typeface="Cambria"/>
              </a:rPr>
              <a:t>KỸ THUẬT DỮ LIỆU (DATA TECHNIQUES) </a:t>
            </a:r>
          </a:p>
        </p:txBody>
      </p:sp>
      <p:sp>
        <p:nvSpPr>
          <p:cNvPr id="3" name="Text Placeholder 2"/>
          <p:cNvSpPr>
            <a:spLocks noGrp="1"/>
          </p:cNvSpPr>
          <p:nvPr>
            <p:ph type="body" idx="1"/>
          </p:nvPr>
        </p:nvSpPr>
        <p:spPr/>
        <p:txBody>
          <a:bodyPr/>
          <a:lstStyle/>
          <a:p>
            <a:pPr marL="454025" indent="-454025">
              <a:buFont typeface="Wingdings" pitchFamily="2" charset="2"/>
              <a:buChar char="q"/>
            </a:pPr>
            <a:r>
              <a:rPr lang="en-US" b="1" dirty="0" err="1">
                <a:solidFill>
                  <a:srgbClr val="365F91"/>
                </a:solidFill>
                <a:latin typeface="Cambria"/>
              </a:rPr>
              <a:t>Mô</a:t>
            </a:r>
            <a:r>
              <a:rPr lang="en-US" b="1" dirty="0">
                <a:solidFill>
                  <a:srgbClr val="365F91"/>
                </a:solidFill>
                <a:latin typeface="Cambria"/>
              </a:rPr>
              <a:t> </a:t>
            </a:r>
            <a:r>
              <a:rPr lang="en-US" b="1" dirty="0" err="1">
                <a:solidFill>
                  <a:srgbClr val="365F91"/>
                </a:solidFill>
                <a:latin typeface="Cambria"/>
              </a:rPr>
              <a:t>hình</a:t>
            </a:r>
            <a:r>
              <a:rPr lang="en-US" b="1" dirty="0">
                <a:solidFill>
                  <a:srgbClr val="365F91"/>
                </a:solidFill>
                <a:latin typeface="Cambria"/>
              </a:rPr>
              <a:t> </a:t>
            </a:r>
            <a:r>
              <a:rPr lang="en-US" b="1" dirty="0" err="1">
                <a:solidFill>
                  <a:srgbClr val="365F91"/>
                </a:solidFill>
                <a:latin typeface="Cambria"/>
              </a:rPr>
              <a:t>hóa</a:t>
            </a:r>
            <a:r>
              <a:rPr lang="en-US" b="1" dirty="0">
                <a:solidFill>
                  <a:srgbClr val="365F91"/>
                </a:solidFill>
                <a:latin typeface="Cambria"/>
              </a:rPr>
              <a:t> </a:t>
            </a:r>
            <a:r>
              <a:rPr lang="en-US" b="1" dirty="0" err="1">
                <a:solidFill>
                  <a:srgbClr val="365F91"/>
                </a:solidFill>
                <a:latin typeface="Cambria"/>
              </a:rPr>
              <a:t>thực</a:t>
            </a:r>
            <a:r>
              <a:rPr lang="en-US" b="1" dirty="0">
                <a:solidFill>
                  <a:srgbClr val="365F91"/>
                </a:solidFill>
                <a:latin typeface="Cambria"/>
              </a:rPr>
              <a:t> </a:t>
            </a:r>
            <a:r>
              <a:rPr lang="en-US" b="1" dirty="0" err="1">
                <a:solidFill>
                  <a:srgbClr val="365F91"/>
                </a:solidFill>
                <a:latin typeface="Cambria"/>
              </a:rPr>
              <a:t>thể</a:t>
            </a:r>
            <a:r>
              <a:rPr lang="en-US" b="1" dirty="0">
                <a:solidFill>
                  <a:srgbClr val="365F91"/>
                </a:solidFill>
                <a:latin typeface="Cambria"/>
              </a:rPr>
              <a:t> (Entity </a:t>
            </a:r>
            <a:r>
              <a:rPr lang="en-US" b="1" dirty="0" err="1">
                <a:solidFill>
                  <a:srgbClr val="365F91"/>
                </a:solidFill>
                <a:latin typeface="Cambria"/>
              </a:rPr>
              <a:t>modelling</a:t>
            </a:r>
            <a:r>
              <a:rPr lang="en-US" b="1" dirty="0" smtClean="0">
                <a:solidFill>
                  <a:srgbClr val="365F91"/>
                </a:solidFill>
                <a:latin typeface="Cambria"/>
              </a:rPr>
              <a:t>)</a:t>
            </a:r>
          </a:p>
          <a:p>
            <a:pPr marL="454025" indent="-454025">
              <a:buFont typeface="Wingdings" pitchFamily="2" charset="2"/>
              <a:buChar char="q"/>
            </a:pPr>
            <a:r>
              <a:rPr lang="en-US" b="1" dirty="0" err="1">
                <a:solidFill>
                  <a:srgbClr val="365F91"/>
                </a:solidFill>
                <a:latin typeface="Cambria"/>
              </a:rPr>
              <a:t>Sự</a:t>
            </a:r>
            <a:r>
              <a:rPr lang="en-US" b="1" dirty="0">
                <a:solidFill>
                  <a:srgbClr val="365F91"/>
                </a:solidFill>
                <a:latin typeface="Cambria"/>
              </a:rPr>
              <a:t> </a:t>
            </a:r>
            <a:r>
              <a:rPr lang="en-US" b="1" dirty="0" err="1">
                <a:solidFill>
                  <a:srgbClr val="365F91"/>
                </a:solidFill>
                <a:latin typeface="Cambria"/>
              </a:rPr>
              <a:t>chuẩn</a:t>
            </a:r>
            <a:r>
              <a:rPr lang="en-US" b="1" dirty="0">
                <a:solidFill>
                  <a:srgbClr val="365F91"/>
                </a:solidFill>
                <a:latin typeface="Cambria"/>
              </a:rPr>
              <a:t> </a:t>
            </a:r>
            <a:r>
              <a:rPr lang="en-US" b="1" dirty="0" err="1">
                <a:solidFill>
                  <a:srgbClr val="365F91"/>
                </a:solidFill>
                <a:latin typeface="Cambria"/>
              </a:rPr>
              <a:t>hóa</a:t>
            </a:r>
            <a:r>
              <a:rPr lang="en-US" b="1" dirty="0">
                <a:solidFill>
                  <a:srgbClr val="365F91"/>
                </a:solidFill>
                <a:latin typeface="Cambria"/>
              </a:rPr>
              <a:t> (Normalization)</a:t>
            </a:r>
            <a:r>
              <a:rPr lang="en-US" b="1" dirty="0" smtClean="0">
                <a:solidFill>
                  <a:srgbClr val="365F91"/>
                </a:solidFill>
                <a:latin typeface="Cambria"/>
              </a:rPr>
              <a:t> </a:t>
            </a:r>
            <a:endParaRPr lang="en-US" dirty="0"/>
          </a:p>
        </p:txBody>
      </p:sp>
      <p:sp>
        <p:nvSpPr>
          <p:cNvPr id="4" name="Date Placeholder 3"/>
          <p:cNvSpPr>
            <a:spLocks noGrp="1"/>
          </p:cNvSpPr>
          <p:nvPr>
            <p:ph type="dt" sz="half" idx="10"/>
          </p:nvPr>
        </p:nvSpPr>
        <p:spPr/>
        <p:txBody>
          <a:bodyPr/>
          <a:lstStyle/>
          <a:p>
            <a:fld id="{6C068E81-0B5D-4203-BE6D-472DF6F3B606}" type="datetime1">
              <a:rPr lang="en-US" smtClean="0"/>
              <a:t>07/03/14</a:t>
            </a:fld>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FCCDC37B-01AE-4B4E-9DF4-785F047CBFC2}" type="slidenum">
              <a:rPr lang="en-US" smtClean="0"/>
              <a:t>10</a:t>
            </a:fld>
            <a:endParaRPr lang="en-US"/>
          </a:p>
        </p:txBody>
      </p:sp>
    </p:spTree>
    <p:extLst>
      <p:ext uri="{BB962C8B-B14F-4D97-AF65-F5344CB8AC3E}">
        <p14:creationId xmlns:p14="http://schemas.microsoft.com/office/powerpoint/2010/main" val="24539657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014" y="1297417"/>
            <a:ext cx="8723585" cy="607583"/>
          </a:xfrm>
        </p:spPr>
        <p:txBody>
          <a:bodyPr>
            <a:noAutofit/>
          </a:bodyPr>
          <a:lstStyle/>
          <a:p>
            <a:pPr marR="0" rtl="0"/>
            <a:r>
              <a:rPr lang="en-US" b="1" i="0" u="none" strike="noStrike" baseline="0" dirty="0" err="1" smtClean="0">
                <a:solidFill>
                  <a:srgbClr val="365F91"/>
                </a:solidFill>
                <a:latin typeface="Cambria"/>
              </a:rPr>
              <a:t>Mô</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hình</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hóa</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thực</a:t>
            </a:r>
            <a:r>
              <a:rPr lang="en-US" b="1" i="0" u="none" strike="noStrike" baseline="0" dirty="0" smtClean="0">
                <a:solidFill>
                  <a:srgbClr val="365F91"/>
                </a:solidFill>
                <a:latin typeface="Cambria"/>
              </a:rPr>
              <a:t> </a:t>
            </a:r>
            <a:r>
              <a:rPr lang="en-US" b="1" i="0" u="none" strike="noStrike" baseline="0" err="1" smtClean="0">
                <a:solidFill>
                  <a:srgbClr val="365F91"/>
                </a:solidFill>
                <a:latin typeface="Cambria"/>
              </a:rPr>
              <a:t>thể</a:t>
            </a:r>
            <a:r>
              <a:rPr lang="en-US" b="1" i="0" u="none" strike="noStrike" baseline="0" smtClean="0">
                <a:solidFill>
                  <a:srgbClr val="365F91"/>
                </a:solidFill>
                <a:latin typeface="Cambria"/>
              </a:rPr>
              <a:t> (</a:t>
            </a:r>
            <a:r>
              <a:rPr lang="en-US" b="1" i="0" u="none" strike="noStrike" baseline="0" dirty="0" smtClean="0">
                <a:solidFill>
                  <a:srgbClr val="365F91"/>
                </a:solidFill>
                <a:latin typeface="Cambria"/>
              </a:rPr>
              <a:t>Entity </a:t>
            </a:r>
            <a:r>
              <a:rPr lang="en-US" b="1" i="0" u="none" strike="noStrike" baseline="0" dirty="0" err="1" smtClean="0">
                <a:solidFill>
                  <a:srgbClr val="365F91"/>
                </a:solidFill>
                <a:latin typeface="Cambria"/>
              </a:rPr>
              <a:t>modelling</a:t>
            </a:r>
            <a:r>
              <a:rPr lang="en-US" b="1" i="0" u="none" strike="noStrike" baseline="0" dirty="0" smtClean="0">
                <a:solidFill>
                  <a:srgbClr val="365F91"/>
                </a:solidFill>
                <a:latin typeface="Cambria"/>
              </a:rPr>
              <a:t>) </a:t>
            </a:r>
            <a:endParaRPr lang="en-US" b="1" i="0" u="none" strike="noStrike" baseline="0" dirty="0" smtClean="0">
              <a:solidFill>
                <a:srgbClr val="365F91"/>
              </a:solidFill>
              <a:latin typeface="Times New Roman"/>
            </a:endParaRPr>
          </a:p>
        </p:txBody>
      </p:sp>
      <p:sp>
        <p:nvSpPr>
          <p:cNvPr id="3" name="Text Placeholder 2"/>
          <p:cNvSpPr>
            <a:spLocks noGrp="1"/>
          </p:cNvSpPr>
          <p:nvPr>
            <p:ph type="body" idx="1"/>
          </p:nvPr>
        </p:nvSpPr>
        <p:spPr/>
        <p:txBody>
          <a:bodyPr>
            <a:normAutofit fontScale="92500"/>
          </a:bodyPr>
          <a:lstStyle/>
          <a:p>
            <a:pPr marR="0" lvl="0" rtl="0"/>
            <a:r>
              <a:rPr lang="vi-VN" b="1" i="0" u="none" strike="noStrike" baseline="0" smtClean="0">
                <a:solidFill>
                  <a:srgbClr val="4F81BD"/>
                </a:solidFill>
                <a:latin typeface="Cambria"/>
              </a:rPr>
              <a:t>Một mô hình thực thể </a:t>
            </a:r>
            <a:r>
              <a:rPr lang="vi-VN" b="1" i="0" u="none" strike="noStrike" baseline="0" smtClean="0">
                <a:solidFill>
                  <a:srgbClr val="4F81BD"/>
                </a:solidFill>
                <a:latin typeface="Times New Roman"/>
              </a:rPr>
              <a:t>-</a:t>
            </a:r>
            <a:r>
              <a:rPr lang="vi-VN" b="1" i="0" u="none" strike="noStrike" baseline="0" smtClean="0">
                <a:solidFill>
                  <a:srgbClr val="4F81BD"/>
                </a:solidFill>
                <a:latin typeface="Cambria"/>
              </a:rPr>
              <a:t> quan hệ xem tổ chức như là một tập hợp các thành phần dữ liệu, được gọi là các thực thể, đó là những điều quan tâm đến tổ chức, và các mối quan hệ giữa các thực thể. </a:t>
            </a:r>
          </a:p>
          <a:p>
            <a:pPr marR="0" lvl="0" rtl="0"/>
            <a:r>
              <a:rPr lang="vi-VN" b="1" i="0" u="none" strike="noStrike" baseline="0" smtClean="0">
                <a:solidFill>
                  <a:srgbClr val="4F81BD"/>
                </a:solidFill>
                <a:latin typeface="Cambria"/>
              </a:rPr>
              <a:t>Một thực thể sẽ có các thuộc tính mô tả thực thể</a:t>
            </a:r>
            <a:r>
              <a:rPr lang="vi-VN" b="1" i="0" u="none" strike="noStrike" baseline="0" smtClean="0">
                <a:solidFill>
                  <a:srgbClr val="4F81BD"/>
                </a:solidFill>
                <a:latin typeface="Times New Roman"/>
              </a:rPr>
              <a:t>.</a:t>
            </a:r>
            <a:r>
              <a:rPr lang="vi-VN" b="1" i="0" u="none" strike="noStrike" baseline="0" smtClean="0">
                <a:solidFill>
                  <a:srgbClr val="4F81BD"/>
                </a:solidFill>
                <a:latin typeface="Cambria"/>
              </a:rPr>
              <a:t> Thuộc tính cụ thể hoặc nhóm các thuộc tính xác định duy nhất một sự xuất hiện thực thể được gọi là thuộc tính quan trọng. </a:t>
            </a:r>
          </a:p>
        </p:txBody>
      </p:sp>
      <p:sp>
        <p:nvSpPr>
          <p:cNvPr id="4" name="Date Placeholder 3"/>
          <p:cNvSpPr>
            <a:spLocks noGrp="1"/>
          </p:cNvSpPr>
          <p:nvPr>
            <p:ph type="dt" sz="half" idx="10"/>
          </p:nvPr>
        </p:nvSpPr>
        <p:spPr/>
        <p:txBody>
          <a:bodyPr/>
          <a:lstStyle/>
          <a:p>
            <a:fld id="{C1FB0CF8-154E-4B11-8525-7C6FBCD1260C}" type="datetime1">
              <a:rPr lang="en-US" smtClean="0"/>
              <a:t>07/03/14</a:t>
            </a:fld>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FCCDC37B-01AE-4B4E-9DF4-785F047CBFC2}" type="slidenum">
              <a:rPr lang="en-US" smtClean="0"/>
              <a:t>11</a:t>
            </a:fld>
            <a:endParaRPr lang="en-US"/>
          </a:p>
        </p:txBody>
      </p:sp>
    </p:spTree>
    <p:extLst>
      <p:ext uri="{BB962C8B-B14F-4D97-AF65-F5344CB8AC3E}">
        <p14:creationId xmlns:p14="http://schemas.microsoft.com/office/powerpoint/2010/main" val="8659632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68014" y="1297417"/>
            <a:ext cx="8723585" cy="607583"/>
          </a:xfrm>
        </p:spPr>
        <p:txBody>
          <a:bodyPr/>
          <a:lstStyle/>
          <a:p>
            <a:r>
              <a:rPr lang="en-US" smtClean="0"/>
              <a:t>Ví dụ về mối quan hệ giữa các thực thể </a:t>
            </a:r>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12</a:t>
            </a:fld>
            <a:endParaRPr lang="en-US"/>
          </a:p>
        </p:txBody>
      </p:sp>
      <p:sp>
        <p:nvSpPr>
          <p:cNvPr id="4" name="Date Placeholder 3"/>
          <p:cNvSpPr>
            <a:spLocks noGrp="1"/>
          </p:cNvSpPr>
          <p:nvPr>
            <p:ph type="dt" sz="half" idx="2"/>
          </p:nvPr>
        </p:nvSpPr>
        <p:spPr/>
        <p:txBody>
          <a:bodyPr/>
          <a:lstStyle/>
          <a:p>
            <a:fld id="{567A1D11-885B-411B-8510-8B6D347E2507}" type="datetime1">
              <a:rPr lang="en-US" smtClean="0"/>
              <a:t>07/03/14</a:t>
            </a:fld>
            <a:endParaRPr lang="en-US"/>
          </a:p>
        </p:txBody>
      </p:sp>
      <p:sp>
        <p:nvSpPr>
          <p:cNvPr id="9" name="Rounded Rectangle 8"/>
          <p:cNvSpPr/>
          <p:nvPr/>
        </p:nvSpPr>
        <p:spPr>
          <a:xfrm>
            <a:off x="1143000" y="2362200"/>
            <a:ext cx="20574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smtClean="0"/>
              <a:t>MP</a:t>
            </a:r>
            <a:endParaRPr lang="en-US" sz="2000" b="1"/>
          </a:p>
        </p:txBody>
      </p:sp>
      <p:sp>
        <p:nvSpPr>
          <p:cNvPr id="10" name="Rounded Rectangle 9"/>
          <p:cNvSpPr/>
          <p:nvPr/>
        </p:nvSpPr>
        <p:spPr>
          <a:xfrm>
            <a:off x="5791200" y="2362200"/>
            <a:ext cx="20574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smtClean="0"/>
              <a:t>Constituency</a:t>
            </a:r>
            <a:endParaRPr lang="en-US" sz="2000" b="1"/>
          </a:p>
        </p:txBody>
      </p:sp>
      <p:cxnSp>
        <p:nvCxnSpPr>
          <p:cNvPr id="12" name="Straight Connector 11"/>
          <p:cNvCxnSpPr>
            <a:stCxn id="9" idx="3"/>
            <a:endCxn id="10" idx="1"/>
          </p:cNvCxnSpPr>
          <p:nvPr/>
        </p:nvCxnSpPr>
        <p:spPr>
          <a:xfrm>
            <a:off x="3200400" y="2705100"/>
            <a:ext cx="25908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3" name="Rounded Rectangle 12"/>
          <p:cNvSpPr/>
          <p:nvPr/>
        </p:nvSpPr>
        <p:spPr>
          <a:xfrm>
            <a:off x="1143000" y="3581400"/>
            <a:ext cx="20574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smtClean="0"/>
              <a:t>Customer</a:t>
            </a:r>
            <a:endParaRPr lang="en-US" sz="2000" b="1"/>
          </a:p>
        </p:txBody>
      </p:sp>
      <p:sp>
        <p:nvSpPr>
          <p:cNvPr id="14" name="Rounded Rectangle 13"/>
          <p:cNvSpPr/>
          <p:nvPr/>
        </p:nvSpPr>
        <p:spPr>
          <a:xfrm>
            <a:off x="5791200" y="3581400"/>
            <a:ext cx="20574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smtClean="0"/>
              <a:t>Order</a:t>
            </a:r>
            <a:endParaRPr lang="en-US" sz="2000" b="1"/>
          </a:p>
        </p:txBody>
      </p:sp>
      <p:cxnSp>
        <p:nvCxnSpPr>
          <p:cNvPr id="15" name="Straight Connector 14"/>
          <p:cNvCxnSpPr>
            <a:stCxn id="13" idx="3"/>
            <a:endCxn id="14" idx="1"/>
          </p:cNvCxnSpPr>
          <p:nvPr/>
        </p:nvCxnSpPr>
        <p:spPr>
          <a:xfrm>
            <a:off x="3200400" y="3924300"/>
            <a:ext cx="25908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6" name="Rounded Rectangle 15"/>
          <p:cNvSpPr/>
          <p:nvPr/>
        </p:nvSpPr>
        <p:spPr>
          <a:xfrm>
            <a:off x="1143000" y="4800600"/>
            <a:ext cx="20574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smtClean="0"/>
              <a:t>Customer</a:t>
            </a:r>
            <a:endParaRPr lang="en-US" sz="2000" b="1"/>
          </a:p>
        </p:txBody>
      </p:sp>
      <p:sp>
        <p:nvSpPr>
          <p:cNvPr id="17" name="Rounded Rectangle 16"/>
          <p:cNvSpPr/>
          <p:nvPr/>
        </p:nvSpPr>
        <p:spPr>
          <a:xfrm>
            <a:off x="5791200" y="4800600"/>
            <a:ext cx="20574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smtClean="0"/>
              <a:t>Product</a:t>
            </a:r>
            <a:endParaRPr lang="en-US" sz="2000" b="1"/>
          </a:p>
        </p:txBody>
      </p:sp>
      <p:cxnSp>
        <p:nvCxnSpPr>
          <p:cNvPr id="18" name="Straight Connector 17"/>
          <p:cNvCxnSpPr>
            <a:stCxn id="16" idx="3"/>
            <a:endCxn id="17" idx="1"/>
          </p:cNvCxnSpPr>
          <p:nvPr/>
        </p:nvCxnSpPr>
        <p:spPr>
          <a:xfrm>
            <a:off x="3200400" y="5143500"/>
            <a:ext cx="25908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4038600" y="2286000"/>
            <a:ext cx="838200" cy="369332"/>
          </a:xfrm>
          <a:prstGeom prst="rect">
            <a:avLst/>
          </a:prstGeom>
          <a:noFill/>
        </p:spPr>
        <p:txBody>
          <a:bodyPr wrap="square" rtlCol="0">
            <a:spAutoFit/>
          </a:bodyPr>
          <a:lstStyle/>
          <a:p>
            <a:pPr algn="ctr"/>
            <a:r>
              <a:rPr lang="en-US" smtClean="0">
                <a:solidFill>
                  <a:srgbClr val="717171"/>
                </a:solidFill>
                <a:latin typeface="Arial" pitchFamily="34" charset="0"/>
                <a:cs typeface="Arial" pitchFamily="34" charset="0"/>
              </a:rPr>
              <a:t>1-1</a:t>
            </a:r>
            <a:endParaRPr lang="en-US" dirty="0" err="1" smtClean="0">
              <a:solidFill>
                <a:srgbClr val="717171"/>
              </a:solidFill>
              <a:latin typeface="Arial" pitchFamily="34" charset="0"/>
              <a:cs typeface="Arial" pitchFamily="34" charset="0"/>
            </a:endParaRPr>
          </a:p>
        </p:txBody>
      </p:sp>
      <p:sp>
        <p:nvSpPr>
          <p:cNvPr id="21" name="TextBox 20"/>
          <p:cNvSpPr txBox="1"/>
          <p:nvPr/>
        </p:nvSpPr>
        <p:spPr>
          <a:xfrm>
            <a:off x="3810000" y="2754868"/>
            <a:ext cx="1295400" cy="369332"/>
          </a:xfrm>
          <a:prstGeom prst="rect">
            <a:avLst/>
          </a:prstGeom>
          <a:noFill/>
        </p:spPr>
        <p:txBody>
          <a:bodyPr wrap="square" rtlCol="0">
            <a:spAutoFit/>
          </a:bodyPr>
          <a:lstStyle/>
          <a:p>
            <a:pPr algn="ctr"/>
            <a:r>
              <a:rPr lang="en-US" smtClean="0">
                <a:solidFill>
                  <a:srgbClr val="717171"/>
                </a:solidFill>
                <a:latin typeface="Arial" pitchFamily="34" charset="0"/>
                <a:cs typeface="Arial" pitchFamily="34" charset="0"/>
              </a:rPr>
              <a:t>one-to-one</a:t>
            </a:r>
            <a:endParaRPr lang="en-US" dirty="0" err="1" smtClean="0">
              <a:solidFill>
                <a:srgbClr val="717171"/>
              </a:solidFill>
              <a:latin typeface="Arial" pitchFamily="34" charset="0"/>
              <a:cs typeface="Arial" pitchFamily="34" charset="0"/>
            </a:endParaRPr>
          </a:p>
        </p:txBody>
      </p:sp>
      <p:sp>
        <p:nvSpPr>
          <p:cNvPr id="22" name="TextBox 21"/>
          <p:cNvSpPr txBox="1"/>
          <p:nvPr/>
        </p:nvSpPr>
        <p:spPr>
          <a:xfrm>
            <a:off x="4191000" y="3505200"/>
            <a:ext cx="838200" cy="369332"/>
          </a:xfrm>
          <a:prstGeom prst="rect">
            <a:avLst/>
          </a:prstGeom>
          <a:noFill/>
        </p:spPr>
        <p:txBody>
          <a:bodyPr wrap="square" rtlCol="0">
            <a:spAutoFit/>
          </a:bodyPr>
          <a:lstStyle/>
          <a:p>
            <a:pPr algn="ctr"/>
            <a:r>
              <a:rPr lang="en-US" smtClean="0">
                <a:solidFill>
                  <a:srgbClr val="717171"/>
                </a:solidFill>
                <a:latin typeface="Arial" pitchFamily="34" charset="0"/>
                <a:cs typeface="Arial" pitchFamily="34" charset="0"/>
              </a:rPr>
              <a:t>1-m</a:t>
            </a:r>
            <a:endParaRPr lang="en-US" dirty="0" err="1" smtClean="0">
              <a:solidFill>
                <a:srgbClr val="717171"/>
              </a:solidFill>
              <a:latin typeface="Arial" pitchFamily="34" charset="0"/>
              <a:cs typeface="Arial" pitchFamily="34" charset="0"/>
            </a:endParaRPr>
          </a:p>
        </p:txBody>
      </p:sp>
      <p:sp>
        <p:nvSpPr>
          <p:cNvPr id="23" name="TextBox 22"/>
          <p:cNvSpPr txBox="1"/>
          <p:nvPr/>
        </p:nvSpPr>
        <p:spPr>
          <a:xfrm>
            <a:off x="3810000" y="3974068"/>
            <a:ext cx="1524000" cy="369332"/>
          </a:xfrm>
          <a:prstGeom prst="rect">
            <a:avLst/>
          </a:prstGeom>
          <a:noFill/>
        </p:spPr>
        <p:txBody>
          <a:bodyPr wrap="square" rtlCol="0">
            <a:spAutoFit/>
          </a:bodyPr>
          <a:lstStyle/>
          <a:p>
            <a:pPr algn="ctr"/>
            <a:r>
              <a:rPr lang="en-US" smtClean="0">
                <a:solidFill>
                  <a:srgbClr val="717171"/>
                </a:solidFill>
                <a:latin typeface="Arial" pitchFamily="34" charset="0"/>
                <a:cs typeface="Arial" pitchFamily="34" charset="0"/>
              </a:rPr>
              <a:t>one-to-many</a:t>
            </a:r>
            <a:endParaRPr lang="en-US" dirty="0" err="1" smtClean="0">
              <a:solidFill>
                <a:srgbClr val="717171"/>
              </a:solidFill>
              <a:latin typeface="Arial" pitchFamily="34" charset="0"/>
              <a:cs typeface="Arial" pitchFamily="34" charset="0"/>
            </a:endParaRPr>
          </a:p>
        </p:txBody>
      </p:sp>
      <p:sp>
        <p:nvSpPr>
          <p:cNvPr id="24" name="TextBox 23"/>
          <p:cNvSpPr txBox="1"/>
          <p:nvPr/>
        </p:nvSpPr>
        <p:spPr>
          <a:xfrm>
            <a:off x="4114800" y="4724400"/>
            <a:ext cx="838200" cy="369332"/>
          </a:xfrm>
          <a:prstGeom prst="rect">
            <a:avLst/>
          </a:prstGeom>
          <a:noFill/>
        </p:spPr>
        <p:txBody>
          <a:bodyPr wrap="square" rtlCol="0">
            <a:spAutoFit/>
          </a:bodyPr>
          <a:lstStyle/>
          <a:p>
            <a:pPr algn="ctr"/>
            <a:r>
              <a:rPr lang="en-US" smtClean="0">
                <a:solidFill>
                  <a:srgbClr val="717171"/>
                </a:solidFill>
                <a:latin typeface="Arial" pitchFamily="34" charset="0"/>
                <a:cs typeface="Arial" pitchFamily="34" charset="0"/>
              </a:rPr>
              <a:t>m-n</a:t>
            </a:r>
            <a:endParaRPr lang="en-US" dirty="0" err="1" smtClean="0">
              <a:solidFill>
                <a:srgbClr val="717171"/>
              </a:solidFill>
              <a:latin typeface="Arial" pitchFamily="34" charset="0"/>
              <a:cs typeface="Arial" pitchFamily="34" charset="0"/>
            </a:endParaRPr>
          </a:p>
        </p:txBody>
      </p:sp>
      <p:sp>
        <p:nvSpPr>
          <p:cNvPr id="25" name="TextBox 24"/>
          <p:cNvSpPr txBox="1"/>
          <p:nvPr/>
        </p:nvSpPr>
        <p:spPr>
          <a:xfrm>
            <a:off x="3657600" y="5193268"/>
            <a:ext cx="1752600" cy="369332"/>
          </a:xfrm>
          <a:prstGeom prst="rect">
            <a:avLst/>
          </a:prstGeom>
          <a:noFill/>
        </p:spPr>
        <p:txBody>
          <a:bodyPr wrap="square" rtlCol="0">
            <a:spAutoFit/>
          </a:bodyPr>
          <a:lstStyle/>
          <a:p>
            <a:pPr algn="ctr"/>
            <a:r>
              <a:rPr lang="en-US" smtClean="0">
                <a:solidFill>
                  <a:srgbClr val="717171"/>
                </a:solidFill>
                <a:latin typeface="Arial" pitchFamily="34" charset="0"/>
                <a:cs typeface="Arial" pitchFamily="34" charset="0"/>
              </a:rPr>
              <a:t>many-to-many</a:t>
            </a:r>
            <a:endParaRPr lang="en-US" dirty="0" err="1" smtClean="0">
              <a:solidFill>
                <a:srgbClr val="717171"/>
              </a:solidFill>
              <a:latin typeface="Arial" pitchFamily="34" charset="0"/>
              <a:cs typeface="Arial" pitchFamily="34" charset="0"/>
            </a:endParaRPr>
          </a:p>
        </p:txBody>
      </p:sp>
      <p:cxnSp>
        <p:nvCxnSpPr>
          <p:cNvPr id="27" name="Straight Connector 26"/>
          <p:cNvCxnSpPr/>
          <p:nvPr/>
        </p:nvCxnSpPr>
        <p:spPr>
          <a:xfrm flipH="1">
            <a:off x="5486400" y="3701441"/>
            <a:ext cx="304800" cy="20216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flipV="1">
            <a:off x="5486402" y="3924300"/>
            <a:ext cx="304798" cy="17582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5486400" y="4935315"/>
            <a:ext cx="304800" cy="20216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flipV="1">
            <a:off x="5486402" y="5158174"/>
            <a:ext cx="304798" cy="17582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3200400" y="4935315"/>
            <a:ext cx="304800" cy="20216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3200400" y="5158174"/>
            <a:ext cx="304802" cy="175826"/>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34810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68014" y="1297417"/>
            <a:ext cx="8723585" cy="607583"/>
          </a:xfrm>
        </p:spPr>
        <p:txBody>
          <a:bodyPr/>
          <a:lstStyle/>
          <a:p>
            <a:r>
              <a:rPr lang="en-US" smtClean="0"/>
              <a:t>Ví dụ về mối quan hệ giữa các thực thể </a:t>
            </a:r>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13</a:t>
            </a:fld>
            <a:endParaRPr lang="en-US"/>
          </a:p>
        </p:txBody>
      </p:sp>
      <p:sp>
        <p:nvSpPr>
          <p:cNvPr id="4" name="Date Placeholder 3"/>
          <p:cNvSpPr>
            <a:spLocks noGrp="1"/>
          </p:cNvSpPr>
          <p:nvPr>
            <p:ph type="dt" sz="half" idx="2"/>
          </p:nvPr>
        </p:nvSpPr>
        <p:spPr/>
        <p:txBody>
          <a:bodyPr/>
          <a:lstStyle/>
          <a:p>
            <a:fld id="{1B6075F2-E10D-408B-B150-A921DB6B3129}" type="datetime1">
              <a:rPr lang="en-US" smtClean="0"/>
              <a:t>07/03/14</a:t>
            </a:fld>
            <a:endParaRPr lang="en-US"/>
          </a:p>
        </p:txBody>
      </p:sp>
      <p:sp>
        <p:nvSpPr>
          <p:cNvPr id="9" name="Rounded Rectangle 8"/>
          <p:cNvSpPr/>
          <p:nvPr/>
        </p:nvSpPr>
        <p:spPr>
          <a:xfrm>
            <a:off x="1143000" y="2362200"/>
            <a:ext cx="20574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smtClean="0"/>
              <a:t>MP</a:t>
            </a:r>
            <a:endParaRPr lang="en-US" sz="2000" b="1"/>
          </a:p>
        </p:txBody>
      </p:sp>
      <p:sp>
        <p:nvSpPr>
          <p:cNvPr id="10" name="Rounded Rectangle 9"/>
          <p:cNvSpPr/>
          <p:nvPr/>
        </p:nvSpPr>
        <p:spPr>
          <a:xfrm>
            <a:off x="5791200" y="2362200"/>
            <a:ext cx="20574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smtClean="0"/>
              <a:t>Constituency</a:t>
            </a:r>
            <a:endParaRPr lang="en-US" sz="2000" b="1"/>
          </a:p>
        </p:txBody>
      </p:sp>
      <p:cxnSp>
        <p:nvCxnSpPr>
          <p:cNvPr id="12" name="Straight Connector 11"/>
          <p:cNvCxnSpPr>
            <a:stCxn id="9" idx="3"/>
            <a:endCxn id="10" idx="1"/>
          </p:cNvCxnSpPr>
          <p:nvPr/>
        </p:nvCxnSpPr>
        <p:spPr>
          <a:xfrm>
            <a:off x="3200400" y="2705100"/>
            <a:ext cx="25908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3" name="Rounded Rectangle 12"/>
          <p:cNvSpPr/>
          <p:nvPr/>
        </p:nvSpPr>
        <p:spPr>
          <a:xfrm>
            <a:off x="1143000" y="3581400"/>
            <a:ext cx="20574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smtClean="0"/>
              <a:t>Customer</a:t>
            </a:r>
            <a:endParaRPr lang="en-US" sz="2000" b="1"/>
          </a:p>
        </p:txBody>
      </p:sp>
      <p:sp>
        <p:nvSpPr>
          <p:cNvPr id="14" name="Rounded Rectangle 13"/>
          <p:cNvSpPr/>
          <p:nvPr/>
        </p:nvSpPr>
        <p:spPr>
          <a:xfrm>
            <a:off x="5791200" y="3581400"/>
            <a:ext cx="20574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smtClean="0"/>
              <a:t>Order</a:t>
            </a:r>
            <a:endParaRPr lang="en-US" sz="2000" b="1"/>
          </a:p>
        </p:txBody>
      </p:sp>
      <p:cxnSp>
        <p:nvCxnSpPr>
          <p:cNvPr id="15" name="Straight Connector 14"/>
          <p:cNvCxnSpPr>
            <a:stCxn id="13" idx="3"/>
            <a:endCxn id="14" idx="1"/>
          </p:cNvCxnSpPr>
          <p:nvPr/>
        </p:nvCxnSpPr>
        <p:spPr>
          <a:xfrm>
            <a:off x="3200400" y="3924300"/>
            <a:ext cx="2590800" cy="0"/>
          </a:xfrm>
          <a:prstGeom prst="line">
            <a:avLst/>
          </a:prstGeom>
          <a:ln w="19050">
            <a:tailEnd type="stealth" w="lg" len="lg"/>
          </a:ln>
        </p:spPr>
        <p:style>
          <a:lnRef idx="1">
            <a:schemeClr val="accent1"/>
          </a:lnRef>
          <a:fillRef idx="0">
            <a:schemeClr val="accent1"/>
          </a:fillRef>
          <a:effectRef idx="0">
            <a:schemeClr val="accent1"/>
          </a:effectRef>
          <a:fontRef idx="minor">
            <a:schemeClr val="tx1"/>
          </a:fontRef>
        </p:style>
      </p:cxnSp>
      <p:sp>
        <p:nvSpPr>
          <p:cNvPr id="16" name="Rounded Rectangle 15"/>
          <p:cNvSpPr/>
          <p:nvPr/>
        </p:nvSpPr>
        <p:spPr>
          <a:xfrm>
            <a:off x="1143000" y="4800600"/>
            <a:ext cx="20574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smtClean="0"/>
              <a:t>Customer</a:t>
            </a:r>
            <a:endParaRPr lang="en-US" sz="2000" b="1"/>
          </a:p>
        </p:txBody>
      </p:sp>
      <p:sp>
        <p:nvSpPr>
          <p:cNvPr id="17" name="Rounded Rectangle 16"/>
          <p:cNvSpPr/>
          <p:nvPr/>
        </p:nvSpPr>
        <p:spPr>
          <a:xfrm>
            <a:off x="5791200" y="4800600"/>
            <a:ext cx="20574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smtClean="0"/>
              <a:t>Product</a:t>
            </a:r>
            <a:endParaRPr lang="en-US" sz="2000" b="1"/>
          </a:p>
        </p:txBody>
      </p:sp>
      <p:cxnSp>
        <p:nvCxnSpPr>
          <p:cNvPr id="18" name="Straight Connector 17"/>
          <p:cNvCxnSpPr>
            <a:stCxn id="16" idx="3"/>
            <a:endCxn id="17" idx="1"/>
          </p:cNvCxnSpPr>
          <p:nvPr/>
        </p:nvCxnSpPr>
        <p:spPr>
          <a:xfrm>
            <a:off x="3200400" y="5143500"/>
            <a:ext cx="2590800" cy="0"/>
          </a:xfrm>
          <a:prstGeom prst="line">
            <a:avLst/>
          </a:prstGeom>
          <a:ln w="19050">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124200" y="3920925"/>
            <a:ext cx="2590800" cy="0"/>
          </a:xfrm>
          <a:prstGeom prst="line">
            <a:avLst/>
          </a:prstGeom>
          <a:ln w="19050">
            <a:tailEnd type="stealth" w="lg" len="lg"/>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3276600" y="5140125"/>
            <a:ext cx="2438400" cy="3375"/>
          </a:xfrm>
          <a:prstGeom prst="line">
            <a:avLst/>
          </a:prstGeom>
          <a:ln w="19050">
            <a:headEnd type="stealth" w="lg" len="lg"/>
            <a:tailEnd type="stealth"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12746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68014" y="1297417"/>
            <a:ext cx="8723585" cy="607583"/>
          </a:xfrm>
        </p:spPr>
        <p:txBody>
          <a:bodyPr/>
          <a:lstStyle/>
          <a:p>
            <a:r>
              <a:rPr lang="en-US" smtClean="0"/>
              <a:t>Ví dụ về mối quan hệ giữa các thực thể </a:t>
            </a:r>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14</a:t>
            </a:fld>
            <a:endParaRPr lang="en-US"/>
          </a:p>
        </p:txBody>
      </p:sp>
      <p:sp>
        <p:nvSpPr>
          <p:cNvPr id="4" name="Date Placeholder 3"/>
          <p:cNvSpPr>
            <a:spLocks noGrp="1"/>
          </p:cNvSpPr>
          <p:nvPr>
            <p:ph type="dt" sz="half" idx="2"/>
          </p:nvPr>
        </p:nvSpPr>
        <p:spPr/>
        <p:txBody>
          <a:bodyPr/>
          <a:lstStyle/>
          <a:p>
            <a:fld id="{D200D18F-C3A1-410C-B377-83B5073BE13C}" type="datetime1">
              <a:rPr lang="en-US" smtClean="0"/>
              <a:t>07/03/14</a:t>
            </a:fld>
            <a:endParaRPr lang="en-US"/>
          </a:p>
        </p:txBody>
      </p:sp>
      <p:sp>
        <p:nvSpPr>
          <p:cNvPr id="9" name="Rounded Rectangle 8"/>
          <p:cNvSpPr/>
          <p:nvPr/>
        </p:nvSpPr>
        <p:spPr>
          <a:xfrm>
            <a:off x="1143000" y="2362200"/>
            <a:ext cx="20574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smtClean="0"/>
              <a:t>MP</a:t>
            </a:r>
            <a:endParaRPr lang="en-US" sz="2000" b="1"/>
          </a:p>
        </p:txBody>
      </p:sp>
      <p:sp>
        <p:nvSpPr>
          <p:cNvPr id="10" name="Rounded Rectangle 9"/>
          <p:cNvSpPr/>
          <p:nvPr/>
        </p:nvSpPr>
        <p:spPr>
          <a:xfrm>
            <a:off x="5791200" y="2362200"/>
            <a:ext cx="20574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smtClean="0"/>
              <a:t>Constituency</a:t>
            </a:r>
            <a:endParaRPr lang="en-US" sz="2000" b="1"/>
          </a:p>
        </p:txBody>
      </p:sp>
      <p:cxnSp>
        <p:nvCxnSpPr>
          <p:cNvPr id="12" name="Straight Connector 11"/>
          <p:cNvCxnSpPr>
            <a:stCxn id="9" idx="3"/>
            <a:endCxn id="10" idx="1"/>
          </p:cNvCxnSpPr>
          <p:nvPr/>
        </p:nvCxnSpPr>
        <p:spPr>
          <a:xfrm>
            <a:off x="3200400" y="2705100"/>
            <a:ext cx="25908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3" name="Rounded Rectangle 12"/>
          <p:cNvSpPr/>
          <p:nvPr/>
        </p:nvSpPr>
        <p:spPr>
          <a:xfrm>
            <a:off x="1143000" y="3581400"/>
            <a:ext cx="20574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smtClean="0"/>
              <a:t>Customer</a:t>
            </a:r>
            <a:endParaRPr lang="en-US" sz="2000" b="1"/>
          </a:p>
        </p:txBody>
      </p:sp>
      <p:sp>
        <p:nvSpPr>
          <p:cNvPr id="14" name="Rounded Rectangle 13"/>
          <p:cNvSpPr/>
          <p:nvPr/>
        </p:nvSpPr>
        <p:spPr>
          <a:xfrm>
            <a:off x="5791200" y="3581400"/>
            <a:ext cx="20574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smtClean="0"/>
              <a:t>Order</a:t>
            </a:r>
            <a:endParaRPr lang="en-US" sz="2000" b="1"/>
          </a:p>
        </p:txBody>
      </p:sp>
      <p:cxnSp>
        <p:nvCxnSpPr>
          <p:cNvPr id="15" name="Straight Connector 14"/>
          <p:cNvCxnSpPr>
            <a:stCxn id="13" idx="3"/>
            <a:endCxn id="14" idx="1"/>
          </p:cNvCxnSpPr>
          <p:nvPr/>
        </p:nvCxnSpPr>
        <p:spPr>
          <a:xfrm>
            <a:off x="3200400" y="3924300"/>
            <a:ext cx="25908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6" name="Rounded Rectangle 15"/>
          <p:cNvSpPr/>
          <p:nvPr/>
        </p:nvSpPr>
        <p:spPr>
          <a:xfrm>
            <a:off x="1143000" y="4800600"/>
            <a:ext cx="20574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smtClean="0"/>
              <a:t>Customer</a:t>
            </a:r>
            <a:endParaRPr lang="en-US" sz="2000" b="1"/>
          </a:p>
        </p:txBody>
      </p:sp>
      <p:sp>
        <p:nvSpPr>
          <p:cNvPr id="17" name="Rounded Rectangle 16"/>
          <p:cNvSpPr/>
          <p:nvPr/>
        </p:nvSpPr>
        <p:spPr>
          <a:xfrm>
            <a:off x="5791200" y="4800600"/>
            <a:ext cx="20574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smtClean="0"/>
              <a:t>Product</a:t>
            </a:r>
            <a:endParaRPr lang="en-US" sz="2000" b="1"/>
          </a:p>
        </p:txBody>
      </p:sp>
      <p:cxnSp>
        <p:nvCxnSpPr>
          <p:cNvPr id="18" name="Straight Connector 17"/>
          <p:cNvCxnSpPr>
            <a:stCxn id="16" idx="3"/>
            <a:endCxn id="17" idx="1"/>
          </p:cNvCxnSpPr>
          <p:nvPr/>
        </p:nvCxnSpPr>
        <p:spPr>
          <a:xfrm>
            <a:off x="3200400" y="5143500"/>
            <a:ext cx="25908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276600" y="2286000"/>
            <a:ext cx="457200" cy="369332"/>
          </a:xfrm>
          <a:prstGeom prst="rect">
            <a:avLst/>
          </a:prstGeom>
          <a:noFill/>
        </p:spPr>
        <p:txBody>
          <a:bodyPr wrap="square" rtlCol="0">
            <a:spAutoFit/>
          </a:bodyPr>
          <a:lstStyle/>
          <a:p>
            <a:pPr algn="ctr"/>
            <a:r>
              <a:rPr lang="en-US" smtClean="0">
                <a:solidFill>
                  <a:srgbClr val="717171"/>
                </a:solidFill>
                <a:latin typeface="Arial" pitchFamily="34" charset="0"/>
                <a:cs typeface="Arial" pitchFamily="34" charset="0"/>
              </a:rPr>
              <a:t>1</a:t>
            </a:r>
            <a:endParaRPr lang="en-US" dirty="0" err="1" smtClean="0">
              <a:solidFill>
                <a:srgbClr val="717171"/>
              </a:solidFill>
              <a:latin typeface="Arial" pitchFamily="34" charset="0"/>
              <a:cs typeface="Arial" pitchFamily="34" charset="0"/>
            </a:endParaRPr>
          </a:p>
        </p:txBody>
      </p:sp>
      <p:sp>
        <p:nvSpPr>
          <p:cNvPr id="30" name="TextBox 29"/>
          <p:cNvSpPr txBox="1"/>
          <p:nvPr/>
        </p:nvSpPr>
        <p:spPr>
          <a:xfrm>
            <a:off x="5257800" y="2286000"/>
            <a:ext cx="457200" cy="369332"/>
          </a:xfrm>
          <a:prstGeom prst="rect">
            <a:avLst/>
          </a:prstGeom>
          <a:noFill/>
        </p:spPr>
        <p:txBody>
          <a:bodyPr wrap="square" rtlCol="0">
            <a:spAutoFit/>
          </a:bodyPr>
          <a:lstStyle/>
          <a:p>
            <a:pPr algn="ctr"/>
            <a:r>
              <a:rPr lang="en-US" smtClean="0">
                <a:solidFill>
                  <a:srgbClr val="717171"/>
                </a:solidFill>
                <a:latin typeface="Arial" pitchFamily="34" charset="0"/>
                <a:cs typeface="Arial" pitchFamily="34" charset="0"/>
              </a:rPr>
              <a:t>1</a:t>
            </a:r>
            <a:endParaRPr lang="en-US" dirty="0" err="1" smtClean="0">
              <a:solidFill>
                <a:srgbClr val="717171"/>
              </a:solidFill>
              <a:latin typeface="Arial" pitchFamily="34" charset="0"/>
              <a:cs typeface="Arial" pitchFamily="34" charset="0"/>
            </a:endParaRPr>
          </a:p>
        </p:txBody>
      </p:sp>
      <p:sp>
        <p:nvSpPr>
          <p:cNvPr id="31" name="TextBox 30"/>
          <p:cNvSpPr txBox="1"/>
          <p:nvPr/>
        </p:nvSpPr>
        <p:spPr>
          <a:xfrm>
            <a:off x="3276600" y="3516868"/>
            <a:ext cx="457200" cy="369332"/>
          </a:xfrm>
          <a:prstGeom prst="rect">
            <a:avLst/>
          </a:prstGeom>
          <a:noFill/>
        </p:spPr>
        <p:txBody>
          <a:bodyPr wrap="square" rtlCol="0">
            <a:spAutoFit/>
          </a:bodyPr>
          <a:lstStyle/>
          <a:p>
            <a:pPr algn="ctr"/>
            <a:r>
              <a:rPr lang="en-US" smtClean="0">
                <a:solidFill>
                  <a:srgbClr val="717171"/>
                </a:solidFill>
                <a:latin typeface="Arial" pitchFamily="34" charset="0"/>
                <a:cs typeface="Arial" pitchFamily="34" charset="0"/>
              </a:rPr>
              <a:t>1</a:t>
            </a:r>
            <a:endParaRPr lang="en-US" dirty="0" err="1" smtClean="0">
              <a:solidFill>
                <a:srgbClr val="717171"/>
              </a:solidFill>
              <a:latin typeface="Arial" pitchFamily="34" charset="0"/>
              <a:cs typeface="Arial" pitchFamily="34" charset="0"/>
            </a:endParaRPr>
          </a:p>
        </p:txBody>
      </p:sp>
      <p:sp>
        <p:nvSpPr>
          <p:cNvPr id="32" name="TextBox 31"/>
          <p:cNvSpPr txBox="1"/>
          <p:nvPr/>
        </p:nvSpPr>
        <p:spPr>
          <a:xfrm>
            <a:off x="5257800" y="3516868"/>
            <a:ext cx="457200" cy="369332"/>
          </a:xfrm>
          <a:prstGeom prst="rect">
            <a:avLst/>
          </a:prstGeom>
          <a:noFill/>
        </p:spPr>
        <p:txBody>
          <a:bodyPr wrap="square" rtlCol="0">
            <a:spAutoFit/>
          </a:bodyPr>
          <a:lstStyle/>
          <a:p>
            <a:pPr algn="ctr"/>
            <a:r>
              <a:rPr lang="en-US" smtClean="0">
                <a:solidFill>
                  <a:srgbClr val="717171"/>
                </a:solidFill>
                <a:latin typeface="Arial" pitchFamily="34" charset="0"/>
                <a:cs typeface="Arial" pitchFamily="34" charset="0"/>
              </a:rPr>
              <a:t>m</a:t>
            </a:r>
            <a:endParaRPr lang="en-US" dirty="0" err="1" smtClean="0">
              <a:solidFill>
                <a:srgbClr val="717171"/>
              </a:solidFill>
              <a:latin typeface="Arial" pitchFamily="34" charset="0"/>
              <a:cs typeface="Arial" pitchFamily="34" charset="0"/>
            </a:endParaRPr>
          </a:p>
        </p:txBody>
      </p:sp>
      <p:sp>
        <p:nvSpPr>
          <p:cNvPr id="33" name="TextBox 32"/>
          <p:cNvSpPr txBox="1"/>
          <p:nvPr/>
        </p:nvSpPr>
        <p:spPr>
          <a:xfrm>
            <a:off x="3276600" y="4736068"/>
            <a:ext cx="457200" cy="369332"/>
          </a:xfrm>
          <a:prstGeom prst="rect">
            <a:avLst/>
          </a:prstGeom>
          <a:noFill/>
        </p:spPr>
        <p:txBody>
          <a:bodyPr wrap="square" rtlCol="0">
            <a:spAutoFit/>
          </a:bodyPr>
          <a:lstStyle/>
          <a:p>
            <a:pPr algn="ctr"/>
            <a:r>
              <a:rPr lang="en-US" smtClean="0">
                <a:solidFill>
                  <a:srgbClr val="717171"/>
                </a:solidFill>
                <a:latin typeface="Arial" pitchFamily="34" charset="0"/>
                <a:cs typeface="Arial" pitchFamily="34" charset="0"/>
              </a:rPr>
              <a:t>m</a:t>
            </a:r>
            <a:endParaRPr lang="en-US" dirty="0" err="1" smtClean="0">
              <a:solidFill>
                <a:srgbClr val="717171"/>
              </a:solidFill>
              <a:latin typeface="Arial" pitchFamily="34" charset="0"/>
              <a:cs typeface="Arial" pitchFamily="34" charset="0"/>
            </a:endParaRPr>
          </a:p>
        </p:txBody>
      </p:sp>
      <p:sp>
        <p:nvSpPr>
          <p:cNvPr id="34" name="TextBox 33"/>
          <p:cNvSpPr txBox="1"/>
          <p:nvPr/>
        </p:nvSpPr>
        <p:spPr>
          <a:xfrm>
            <a:off x="5257800" y="4736068"/>
            <a:ext cx="457200" cy="369332"/>
          </a:xfrm>
          <a:prstGeom prst="rect">
            <a:avLst/>
          </a:prstGeom>
          <a:noFill/>
        </p:spPr>
        <p:txBody>
          <a:bodyPr wrap="square" rtlCol="0">
            <a:spAutoFit/>
          </a:bodyPr>
          <a:lstStyle/>
          <a:p>
            <a:pPr algn="ctr"/>
            <a:r>
              <a:rPr lang="en-US" smtClean="0">
                <a:solidFill>
                  <a:srgbClr val="717171"/>
                </a:solidFill>
                <a:latin typeface="Arial" pitchFamily="34" charset="0"/>
                <a:cs typeface="Arial" pitchFamily="34" charset="0"/>
              </a:rPr>
              <a:t>n</a:t>
            </a:r>
            <a:endParaRPr lang="en-US" dirty="0" err="1" smtClean="0">
              <a:solidFill>
                <a:srgbClr val="717171"/>
              </a:solidFill>
              <a:latin typeface="Arial" pitchFamily="34" charset="0"/>
              <a:cs typeface="Arial" pitchFamily="34" charset="0"/>
            </a:endParaRPr>
          </a:p>
        </p:txBody>
      </p:sp>
      <p:sp>
        <p:nvSpPr>
          <p:cNvPr id="2" name="Diamond 1"/>
          <p:cNvSpPr/>
          <p:nvPr/>
        </p:nvSpPr>
        <p:spPr>
          <a:xfrm>
            <a:off x="3733800" y="2362200"/>
            <a:ext cx="1524000" cy="685800"/>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300" b="1" smtClean="0"/>
              <a:t>represents</a:t>
            </a:r>
            <a:endParaRPr lang="en-US" sz="1300" b="1"/>
          </a:p>
        </p:txBody>
      </p:sp>
      <p:sp>
        <p:nvSpPr>
          <p:cNvPr id="39" name="Diamond 38"/>
          <p:cNvSpPr/>
          <p:nvPr/>
        </p:nvSpPr>
        <p:spPr>
          <a:xfrm>
            <a:off x="3733800" y="3581400"/>
            <a:ext cx="1524000" cy="685800"/>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smtClean="0"/>
              <a:t>places</a:t>
            </a:r>
            <a:endParaRPr lang="en-US" b="1"/>
          </a:p>
        </p:txBody>
      </p:sp>
      <p:sp>
        <p:nvSpPr>
          <p:cNvPr id="40" name="Diamond 39"/>
          <p:cNvSpPr/>
          <p:nvPr/>
        </p:nvSpPr>
        <p:spPr>
          <a:xfrm>
            <a:off x="3733800" y="4800600"/>
            <a:ext cx="1524000" cy="685800"/>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smtClean="0"/>
              <a:t>supplies</a:t>
            </a:r>
            <a:endParaRPr lang="en-US" sz="1600" b="1"/>
          </a:p>
        </p:txBody>
      </p:sp>
    </p:spTree>
    <p:extLst>
      <p:ext uri="{BB962C8B-B14F-4D97-AF65-F5344CB8AC3E}">
        <p14:creationId xmlns:p14="http://schemas.microsoft.com/office/powerpoint/2010/main" val="26212746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dirty="0" err="1" smtClean="0">
                <a:solidFill>
                  <a:srgbClr val="365F91"/>
                </a:solidFill>
                <a:latin typeface="Cambria"/>
              </a:rPr>
              <a:t>Sự</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chuẩn</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hóa</a:t>
            </a:r>
            <a:r>
              <a:rPr lang="en-US" b="1" i="0" u="none" strike="noStrike" baseline="0" dirty="0" smtClean="0">
                <a:solidFill>
                  <a:srgbClr val="365F91"/>
                </a:solidFill>
                <a:latin typeface="Cambria"/>
              </a:rPr>
              <a:t> (Normalization)</a:t>
            </a:r>
            <a:endParaRPr lang="en-US" b="1" i="0" u="none" strike="noStrike" baseline="0" dirty="0" smtClean="0">
              <a:solidFill>
                <a:srgbClr val="365F91"/>
              </a:solidFill>
              <a:latin typeface="Times New Roman"/>
            </a:endParaRPr>
          </a:p>
        </p:txBody>
      </p:sp>
      <p:sp>
        <p:nvSpPr>
          <p:cNvPr id="3" name="Text Placeholder 2"/>
          <p:cNvSpPr>
            <a:spLocks noGrp="1"/>
          </p:cNvSpPr>
          <p:nvPr>
            <p:ph type="body" idx="1"/>
          </p:nvPr>
        </p:nvSpPr>
        <p:spPr/>
        <p:txBody>
          <a:bodyPr/>
          <a:lstStyle/>
          <a:p>
            <a:pPr marR="0" lvl="0" rtl="0"/>
            <a:r>
              <a:rPr lang="vi-VN" b="1" i="0" u="none" strike="noStrike" baseline="0" smtClean="0">
                <a:solidFill>
                  <a:srgbClr val="4F81BD"/>
                </a:solidFill>
                <a:latin typeface="Cambria"/>
              </a:rPr>
              <a:t>Quá trình chuẩn hóa là việc áp dụng một số quy tắc cho các thực thể, thường được gọi là các mối quan hệ, trong đó sẽ đơn giản hóa mô hình. Đối với hầu hết các tình huống một quá trình ba giai đoạn chuẩn hóa thành dạng chuẩn ba (3NF: third normal form) chứng minh đầy đủ. </a:t>
            </a:r>
          </a:p>
        </p:txBody>
      </p:sp>
      <p:sp>
        <p:nvSpPr>
          <p:cNvPr id="4" name="Date Placeholder 3"/>
          <p:cNvSpPr>
            <a:spLocks noGrp="1"/>
          </p:cNvSpPr>
          <p:nvPr>
            <p:ph type="dt" sz="half" idx="10"/>
          </p:nvPr>
        </p:nvSpPr>
        <p:spPr/>
        <p:txBody>
          <a:bodyPr/>
          <a:lstStyle/>
          <a:p>
            <a:fld id="{BE176647-35DA-419E-A282-67E6CA149C8B}" type="datetime1">
              <a:rPr lang="en-US" smtClean="0"/>
              <a:t>07/03/14</a:t>
            </a:fld>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FCCDC37B-01AE-4B4E-9DF4-785F047CBFC2}" type="slidenum">
              <a:rPr lang="en-US" smtClean="0"/>
              <a:t>15</a:t>
            </a:fld>
            <a:endParaRPr lang="en-US"/>
          </a:p>
        </p:txBody>
      </p:sp>
    </p:spTree>
    <p:extLst>
      <p:ext uri="{BB962C8B-B14F-4D97-AF65-F5344CB8AC3E}">
        <p14:creationId xmlns:p14="http://schemas.microsoft.com/office/powerpoint/2010/main" val="41863116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
        <p:nvSpPr>
          <p:cNvPr id="4" name="Date Placeholder 3"/>
          <p:cNvSpPr>
            <a:spLocks noGrp="1"/>
          </p:cNvSpPr>
          <p:nvPr>
            <p:ph type="dt" sz="half" idx="10"/>
          </p:nvPr>
        </p:nvSpPr>
        <p:spPr/>
        <p:txBody>
          <a:bodyPr/>
          <a:lstStyle/>
          <a:p>
            <a:fld id="{AD9234E2-6936-4843-A89B-75430E829513}" type="datetime1">
              <a:rPr lang="en-US" smtClean="0"/>
              <a:t>07/03/14</a:t>
            </a:fld>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16</a:t>
            </a:fld>
            <a:endParaRPr lang="en-US"/>
          </a:p>
        </p:txBody>
      </p:sp>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563" y="249238"/>
            <a:ext cx="8778875" cy="6364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23032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baseline="0" smtClean="0">
                <a:solidFill>
                  <a:srgbClr val="365F91"/>
                </a:solidFill>
                <a:latin typeface="Cambria"/>
              </a:rPr>
              <a:t>KỸ THUẬT THEO QUY TRÌNH </a:t>
            </a:r>
            <a:br>
              <a:rPr lang="en-US" b="1" i="0" u="none" strike="noStrike" baseline="0" smtClean="0">
                <a:solidFill>
                  <a:srgbClr val="365F91"/>
                </a:solidFill>
                <a:latin typeface="Cambria"/>
              </a:rPr>
            </a:br>
            <a:r>
              <a:rPr lang="en-US" b="1" i="0" u="none" strike="noStrike" baseline="0" smtClean="0">
                <a:solidFill>
                  <a:srgbClr val="365F91"/>
                </a:solidFill>
                <a:latin typeface="Cambria"/>
              </a:rPr>
              <a:t>(PROCESS TECHNIQUES) </a:t>
            </a:r>
          </a:p>
        </p:txBody>
      </p:sp>
      <p:sp>
        <p:nvSpPr>
          <p:cNvPr id="3" name="Text Placeholder 2"/>
          <p:cNvSpPr>
            <a:spLocks noGrp="1"/>
          </p:cNvSpPr>
          <p:nvPr>
            <p:ph type="body" idx="1"/>
          </p:nvPr>
        </p:nvSpPr>
        <p:spPr>
          <a:xfrm>
            <a:off x="457200" y="2362200"/>
            <a:ext cx="8382000" cy="3763963"/>
          </a:xfrm>
        </p:spPr>
        <p:txBody>
          <a:bodyPr>
            <a:normAutofit fontScale="70000" lnSpcReduction="20000"/>
          </a:bodyPr>
          <a:lstStyle/>
          <a:p>
            <a:pPr marL="454025" indent="-454025">
              <a:lnSpc>
                <a:spcPct val="120000"/>
              </a:lnSpc>
              <a:spcBef>
                <a:spcPts val="600"/>
              </a:spcBef>
              <a:buFont typeface="Wingdings" pitchFamily="2" charset="2"/>
              <a:buChar char="q"/>
            </a:pPr>
            <a:r>
              <a:rPr lang="vi-VN" b="1" dirty="0">
                <a:solidFill>
                  <a:srgbClr val="365F91"/>
                </a:solidFill>
                <a:latin typeface="Cambria"/>
              </a:rPr>
              <a:t>Lập sơ đồ luồng dữ liệu (Data flow diagramming</a:t>
            </a:r>
            <a:r>
              <a:rPr lang="vi-VN" b="1" dirty="0" smtClean="0">
                <a:solidFill>
                  <a:srgbClr val="365F91"/>
                </a:solidFill>
                <a:latin typeface="Cambria"/>
              </a:rPr>
              <a:t>)</a:t>
            </a:r>
            <a:endParaRPr lang="en-US" b="1" dirty="0" smtClean="0">
              <a:solidFill>
                <a:srgbClr val="365F91"/>
              </a:solidFill>
              <a:latin typeface="Cambria"/>
            </a:endParaRPr>
          </a:p>
          <a:p>
            <a:pPr marL="454025" indent="-454025">
              <a:lnSpc>
                <a:spcPct val="120000"/>
              </a:lnSpc>
              <a:spcBef>
                <a:spcPts val="600"/>
              </a:spcBef>
              <a:buFont typeface="Wingdings" pitchFamily="2" charset="2"/>
              <a:buChar char="q"/>
            </a:pPr>
            <a:r>
              <a:rPr lang="en-US" b="1" dirty="0" err="1">
                <a:solidFill>
                  <a:srgbClr val="365F91"/>
                </a:solidFill>
                <a:latin typeface="Cambria"/>
              </a:rPr>
              <a:t>Cây</a:t>
            </a:r>
            <a:r>
              <a:rPr lang="en-US" b="1" dirty="0">
                <a:solidFill>
                  <a:srgbClr val="365F91"/>
                </a:solidFill>
                <a:latin typeface="Cambria"/>
              </a:rPr>
              <a:t> </a:t>
            </a:r>
            <a:r>
              <a:rPr lang="en-US" b="1" dirty="0" err="1">
                <a:solidFill>
                  <a:srgbClr val="365F91"/>
                </a:solidFill>
                <a:latin typeface="Cambria"/>
              </a:rPr>
              <a:t>quyết</a:t>
            </a:r>
            <a:r>
              <a:rPr lang="en-US" b="1" dirty="0">
                <a:solidFill>
                  <a:srgbClr val="365F91"/>
                </a:solidFill>
                <a:latin typeface="Cambria"/>
              </a:rPr>
              <a:t> </a:t>
            </a:r>
            <a:r>
              <a:rPr lang="en-US" b="1" dirty="0" err="1">
                <a:solidFill>
                  <a:srgbClr val="365F91"/>
                </a:solidFill>
                <a:latin typeface="Cambria"/>
              </a:rPr>
              <a:t>định</a:t>
            </a:r>
            <a:r>
              <a:rPr lang="en-US" b="1" dirty="0">
                <a:solidFill>
                  <a:srgbClr val="365F91"/>
                </a:solidFill>
                <a:latin typeface="Cambria"/>
              </a:rPr>
              <a:t> (Decision trees) </a:t>
            </a:r>
            <a:endParaRPr lang="en-US" b="1" dirty="0" smtClean="0">
              <a:solidFill>
                <a:srgbClr val="365F91"/>
              </a:solidFill>
              <a:latin typeface="Cambria"/>
            </a:endParaRPr>
          </a:p>
          <a:p>
            <a:pPr marL="454025" indent="-454025">
              <a:lnSpc>
                <a:spcPct val="120000"/>
              </a:lnSpc>
              <a:spcBef>
                <a:spcPts val="600"/>
              </a:spcBef>
              <a:buFont typeface="Wingdings" pitchFamily="2" charset="2"/>
              <a:buChar char="q"/>
            </a:pPr>
            <a:r>
              <a:rPr lang="vi-VN" b="1" dirty="0">
                <a:solidFill>
                  <a:srgbClr val="365F91"/>
                </a:solidFill>
                <a:latin typeface="Cambria"/>
              </a:rPr>
              <a:t>Bảng quyết định (Decision tables) </a:t>
            </a:r>
            <a:endParaRPr lang="en-US" b="1" dirty="0" smtClean="0">
              <a:solidFill>
                <a:srgbClr val="365F91"/>
              </a:solidFill>
              <a:latin typeface="Cambria"/>
            </a:endParaRPr>
          </a:p>
          <a:p>
            <a:pPr marL="454025" indent="-454025">
              <a:lnSpc>
                <a:spcPct val="120000"/>
              </a:lnSpc>
              <a:spcBef>
                <a:spcPts val="600"/>
              </a:spcBef>
              <a:buFont typeface="Wingdings" pitchFamily="2" charset="2"/>
              <a:buChar char="q"/>
            </a:pPr>
            <a:r>
              <a:rPr lang="en-US" b="1" dirty="0" err="1">
                <a:solidFill>
                  <a:srgbClr val="365F91"/>
                </a:solidFill>
                <a:latin typeface="Cambria"/>
              </a:rPr>
              <a:t>Tiếng</a:t>
            </a:r>
            <a:r>
              <a:rPr lang="en-US" b="1" dirty="0">
                <a:solidFill>
                  <a:srgbClr val="365F91"/>
                </a:solidFill>
                <a:latin typeface="Cambria"/>
              </a:rPr>
              <a:t> </a:t>
            </a:r>
            <a:r>
              <a:rPr lang="en-US" b="1" dirty="0" err="1">
                <a:solidFill>
                  <a:srgbClr val="365F91"/>
                </a:solidFill>
                <a:latin typeface="Cambria"/>
              </a:rPr>
              <a:t>anh</a:t>
            </a:r>
            <a:r>
              <a:rPr lang="en-US" b="1" dirty="0">
                <a:solidFill>
                  <a:srgbClr val="365F91"/>
                </a:solidFill>
                <a:latin typeface="Cambria"/>
              </a:rPr>
              <a:t> </a:t>
            </a:r>
            <a:r>
              <a:rPr lang="en-US" b="1" dirty="0" err="1">
                <a:solidFill>
                  <a:srgbClr val="365F91"/>
                </a:solidFill>
                <a:latin typeface="Cambria"/>
              </a:rPr>
              <a:t>có</a:t>
            </a:r>
            <a:r>
              <a:rPr lang="en-US" b="1" dirty="0">
                <a:solidFill>
                  <a:srgbClr val="365F91"/>
                </a:solidFill>
                <a:latin typeface="Cambria"/>
              </a:rPr>
              <a:t> </a:t>
            </a:r>
            <a:r>
              <a:rPr lang="en-US" b="1" dirty="0" err="1">
                <a:solidFill>
                  <a:srgbClr val="365F91"/>
                </a:solidFill>
                <a:latin typeface="Cambria"/>
              </a:rPr>
              <a:t>cấu</a:t>
            </a:r>
            <a:r>
              <a:rPr lang="en-US" b="1" dirty="0">
                <a:solidFill>
                  <a:srgbClr val="365F91"/>
                </a:solidFill>
                <a:latin typeface="Cambria"/>
              </a:rPr>
              <a:t> </a:t>
            </a:r>
            <a:r>
              <a:rPr lang="en-US" b="1" dirty="0" err="1">
                <a:solidFill>
                  <a:srgbClr val="365F91"/>
                </a:solidFill>
                <a:latin typeface="Cambria"/>
              </a:rPr>
              <a:t>trúc</a:t>
            </a:r>
            <a:r>
              <a:rPr lang="en-US" b="1" dirty="0">
                <a:solidFill>
                  <a:srgbClr val="365F91"/>
                </a:solidFill>
                <a:latin typeface="Cambria"/>
              </a:rPr>
              <a:t> (English structured) </a:t>
            </a:r>
            <a:endParaRPr lang="en-US" b="1" dirty="0" smtClean="0">
              <a:solidFill>
                <a:srgbClr val="365F91"/>
              </a:solidFill>
              <a:latin typeface="Cambria"/>
            </a:endParaRPr>
          </a:p>
          <a:p>
            <a:pPr marL="454025" indent="-454025">
              <a:lnSpc>
                <a:spcPct val="120000"/>
              </a:lnSpc>
              <a:spcBef>
                <a:spcPts val="600"/>
              </a:spcBef>
              <a:buFont typeface="Wingdings" pitchFamily="2" charset="2"/>
              <a:buChar char="q"/>
            </a:pPr>
            <a:r>
              <a:rPr lang="vi-VN" b="1" dirty="0">
                <a:solidFill>
                  <a:srgbClr val="365F91"/>
                </a:solidFill>
                <a:latin typeface="Cambria"/>
              </a:rPr>
              <a:t>Sơ </a:t>
            </a:r>
            <a:r>
              <a:rPr lang="vi-VN" b="1">
                <a:solidFill>
                  <a:srgbClr val="365F91"/>
                </a:solidFill>
                <a:latin typeface="Cambria"/>
              </a:rPr>
              <a:t>đồ </a:t>
            </a:r>
            <a:r>
              <a:rPr lang="vi-VN" b="1" smtClean="0">
                <a:solidFill>
                  <a:srgbClr val="365F91"/>
                </a:solidFill>
                <a:latin typeface="Cambria"/>
              </a:rPr>
              <a:t>c</a:t>
            </a:r>
            <a:r>
              <a:rPr lang="en-US" b="1" smtClean="0">
                <a:solidFill>
                  <a:srgbClr val="365F91"/>
                </a:solidFill>
                <a:latin typeface="Cambria"/>
              </a:rPr>
              <a:t>ấu</a:t>
            </a:r>
            <a:r>
              <a:rPr lang="vi-VN" b="1" smtClean="0">
                <a:solidFill>
                  <a:srgbClr val="365F91"/>
                </a:solidFill>
                <a:latin typeface="Cambria"/>
              </a:rPr>
              <a:t> </a:t>
            </a:r>
            <a:r>
              <a:rPr lang="vi-VN" b="1" dirty="0">
                <a:solidFill>
                  <a:srgbClr val="365F91"/>
                </a:solidFill>
                <a:latin typeface="Cambria"/>
              </a:rPr>
              <a:t>trúc (Structure diagrams) </a:t>
            </a:r>
            <a:endParaRPr lang="en-US" b="1" dirty="0" smtClean="0">
              <a:solidFill>
                <a:srgbClr val="365F91"/>
              </a:solidFill>
              <a:latin typeface="Cambria"/>
            </a:endParaRPr>
          </a:p>
          <a:p>
            <a:pPr marL="454025" indent="-454025">
              <a:lnSpc>
                <a:spcPct val="120000"/>
              </a:lnSpc>
              <a:spcBef>
                <a:spcPts val="600"/>
              </a:spcBef>
              <a:buFont typeface="Wingdings" pitchFamily="2" charset="2"/>
              <a:buChar char="q"/>
            </a:pPr>
            <a:r>
              <a:rPr lang="en-US" b="1" dirty="0">
                <a:solidFill>
                  <a:srgbClr val="365F91"/>
                </a:solidFill>
                <a:latin typeface="Cambria"/>
              </a:rPr>
              <a:t>Walkthroughs </a:t>
            </a:r>
            <a:r>
              <a:rPr lang="en-US" b="1" dirty="0" err="1">
                <a:solidFill>
                  <a:srgbClr val="365F91"/>
                </a:solidFill>
                <a:latin typeface="Cambria"/>
              </a:rPr>
              <a:t>có</a:t>
            </a:r>
            <a:r>
              <a:rPr lang="en-US" b="1" dirty="0">
                <a:solidFill>
                  <a:srgbClr val="365F91"/>
                </a:solidFill>
                <a:latin typeface="Cambria"/>
              </a:rPr>
              <a:t> </a:t>
            </a:r>
            <a:r>
              <a:rPr lang="en-US" b="1" dirty="0" err="1">
                <a:solidFill>
                  <a:srgbClr val="365F91"/>
                </a:solidFill>
                <a:latin typeface="Cambria"/>
              </a:rPr>
              <a:t>cấu</a:t>
            </a:r>
            <a:r>
              <a:rPr lang="en-US" b="1" dirty="0">
                <a:solidFill>
                  <a:srgbClr val="365F91"/>
                </a:solidFill>
                <a:latin typeface="Cambria"/>
              </a:rPr>
              <a:t> </a:t>
            </a:r>
            <a:r>
              <a:rPr lang="en-US" b="1" dirty="0" err="1">
                <a:solidFill>
                  <a:srgbClr val="365F91"/>
                </a:solidFill>
                <a:latin typeface="Cambria"/>
              </a:rPr>
              <a:t>trúc</a:t>
            </a:r>
            <a:r>
              <a:rPr lang="en-US" b="1" dirty="0">
                <a:solidFill>
                  <a:srgbClr val="365F91"/>
                </a:solidFill>
                <a:latin typeface="Cambria"/>
              </a:rPr>
              <a:t> (Structured walkthroughs</a:t>
            </a:r>
            <a:r>
              <a:rPr lang="en-US" b="1" dirty="0" smtClean="0">
                <a:solidFill>
                  <a:srgbClr val="365F91"/>
                </a:solidFill>
                <a:latin typeface="Cambria"/>
              </a:rPr>
              <a:t>)</a:t>
            </a:r>
          </a:p>
          <a:p>
            <a:pPr marL="454025" indent="-454025">
              <a:lnSpc>
                <a:spcPct val="120000"/>
              </a:lnSpc>
              <a:spcBef>
                <a:spcPts val="600"/>
              </a:spcBef>
              <a:buFont typeface="Wingdings" pitchFamily="2" charset="2"/>
              <a:buChar char="q"/>
            </a:pPr>
            <a:r>
              <a:rPr lang="en-US" b="1" dirty="0">
                <a:solidFill>
                  <a:srgbClr val="365F91"/>
                </a:solidFill>
                <a:latin typeface="Cambria"/>
              </a:rPr>
              <a:t>Ma </a:t>
            </a:r>
            <a:r>
              <a:rPr lang="en-US" b="1" dirty="0" err="1">
                <a:solidFill>
                  <a:srgbClr val="365F91"/>
                </a:solidFill>
                <a:latin typeface="Cambria"/>
              </a:rPr>
              <a:t>trận</a:t>
            </a:r>
            <a:r>
              <a:rPr lang="en-US" b="1" dirty="0">
                <a:solidFill>
                  <a:srgbClr val="365F91"/>
                </a:solidFill>
                <a:latin typeface="Cambria"/>
              </a:rPr>
              <a:t> (Matrices</a:t>
            </a:r>
            <a:r>
              <a:rPr lang="en-US" b="1" dirty="0" smtClean="0">
                <a:solidFill>
                  <a:srgbClr val="365F91"/>
                </a:solidFill>
                <a:latin typeface="Cambria"/>
              </a:rPr>
              <a:t>)</a:t>
            </a:r>
          </a:p>
          <a:p>
            <a:pPr marL="454025" indent="-454025">
              <a:lnSpc>
                <a:spcPct val="120000"/>
              </a:lnSpc>
              <a:spcBef>
                <a:spcPts val="600"/>
              </a:spcBef>
              <a:buFont typeface="Wingdings" pitchFamily="2" charset="2"/>
              <a:buChar char="q"/>
            </a:pPr>
            <a:r>
              <a:rPr lang="vi-VN" b="1" dirty="0">
                <a:solidFill>
                  <a:srgbClr val="365F91"/>
                </a:solidFill>
                <a:latin typeface="Cambria"/>
              </a:rPr>
              <a:t>Sơ đồ hành động (Action diagrams) </a:t>
            </a:r>
            <a:endParaRPr lang="en-US" b="1" dirty="0" smtClean="0">
              <a:solidFill>
                <a:srgbClr val="365F91"/>
              </a:solidFill>
              <a:latin typeface="Cambria"/>
            </a:endParaRPr>
          </a:p>
          <a:p>
            <a:pPr marL="454025" indent="-454025">
              <a:lnSpc>
                <a:spcPct val="120000"/>
              </a:lnSpc>
              <a:spcBef>
                <a:spcPts val="600"/>
              </a:spcBef>
              <a:buFont typeface="Wingdings" pitchFamily="2" charset="2"/>
              <a:buChar char="q"/>
            </a:pPr>
            <a:r>
              <a:rPr lang="en-US" b="1" dirty="0">
                <a:solidFill>
                  <a:srgbClr val="365F91"/>
                </a:solidFill>
                <a:latin typeface="Cambria"/>
              </a:rPr>
              <a:t>Chu </a:t>
            </a:r>
            <a:r>
              <a:rPr lang="en-US" b="1" dirty="0" err="1">
                <a:solidFill>
                  <a:srgbClr val="365F91"/>
                </a:solidFill>
                <a:latin typeface="Cambria"/>
              </a:rPr>
              <a:t>trình</a:t>
            </a:r>
            <a:r>
              <a:rPr lang="en-US" b="1" dirty="0">
                <a:solidFill>
                  <a:srgbClr val="365F91"/>
                </a:solidFill>
                <a:latin typeface="Cambria"/>
              </a:rPr>
              <a:t> </a:t>
            </a:r>
            <a:r>
              <a:rPr lang="en-US" b="1" dirty="0" err="1">
                <a:solidFill>
                  <a:srgbClr val="365F91"/>
                </a:solidFill>
                <a:latin typeface="Cambria"/>
              </a:rPr>
              <a:t>thực</a:t>
            </a:r>
            <a:r>
              <a:rPr lang="en-US" b="1" dirty="0">
                <a:solidFill>
                  <a:srgbClr val="365F91"/>
                </a:solidFill>
                <a:latin typeface="Cambria"/>
              </a:rPr>
              <a:t> </a:t>
            </a:r>
            <a:r>
              <a:rPr lang="en-US" b="1" dirty="0" err="1">
                <a:solidFill>
                  <a:srgbClr val="365F91"/>
                </a:solidFill>
                <a:latin typeface="Cambria"/>
              </a:rPr>
              <a:t>thể</a:t>
            </a:r>
            <a:r>
              <a:rPr lang="en-US" b="1" dirty="0">
                <a:solidFill>
                  <a:srgbClr val="365F91"/>
                </a:solidFill>
                <a:latin typeface="Cambria"/>
              </a:rPr>
              <a:t> (Entity life cycle) </a:t>
            </a:r>
            <a:endParaRPr lang="en-US" b="1" dirty="0" smtClean="0">
              <a:solidFill>
                <a:srgbClr val="365F91"/>
              </a:solidFill>
              <a:latin typeface="Cambria"/>
            </a:endParaRPr>
          </a:p>
        </p:txBody>
      </p:sp>
      <p:sp>
        <p:nvSpPr>
          <p:cNvPr id="4" name="Date Placeholder 3"/>
          <p:cNvSpPr>
            <a:spLocks noGrp="1"/>
          </p:cNvSpPr>
          <p:nvPr>
            <p:ph type="dt" sz="half" idx="10"/>
          </p:nvPr>
        </p:nvSpPr>
        <p:spPr/>
        <p:txBody>
          <a:bodyPr/>
          <a:lstStyle/>
          <a:p>
            <a:fld id="{84D4A012-35BC-4181-94A0-333CB8CF6454}" type="datetime1">
              <a:rPr lang="en-US" smtClean="0"/>
              <a:t>07/03/14</a:t>
            </a:fld>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FCCDC37B-01AE-4B4E-9DF4-785F047CBFC2}" type="slidenum">
              <a:rPr lang="en-US" smtClean="0"/>
              <a:t>17</a:t>
            </a:fld>
            <a:endParaRPr lang="en-US"/>
          </a:p>
        </p:txBody>
      </p:sp>
    </p:spTree>
    <p:extLst>
      <p:ext uri="{BB962C8B-B14F-4D97-AF65-F5344CB8AC3E}">
        <p14:creationId xmlns:p14="http://schemas.microsoft.com/office/powerpoint/2010/main" val="12725692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rtl="0"/>
            <a:r>
              <a:rPr lang="vi-VN" b="1" i="0" u="none" strike="noStrike" baseline="0" dirty="0" smtClean="0">
                <a:solidFill>
                  <a:srgbClr val="365F91"/>
                </a:solidFill>
                <a:latin typeface="Cambria"/>
              </a:rPr>
              <a:t>Lập sơ đồ luồng dữ </a:t>
            </a:r>
            <a:r>
              <a:rPr lang="vi-VN" b="1" i="0" u="none" strike="noStrike" baseline="0" smtClean="0">
                <a:solidFill>
                  <a:srgbClr val="365F91"/>
                </a:solidFill>
                <a:latin typeface="Cambria"/>
              </a:rPr>
              <a:t>liệu </a:t>
            </a:r>
            <a:r>
              <a:rPr lang="en-US" b="1" i="0" u="none" strike="noStrike" baseline="0" smtClean="0">
                <a:solidFill>
                  <a:srgbClr val="365F91"/>
                </a:solidFill>
                <a:latin typeface="Cambria"/>
              </a:rPr>
              <a:t/>
            </a:r>
            <a:br>
              <a:rPr lang="en-US" b="1" i="0" u="none" strike="noStrike" baseline="0" smtClean="0">
                <a:solidFill>
                  <a:srgbClr val="365F91"/>
                </a:solidFill>
                <a:latin typeface="Cambria"/>
              </a:rPr>
            </a:br>
            <a:r>
              <a:rPr lang="vi-VN" b="1" i="0" u="none" strike="noStrike" baseline="0" smtClean="0">
                <a:solidFill>
                  <a:srgbClr val="365F91"/>
                </a:solidFill>
                <a:latin typeface="Cambria"/>
              </a:rPr>
              <a:t>(</a:t>
            </a:r>
            <a:r>
              <a:rPr lang="vi-VN" b="1" i="0" u="none" strike="noStrike" baseline="0" dirty="0" smtClean="0">
                <a:solidFill>
                  <a:srgbClr val="365F91"/>
                </a:solidFill>
                <a:latin typeface="Cambria"/>
              </a:rPr>
              <a:t>Data flow diagramming)</a:t>
            </a:r>
            <a:endParaRPr lang="vi-VN" b="1" i="0" u="none" strike="noStrike" baseline="0" dirty="0" smtClean="0">
              <a:solidFill>
                <a:srgbClr val="365F91"/>
              </a:solidFill>
              <a:latin typeface="Times New Roman"/>
            </a:endParaRPr>
          </a:p>
        </p:txBody>
      </p:sp>
      <p:sp>
        <p:nvSpPr>
          <p:cNvPr id="3" name="Text Placeholder 2"/>
          <p:cNvSpPr>
            <a:spLocks noGrp="1"/>
          </p:cNvSpPr>
          <p:nvPr>
            <p:ph type="body" idx="1"/>
          </p:nvPr>
        </p:nvSpPr>
        <p:spPr>
          <a:xfrm>
            <a:off x="283780" y="2362200"/>
            <a:ext cx="8544910" cy="3962400"/>
          </a:xfrm>
        </p:spPr>
        <p:txBody>
          <a:bodyPr>
            <a:normAutofit fontScale="70000" lnSpcReduction="20000"/>
          </a:bodyPr>
          <a:lstStyle/>
          <a:p>
            <a:pPr marR="0" lvl="0" rtl="0">
              <a:lnSpc>
                <a:spcPct val="120000"/>
              </a:lnSpc>
              <a:spcBef>
                <a:spcPts val="0"/>
              </a:spcBef>
            </a:pPr>
            <a:r>
              <a:rPr lang="vi-VN" b="1" i="0" u="none" strike="noStrike" baseline="0" dirty="0" smtClean="0">
                <a:solidFill>
                  <a:srgbClr val="4F81BD"/>
                </a:solidFill>
                <a:latin typeface="Cambria"/>
              </a:rPr>
              <a:t>Sơ đồ luồng dữ liệu cung cấp cấu trúc cho một hệ thống (hoặc một phần của một hệ thống) cho thấy các đơn vị độc lập một cách đồ họa và súc tích. </a:t>
            </a:r>
            <a:endParaRPr lang="en-US" b="1" i="0" u="none" strike="noStrike" baseline="0" dirty="0" smtClean="0">
              <a:solidFill>
                <a:srgbClr val="4F81BD"/>
              </a:solidFill>
              <a:latin typeface="Cambria"/>
            </a:endParaRPr>
          </a:p>
          <a:p>
            <a:pPr lvl="1">
              <a:lnSpc>
                <a:spcPct val="120000"/>
              </a:lnSpc>
              <a:spcBef>
                <a:spcPts val="0"/>
              </a:spcBef>
            </a:pPr>
            <a:r>
              <a:rPr lang="vi-VN" b="1" i="0" u="none" strike="noStrike" baseline="0" dirty="0" smtClean="0">
                <a:solidFill>
                  <a:srgbClr val="4F81BD"/>
                </a:solidFill>
                <a:latin typeface="Cambria"/>
              </a:rPr>
              <a:t>Thông qua phân rã chức năng, nó có thể xem xét một hệ thống trong tổng quan và ở mức chi tiết, trong khi vẫn duy trì các liên kết và giao diện giữa các cấp độ khác nhau. </a:t>
            </a:r>
            <a:endParaRPr lang="en-US" b="1" i="0" u="none" strike="noStrike" baseline="0" dirty="0" smtClean="0">
              <a:solidFill>
                <a:srgbClr val="4F81BD"/>
              </a:solidFill>
              <a:latin typeface="Cambria"/>
            </a:endParaRPr>
          </a:p>
          <a:p>
            <a:pPr lvl="1">
              <a:lnSpc>
                <a:spcPct val="120000"/>
              </a:lnSpc>
              <a:spcBef>
                <a:spcPts val="0"/>
              </a:spcBef>
            </a:pPr>
            <a:r>
              <a:rPr lang="vi-VN" b="1" i="0" u="none" strike="noStrike" baseline="0" dirty="0" smtClean="0">
                <a:solidFill>
                  <a:srgbClr val="4F81BD"/>
                </a:solidFill>
                <a:latin typeface="Cambria"/>
              </a:rPr>
              <a:t>Hệ thống có thể được mô tả như là một mô hình luận lý hoặc vật lý. </a:t>
            </a:r>
            <a:endParaRPr lang="en-US" b="1" i="0" u="none" strike="noStrike" baseline="0" dirty="0" smtClean="0">
              <a:solidFill>
                <a:srgbClr val="4F81BD"/>
              </a:solidFill>
              <a:latin typeface="Cambria"/>
            </a:endParaRPr>
          </a:p>
          <a:p>
            <a:pPr marR="0" lvl="0" rtl="0">
              <a:lnSpc>
                <a:spcPct val="120000"/>
              </a:lnSpc>
              <a:spcBef>
                <a:spcPts val="0"/>
              </a:spcBef>
            </a:pPr>
            <a:r>
              <a:rPr lang="vi-VN" b="1" i="0" u="none" strike="noStrike" baseline="0" dirty="0" smtClean="0">
                <a:solidFill>
                  <a:srgbClr val="4F81BD"/>
                </a:solidFill>
                <a:latin typeface="Cambria"/>
              </a:rPr>
              <a:t>Có bốn khía cạnh: </a:t>
            </a:r>
            <a:endParaRPr lang="en-US" b="1" dirty="0">
              <a:solidFill>
                <a:srgbClr val="4F81BD"/>
              </a:solidFill>
              <a:latin typeface="Cambria"/>
            </a:endParaRPr>
          </a:p>
          <a:p>
            <a:pPr lvl="1">
              <a:lnSpc>
                <a:spcPct val="120000"/>
              </a:lnSpc>
              <a:spcBef>
                <a:spcPts val="0"/>
              </a:spcBef>
            </a:pPr>
            <a:r>
              <a:rPr lang="vi-VN" b="1" i="0" u="none" strike="noStrike" baseline="0" dirty="0" smtClean="0">
                <a:solidFill>
                  <a:srgbClr val="4F81BD"/>
                </a:solidFill>
                <a:latin typeface="Cambria"/>
              </a:rPr>
              <a:t>luồng dữ liệu (data flows), </a:t>
            </a:r>
            <a:endParaRPr lang="en-US" b="1" i="0" u="none" strike="noStrike" baseline="0" dirty="0" smtClean="0">
              <a:solidFill>
                <a:srgbClr val="4F81BD"/>
              </a:solidFill>
              <a:latin typeface="Cambria"/>
            </a:endParaRPr>
          </a:p>
          <a:p>
            <a:pPr lvl="1">
              <a:lnSpc>
                <a:spcPct val="120000"/>
              </a:lnSpc>
              <a:spcBef>
                <a:spcPts val="0"/>
              </a:spcBef>
            </a:pPr>
            <a:r>
              <a:rPr lang="vi-VN" b="1" i="0" u="none" strike="noStrike" baseline="0" dirty="0" smtClean="0">
                <a:solidFill>
                  <a:srgbClr val="4F81BD"/>
                </a:solidFill>
                <a:latin typeface="Cambria"/>
              </a:rPr>
              <a:t>lưu trữ dữ liệu (data stores), </a:t>
            </a:r>
            <a:endParaRPr lang="en-US" b="1" i="0" u="none" strike="noStrike" baseline="0" dirty="0" smtClean="0">
              <a:solidFill>
                <a:srgbClr val="4F81BD"/>
              </a:solidFill>
              <a:latin typeface="Cambria"/>
            </a:endParaRPr>
          </a:p>
          <a:p>
            <a:pPr lvl="1">
              <a:lnSpc>
                <a:spcPct val="120000"/>
              </a:lnSpc>
              <a:spcBef>
                <a:spcPts val="0"/>
              </a:spcBef>
            </a:pPr>
            <a:r>
              <a:rPr lang="vi-VN" b="1" i="0" u="none" strike="noStrike" baseline="0" dirty="0" smtClean="0">
                <a:solidFill>
                  <a:srgbClr val="4F81BD"/>
                </a:solidFill>
                <a:latin typeface="Cambria"/>
              </a:rPr>
              <a:t>nguồn (source</a:t>
            </a:r>
            <a:r>
              <a:rPr lang="en-US" b="1" i="0" u="none" strike="noStrike" baseline="0" dirty="0" smtClean="0">
                <a:solidFill>
                  <a:srgbClr val="4F81BD"/>
                </a:solidFill>
                <a:latin typeface="Cambria"/>
              </a:rPr>
              <a:t>s),</a:t>
            </a:r>
          </a:p>
          <a:p>
            <a:pPr lvl="1">
              <a:lnSpc>
                <a:spcPct val="120000"/>
              </a:lnSpc>
              <a:spcBef>
                <a:spcPts val="0"/>
              </a:spcBef>
            </a:pPr>
            <a:r>
              <a:rPr lang="vi-VN" b="1" dirty="0">
                <a:solidFill>
                  <a:srgbClr val="4F81BD"/>
                </a:solidFill>
                <a:latin typeface="Cambria"/>
              </a:rPr>
              <a:t>bồn </a:t>
            </a:r>
            <a:r>
              <a:rPr lang="en-US" b="1" dirty="0" smtClean="0">
                <a:solidFill>
                  <a:srgbClr val="4F81BD"/>
                </a:solidFill>
                <a:latin typeface="Cambria"/>
              </a:rPr>
              <a:t>(</a:t>
            </a:r>
            <a:r>
              <a:rPr lang="vi-VN" b="1" dirty="0" smtClean="0">
                <a:solidFill>
                  <a:srgbClr val="4F81BD"/>
                </a:solidFill>
                <a:latin typeface="Cambria"/>
              </a:rPr>
              <a:t>sinks</a:t>
            </a:r>
            <a:r>
              <a:rPr lang="vi-VN" b="1" i="0" u="none" strike="noStrike" baseline="0" dirty="0" smtClean="0">
                <a:solidFill>
                  <a:srgbClr val="4F81BD"/>
                </a:solidFill>
                <a:latin typeface="Cambria"/>
              </a:rPr>
              <a:t>)</a:t>
            </a:r>
          </a:p>
        </p:txBody>
      </p:sp>
      <p:sp>
        <p:nvSpPr>
          <p:cNvPr id="4" name="Date Placeholder 3"/>
          <p:cNvSpPr>
            <a:spLocks noGrp="1"/>
          </p:cNvSpPr>
          <p:nvPr>
            <p:ph type="dt" sz="half" idx="10"/>
          </p:nvPr>
        </p:nvSpPr>
        <p:spPr/>
        <p:txBody>
          <a:bodyPr/>
          <a:lstStyle/>
          <a:p>
            <a:fld id="{355957D2-29EC-4FC7-AD8D-C1AC1C16F596}" type="datetime1">
              <a:rPr lang="en-US" smtClean="0"/>
              <a:t>07/03/14</a:t>
            </a:fld>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FCCDC37B-01AE-4B4E-9DF4-785F047CBFC2}" type="slidenum">
              <a:rPr lang="en-US" smtClean="0"/>
              <a:t>18</a:t>
            </a:fld>
            <a:endParaRPr lang="en-US"/>
          </a:p>
        </p:txBody>
      </p:sp>
    </p:spTree>
    <p:extLst>
      <p:ext uri="{BB962C8B-B14F-4D97-AF65-F5344CB8AC3E}">
        <p14:creationId xmlns:p14="http://schemas.microsoft.com/office/powerpoint/2010/main" val="27296340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dirty="0" err="1" smtClean="0">
                <a:solidFill>
                  <a:srgbClr val="365F91"/>
                </a:solidFill>
                <a:latin typeface="Cambria"/>
              </a:rPr>
              <a:t>Cây</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quyết</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định</a:t>
            </a:r>
            <a:r>
              <a:rPr lang="en-US" b="1" i="0" u="none" strike="noStrike" baseline="0" dirty="0" smtClean="0">
                <a:solidFill>
                  <a:srgbClr val="365F91"/>
                </a:solidFill>
                <a:latin typeface="Cambria"/>
              </a:rPr>
              <a:t> (Decision trees) </a:t>
            </a:r>
            <a:endParaRPr lang="en-US" b="1" i="0" u="none" strike="noStrike" baseline="0" dirty="0" smtClean="0">
              <a:solidFill>
                <a:srgbClr val="365F91"/>
              </a:solidFill>
              <a:latin typeface="Times New Roman"/>
            </a:endParaRPr>
          </a:p>
        </p:txBody>
      </p:sp>
      <p:sp>
        <p:nvSpPr>
          <p:cNvPr id="3" name="Text Placeholder 2"/>
          <p:cNvSpPr>
            <a:spLocks noGrp="1"/>
          </p:cNvSpPr>
          <p:nvPr>
            <p:ph type="body" idx="1"/>
          </p:nvPr>
        </p:nvSpPr>
        <p:spPr/>
        <p:txBody>
          <a:bodyPr>
            <a:normAutofit fontScale="85000" lnSpcReduction="20000"/>
          </a:bodyPr>
          <a:lstStyle/>
          <a:p>
            <a:pPr marR="0" lvl="0" rtl="0">
              <a:lnSpc>
                <a:spcPct val="120000"/>
              </a:lnSpc>
            </a:pPr>
            <a:r>
              <a:rPr lang="vi-VN" b="1" i="0" u="none" strike="noStrike" baseline="0" dirty="0" smtClean="0">
                <a:solidFill>
                  <a:srgbClr val="4F81BD"/>
                </a:solidFill>
                <a:latin typeface="Cambria"/>
              </a:rPr>
              <a:t>Các cây quyết định và các bảng quyết định nhằm tạo điều kiện thuận lợi cho các tài liệu hướng dẫn của quá trình luận lý, đặc biệt là nơi có nhiều lựa chọn thay thế quyết định. </a:t>
            </a:r>
            <a:endParaRPr lang="en-US" b="1" i="0" u="none" strike="noStrike" baseline="0" dirty="0" smtClean="0">
              <a:solidFill>
                <a:srgbClr val="4F81BD"/>
              </a:solidFill>
              <a:latin typeface="Cambria"/>
            </a:endParaRPr>
          </a:p>
          <a:p>
            <a:pPr lvl="1">
              <a:lnSpc>
                <a:spcPct val="120000"/>
              </a:lnSpc>
            </a:pPr>
            <a:r>
              <a:rPr lang="vi-VN" b="1" i="0" u="none" strike="noStrike" baseline="0" dirty="0" smtClean="0">
                <a:solidFill>
                  <a:srgbClr val="4F81BD"/>
                </a:solidFill>
                <a:latin typeface="Cambria"/>
              </a:rPr>
              <a:t>Một cây quyết định minh họa các hành động được thực hiện tại mỗi điểm quyết định</a:t>
            </a:r>
            <a:r>
              <a:rPr lang="vi-VN" b="1" i="0" u="none" strike="noStrike" baseline="0" dirty="0" smtClean="0">
                <a:solidFill>
                  <a:srgbClr val="4F81BD"/>
                </a:solidFill>
                <a:latin typeface="Times New Roman"/>
              </a:rPr>
              <a:t>.</a:t>
            </a:r>
            <a:r>
              <a:rPr lang="vi-VN" b="1" i="0" u="none" strike="noStrike" baseline="0" dirty="0" smtClean="0">
                <a:solidFill>
                  <a:srgbClr val="4F81BD"/>
                </a:solidFill>
                <a:latin typeface="Cambria"/>
              </a:rPr>
              <a:t> </a:t>
            </a:r>
            <a:endParaRPr lang="en-US" b="1" i="0" u="none" strike="noStrike" baseline="0" dirty="0" smtClean="0">
              <a:solidFill>
                <a:srgbClr val="4F81BD"/>
              </a:solidFill>
              <a:latin typeface="Cambria"/>
            </a:endParaRPr>
          </a:p>
          <a:p>
            <a:pPr lvl="1">
              <a:lnSpc>
                <a:spcPct val="120000"/>
              </a:lnSpc>
            </a:pPr>
            <a:r>
              <a:rPr lang="vi-VN" b="1" i="0" u="none" strike="noStrike" baseline="0" dirty="0" smtClean="0">
                <a:solidFill>
                  <a:srgbClr val="4F81BD"/>
                </a:solidFill>
                <a:latin typeface="Cambria"/>
              </a:rPr>
              <a:t>Từng điều kiện sẽ xác định các nhánh đặc biệt để đi theo</a:t>
            </a:r>
            <a:r>
              <a:rPr lang="vi-VN" b="1" i="0" u="none" strike="noStrike" baseline="0" dirty="0" smtClean="0">
                <a:solidFill>
                  <a:srgbClr val="4F81BD"/>
                </a:solidFill>
                <a:latin typeface="Times New Roman"/>
              </a:rPr>
              <a:t>.</a:t>
            </a:r>
            <a:r>
              <a:rPr lang="vi-VN" b="1" i="0" u="none" strike="noStrike" baseline="0" dirty="0" smtClean="0">
                <a:solidFill>
                  <a:srgbClr val="4F81BD"/>
                </a:solidFill>
                <a:latin typeface="Cambria"/>
              </a:rPr>
              <a:t> </a:t>
            </a:r>
            <a:endParaRPr lang="en-US" b="1" i="0" u="none" strike="noStrike" baseline="0" dirty="0" smtClean="0">
              <a:solidFill>
                <a:srgbClr val="4F81BD"/>
              </a:solidFill>
              <a:latin typeface="Cambria"/>
            </a:endParaRPr>
          </a:p>
          <a:p>
            <a:pPr lvl="1">
              <a:lnSpc>
                <a:spcPct val="120000"/>
              </a:lnSpc>
            </a:pPr>
            <a:r>
              <a:rPr lang="vi-VN" b="1" i="0" u="none" strike="noStrike" baseline="0" dirty="0" smtClean="0">
                <a:solidFill>
                  <a:srgbClr val="4F81BD"/>
                </a:solidFill>
                <a:latin typeface="Cambria"/>
              </a:rPr>
              <a:t>Ở cuối mỗi nhánh có hoặc sẽ có các hành động được thực hiện hoặc các điểm quyết định. </a:t>
            </a:r>
          </a:p>
        </p:txBody>
      </p:sp>
      <p:sp>
        <p:nvSpPr>
          <p:cNvPr id="4" name="Date Placeholder 3"/>
          <p:cNvSpPr>
            <a:spLocks noGrp="1"/>
          </p:cNvSpPr>
          <p:nvPr>
            <p:ph type="dt" sz="half" idx="10"/>
          </p:nvPr>
        </p:nvSpPr>
        <p:spPr/>
        <p:txBody>
          <a:bodyPr/>
          <a:lstStyle/>
          <a:p>
            <a:fld id="{9552DFB6-9CA8-451B-9294-B3444A7BFA19}" type="datetime1">
              <a:rPr lang="en-US" smtClean="0"/>
              <a:t>07/03/14</a:t>
            </a:fld>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FCCDC37B-01AE-4B4E-9DF4-785F047CBFC2}" type="slidenum">
              <a:rPr lang="en-US" smtClean="0"/>
              <a:t>19</a:t>
            </a:fld>
            <a:endParaRPr lang="en-US"/>
          </a:p>
        </p:txBody>
      </p:sp>
    </p:spTree>
    <p:extLst>
      <p:ext uri="{BB962C8B-B14F-4D97-AF65-F5344CB8AC3E}">
        <p14:creationId xmlns:p14="http://schemas.microsoft.com/office/powerpoint/2010/main" val="13731548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rtl="0"/>
            <a:r>
              <a:rPr lang="vi-VN" b="1" i="0" u="none" strike="noStrike" baseline="0" dirty="0" smtClean="0">
                <a:solidFill>
                  <a:srgbClr val="365F91"/>
                </a:solidFill>
                <a:latin typeface="Cambria"/>
              </a:rPr>
              <a:t>Bảng quyết định (Decision tables) </a:t>
            </a:r>
            <a:endParaRPr lang="vi-VN" b="1" i="0" u="none" strike="noStrike" baseline="0" dirty="0" smtClean="0">
              <a:solidFill>
                <a:srgbClr val="365F91"/>
              </a:solidFill>
              <a:latin typeface="Times New Roman"/>
            </a:endParaRPr>
          </a:p>
        </p:txBody>
      </p:sp>
      <p:sp>
        <p:nvSpPr>
          <p:cNvPr id="3" name="Text Placeholder 2"/>
          <p:cNvSpPr>
            <a:spLocks noGrp="1"/>
          </p:cNvSpPr>
          <p:nvPr>
            <p:ph type="body" idx="1"/>
          </p:nvPr>
        </p:nvSpPr>
        <p:spPr/>
        <p:txBody>
          <a:bodyPr>
            <a:normAutofit fontScale="70000" lnSpcReduction="20000"/>
          </a:bodyPr>
          <a:lstStyle/>
          <a:p>
            <a:pPr marR="0" lvl="0" rtl="0">
              <a:lnSpc>
                <a:spcPct val="120000"/>
              </a:lnSpc>
              <a:spcBef>
                <a:spcPts val="600"/>
              </a:spcBef>
            </a:pPr>
            <a:r>
              <a:rPr lang="vi-VN" b="1" i="0" u="none" strike="noStrike" baseline="0" dirty="0" smtClean="0">
                <a:solidFill>
                  <a:srgbClr val="4F81BD"/>
                </a:solidFill>
                <a:latin typeface="Cambria"/>
              </a:rPr>
              <a:t>Bảng quyết định có ít tính đồ họa, khi so sánh với cây quyết định, nhưng súc tích và có một cơ chế xác minh sẵn có để nó có thể kiểm tra xem tất cả các điều kiện đã được xem xét. Một lần nữa, điều kiện và hành động được phân tích các khía cạnh thủ tục về tình trạng vấn đề được trình bày trong hình thức tường thuật. </a:t>
            </a:r>
            <a:endParaRPr lang="en-US" b="1" i="0" u="none" strike="noStrike" baseline="0" dirty="0" smtClean="0">
              <a:solidFill>
                <a:srgbClr val="4F81BD"/>
              </a:solidFill>
              <a:latin typeface="Cambria"/>
            </a:endParaRPr>
          </a:p>
          <a:p>
            <a:pPr marR="0" lvl="0" rtl="0">
              <a:lnSpc>
                <a:spcPct val="120000"/>
              </a:lnSpc>
              <a:spcBef>
                <a:spcPts val="600"/>
              </a:spcBef>
            </a:pPr>
            <a:r>
              <a:rPr lang="vi-VN" b="1" i="0" u="none" strike="noStrike" baseline="0" dirty="0" smtClean="0">
                <a:solidFill>
                  <a:srgbClr val="4F81BD"/>
                </a:solidFill>
                <a:latin typeface="Cambria"/>
              </a:rPr>
              <a:t>Chúng có bốn thành phần: </a:t>
            </a:r>
            <a:endParaRPr lang="en-US" b="1" i="0" u="none" strike="noStrike" baseline="0" dirty="0" smtClean="0">
              <a:solidFill>
                <a:srgbClr val="4F81BD"/>
              </a:solidFill>
              <a:latin typeface="Cambria"/>
            </a:endParaRPr>
          </a:p>
          <a:p>
            <a:pPr lvl="1">
              <a:lnSpc>
                <a:spcPct val="120000"/>
              </a:lnSpc>
              <a:spcBef>
                <a:spcPts val="600"/>
              </a:spcBef>
            </a:pPr>
            <a:r>
              <a:rPr lang="vi-VN" b="1" i="0" u="none" strike="noStrike" baseline="0" dirty="0" smtClean="0">
                <a:solidFill>
                  <a:srgbClr val="4F81BD"/>
                </a:solidFill>
                <a:latin typeface="Cambria"/>
              </a:rPr>
              <a:t>hành động gốc (action stub), </a:t>
            </a:r>
            <a:endParaRPr lang="en-US" b="1" i="0" u="none" strike="noStrike" baseline="0" dirty="0" smtClean="0">
              <a:solidFill>
                <a:srgbClr val="4F81BD"/>
              </a:solidFill>
              <a:latin typeface="Cambria"/>
            </a:endParaRPr>
          </a:p>
          <a:p>
            <a:pPr lvl="1">
              <a:lnSpc>
                <a:spcPct val="120000"/>
              </a:lnSpc>
              <a:spcBef>
                <a:spcPts val="600"/>
              </a:spcBef>
            </a:pPr>
            <a:r>
              <a:rPr lang="vi-VN" b="1" i="0" u="none" strike="noStrike" baseline="0" dirty="0" smtClean="0">
                <a:solidFill>
                  <a:srgbClr val="4F81BD"/>
                </a:solidFill>
                <a:latin typeface="Cambria"/>
              </a:rPr>
              <a:t>điều kiện gốc (condition stub), </a:t>
            </a:r>
            <a:endParaRPr lang="en-US" b="1" i="0" u="none" strike="noStrike" baseline="0" dirty="0" smtClean="0">
              <a:solidFill>
                <a:srgbClr val="4F81BD"/>
              </a:solidFill>
              <a:latin typeface="Cambria"/>
            </a:endParaRPr>
          </a:p>
          <a:p>
            <a:pPr lvl="1">
              <a:lnSpc>
                <a:spcPct val="120000"/>
              </a:lnSpc>
              <a:spcBef>
                <a:spcPts val="600"/>
              </a:spcBef>
            </a:pPr>
            <a:r>
              <a:rPr lang="vi-VN" b="1" i="0" u="none" strike="noStrike" baseline="0" dirty="0" smtClean="0">
                <a:solidFill>
                  <a:srgbClr val="4F81BD"/>
                </a:solidFill>
                <a:latin typeface="Cambria"/>
              </a:rPr>
              <a:t>điều kiện tiếp nhận (condition entry), </a:t>
            </a:r>
            <a:endParaRPr lang="en-US" b="1" i="0" u="none" strike="noStrike" baseline="0" dirty="0" smtClean="0">
              <a:solidFill>
                <a:srgbClr val="4F81BD"/>
              </a:solidFill>
              <a:latin typeface="Cambria"/>
            </a:endParaRPr>
          </a:p>
          <a:p>
            <a:pPr lvl="1">
              <a:lnSpc>
                <a:spcPct val="120000"/>
              </a:lnSpc>
              <a:spcBef>
                <a:spcPts val="600"/>
              </a:spcBef>
            </a:pPr>
            <a:r>
              <a:rPr lang="vi-VN" b="1" i="0" u="none" strike="noStrike" baseline="0" dirty="0" smtClean="0">
                <a:solidFill>
                  <a:srgbClr val="4F81BD"/>
                </a:solidFill>
                <a:latin typeface="Cambria"/>
              </a:rPr>
              <a:t>hành động tiếp nhận (action entry). </a:t>
            </a:r>
          </a:p>
        </p:txBody>
      </p:sp>
      <p:sp>
        <p:nvSpPr>
          <p:cNvPr id="4" name="Date Placeholder 3"/>
          <p:cNvSpPr>
            <a:spLocks noGrp="1"/>
          </p:cNvSpPr>
          <p:nvPr>
            <p:ph type="dt" sz="half" idx="10"/>
          </p:nvPr>
        </p:nvSpPr>
        <p:spPr/>
        <p:txBody>
          <a:bodyPr/>
          <a:lstStyle/>
          <a:p>
            <a:fld id="{F26DD9E5-1B8B-49D2-A5C4-34878799D68C}" type="datetime1">
              <a:rPr lang="en-US" smtClean="0"/>
              <a:t>07/03/14</a:t>
            </a:fld>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FCCDC37B-01AE-4B4E-9DF4-785F047CBFC2}" type="slidenum">
              <a:rPr lang="en-US" smtClean="0"/>
              <a:t>20</a:t>
            </a:fld>
            <a:endParaRPr lang="en-US"/>
          </a:p>
        </p:txBody>
      </p:sp>
    </p:spTree>
    <p:extLst>
      <p:ext uri="{BB962C8B-B14F-4D97-AF65-F5344CB8AC3E}">
        <p14:creationId xmlns:p14="http://schemas.microsoft.com/office/powerpoint/2010/main" val="30341571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rtl="0"/>
            <a:r>
              <a:rPr lang="en-US" sz="3400" b="1" i="0" u="none" strike="noStrike" baseline="0" dirty="0" err="1" smtClean="0">
                <a:solidFill>
                  <a:srgbClr val="365F91"/>
                </a:solidFill>
                <a:latin typeface="Cambria"/>
              </a:rPr>
              <a:t>Tiếng</a:t>
            </a:r>
            <a:r>
              <a:rPr lang="en-US" sz="3400" b="1" i="0" u="none" strike="noStrike" baseline="0" dirty="0" smtClean="0">
                <a:solidFill>
                  <a:srgbClr val="365F91"/>
                </a:solidFill>
                <a:latin typeface="Cambria"/>
              </a:rPr>
              <a:t> </a:t>
            </a:r>
            <a:r>
              <a:rPr lang="en-US" sz="3400" b="1" i="0" u="none" strike="noStrike" baseline="0" dirty="0" err="1" smtClean="0">
                <a:solidFill>
                  <a:srgbClr val="365F91"/>
                </a:solidFill>
                <a:latin typeface="Cambria"/>
              </a:rPr>
              <a:t>anh</a:t>
            </a:r>
            <a:r>
              <a:rPr lang="en-US" sz="3400" b="1" i="0" u="none" strike="noStrike" baseline="0" dirty="0" smtClean="0">
                <a:solidFill>
                  <a:srgbClr val="365F91"/>
                </a:solidFill>
                <a:latin typeface="Cambria"/>
              </a:rPr>
              <a:t> </a:t>
            </a:r>
            <a:r>
              <a:rPr lang="en-US" sz="3400" b="1" i="0" u="none" strike="noStrike" baseline="0" dirty="0" err="1" smtClean="0">
                <a:solidFill>
                  <a:srgbClr val="365F91"/>
                </a:solidFill>
                <a:latin typeface="Cambria"/>
              </a:rPr>
              <a:t>có</a:t>
            </a:r>
            <a:r>
              <a:rPr lang="en-US" sz="3400" b="1" i="0" u="none" strike="noStrike" baseline="0" dirty="0" smtClean="0">
                <a:solidFill>
                  <a:srgbClr val="365F91"/>
                </a:solidFill>
                <a:latin typeface="Cambria"/>
              </a:rPr>
              <a:t> </a:t>
            </a:r>
            <a:r>
              <a:rPr lang="en-US" sz="3400" b="1" i="0" u="none" strike="noStrike" baseline="0" dirty="0" err="1" smtClean="0">
                <a:solidFill>
                  <a:srgbClr val="365F91"/>
                </a:solidFill>
                <a:latin typeface="Cambria"/>
              </a:rPr>
              <a:t>cấu</a:t>
            </a:r>
            <a:r>
              <a:rPr lang="en-US" sz="3400" b="1" i="0" u="none" strike="noStrike" baseline="0" dirty="0" smtClean="0">
                <a:solidFill>
                  <a:srgbClr val="365F91"/>
                </a:solidFill>
                <a:latin typeface="Cambria"/>
              </a:rPr>
              <a:t> </a:t>
            </a:r>
            <a:r>
              <a:rPr lang="en-US" sz="3400" b="1" i="0" u="none" strike="noStrike" baseline="0" err="1" smtClean="0">
                <a:solidFill>
                  <a:srgbClr val="365F91"/>
                </a:solidFill>
                <a:latin typeface="Cambria"/>
              </a:rPr>
              <a:t>trúc</a:t>
            </a:r>
            <a:r>
              <a:rPr lang="en-US" sz="3400" b="1" i="0" u="none" strike="noStrike" baseline="0" smtClean="0">
                <a:solidFill>
                  <a:srgbClr val="365F91"/>
                </a:solidFill>
                <a:latin typeface="Cambria"/>
              </a:rPr>
              <a:t> (</a:t>
            </a:r>
            <a:r>
              <a:rPr lang="en-US" sz="3400" b="1" i="0" u="none" strike="noStrike" baseline="0" dirty="0" smtClean="0">
                <a:solidFill>
                  <a:srgbClr val="365F91"/>
                </a:solidFill>
                <a:latin typeface="Cambria"/>
              </a:rPr>
              <a:t>English structured) </a:t>
            </a:r>
            <a:endParaRPr lang="en-US" sz="3400" b="1" i="0" u="none" strike="noStrike" baseline="0" dirty="0" smtClean="0">
              <a:solidFill>
                <a:srgbClr val="365F91"/>
              </a:solidFill>
              <a:latin typeface="Times New Roman"/>
            </a:endParaRPr>
          </a:p>
        </p:txBody>
      </p:sp>
      <p:sp>
        <p:nvSpPr>
          <p:cNvPr id="3" name="Text Placeholder 2"/>
          <p:cNvSpPr>
            <a:spLocks noGrp="1"/>
          </p:cNvSpPr>
          <p:nvPr>
            <p:ph type="body" idx="1"/>
          </p:nvPr>
        </p:nvSpPr>
        <p:spPr/>
        <p:txBody>
          <a:bodyPr>
            <a:normAutofit fontScale="85000" lnSpcReduction="20000"/>
          </a:bodyPr>
          <a:lstStyle/>
          <a:p>
            <a:pPr marR="0" lvl="0" rtl="0">
              <a:lnSpc>
                <a:spcPct val="120000"/>
              </a:lnSpc>
            </a:pPr>
            <a:r>
              <a:rPr lang="vi-VN" b="1" i="0" u="none" strike="noStrike" baseline="0" dirty="0" smtClean="0">
                <a:solidFill>
                  <a:srgbClr val="4F81BD"/>
                </a:solidFill>
                <a:latin typeface="Cambria"/>
              </a:rPr>
              <a:t>Tiếng Anh có cấu trúc rất giống như một chương trình máy tính 'có thể đọc được' (readable). </a:t>
            </a:r>
            <a:endParaRPr lang="en-US" b="1" i="0" u="none" strike="noStrike" baseline="0" dirty="0" smtClean="0">
              <a:solidFill>
                <a:srgbClr val="4F81BD"/>
              </a:solidFill>
              <a:latin typeface="Cambria"/>
            </a:endParaRPr>
          </a:p>
          <a:p>
            <a:pPr lvl="1">
              <a:lnSpc>
                <a:spcPct val="120000"/>
              </a:lnSpc>
            </a:pPr>
            <a:r>
              <a:rPr lang="vi-VN" b="1" i="0" u="none" strike="noStrike" baseline="0" dirty="0" smtClean="0">
                <a:solidFill>
                  <a:srgbClr val="4F81BD"/>
                </a:solidFill>
                <a:latin typeface="Cambria"/>
              </a:rPr>
              <a:t>Nhằm mục đích tạo ra luận lý rõ ràng, đó là dễ dàng để hiểu và không mở ra cho sự giải thích sai. </a:t>
            </a:r>
            <a:endParaRPr lang="en-US" b="1" i="0" u="none" strike="noStrike" baseline="0" dirty="0" smtClean="0">
              <a:solidFill>
                <a:srgbClr val="4F81BD"/>
              </a:solidFill>
              <a:latin typeface="Cambria"/>
            </a:endParaRPr>
          </a:p>
          <a:p>
            <a:pPr lvl="1">
              <a:lnSpc>
                <a:spcPct val="120000"/>
              </a:lnSpc>
            </a:pPr>
            <a:r>
              <a:rPr lang="vi-VN" b="1" i="0" u="none" strike="noStrike" baseline="0" dirty="0" smtClean="0">
                <a:solidFill>
                  <a:srgbClr val="4F81BD"/>
                </a:solidFill>
                <a:latin typeface="Cambria"/>
              </a:rPr>
              <a:t>Nó không phải là một ngôn ngữ tự nhiên như tiếng Anh, đó là mơ hồ và do đó không phù hợp. Cũng không phải là một ngôn ngữ lập trình. </a:t>
            </a:r>
            <a:endParaRPr lang="en-US" b="1" i="0" u="none" strike="noStrike" baseline="0" dirty="0" smtClean="0">
              <a:solidFill>
                <a:srgbClr val="4F81BD"/>
              </a:solidFill>
              <a:latin typeface="Cambria"/>
            </a:endParaRPr>
          </a:p>
          <a:p>
            <a:pPr lvl="1">
              <a:lnSpc>
                <a:spcPct val="120000"/>
              </a:lnSpc>
            </a:pPr>
            <a:r>
              <a:rPr lang="vi-VN" b="1" i="0" u="none" strike="noStrike" baseline="0" dirty="0" smtClean="0">
                <a:solidFill>
                  <a:srgbClr val="4F81BD"/>
                </a:solidFill>
                <a:latin typeface="Cambria"/>
              </a:rPr>
              <a:t>Nó là một hình thức chặt chẽ và hợp lý của tiếng Anh và các cấu trúc phản ánh lập trình cấu trúc. Trình tự của các lệnh phản ánh logic ứng dụng. </a:t>
            </a:r>
          </a:p>
        </p:txBody>
      </p:sp>
      <p:sp>
        <p:nvSpPr>
          <p:cNvPr id="4" name="Date Placeholder 3"/>
          <p:cNvSpPr>
            <a:spLocks noGrp="1"/>
          </p:cNvSpPr>
          <p:nvPr>
            <p:ph type="dt" sz="half" idx="10"/>
          </p:nvPr>
        </p:nvSpPr>
        <p:spPr/>
        <p:txBody>
          <a:bodyPr/>
          <a:lstStyle/>
          <a:p>
            <a:fld id="{84B7E4D0-CF68-4498-B530-F9538ADA708F}" type="datetime1">
              <a:rPr lang="en-US" smtClean="0"/>
              <a:t>07/03/14</a:t>
            </a:fld>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FCCDC37B-01AE-4B4E-9DF4-785F047CBFC2}" type="slidenum">
              <a:rPr lang="en-US" smtClean="0"/>
              <a:t>21</a:t>
            </a:fld>
            <a:endParaRPr lang="en-US"/>
          </a:p>
        </p:txBody>
      </p:sp>
    </p:spTree>
    <p:extLst>
      <p:ext uri="{BB962C8B-B14F-4D97-AF65-F5344CB8AC3E}">
        <p14:creationId xmlns:p14="http://schemas.microsoft.com/office/powerpoint/2010/main" val="50212311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vi-VN" b="1" i="0" u="none" strike="noStrike" baseline="0" dirty="0" smtClean="0">
                <a:solidFill>
                  <a:srgbClr val="365F91"/>
                </a:solidFill>
                <a:latin typeface="Cambria"/>
              </a:rPr>
              <a:t>Sơ </a:t>
            </a:r>
            <a:r>
              <a:rPr lang="vi-VN" b="1" i="0" u="none" strike="noStrike" baseline="0" smtClean="0">
                <a:solidFill>
                  <a:srgbClr val="365F91"/>
                </a:solidFill>
                <a:latin typeface="Cambria"/>
              </a:rPr>
              <a:t>đồ c</a:t>
            </a:r>
            <a:r>
              <a:rPr lang="en-US" b="1" smtClean="0">
                <a:solidFill>
                  <a:srgbClr val="365F91"/>
                </a:solidFill>
                <a:latin typeface="Cambria"/>
              </a:rPr>
              <a:t>ấu</a:t>
            </a:r>
            <a:r>
              <a:rPr lang="vi-VN" b="1" i="0" u="none" strike="noStrike" baseline="0" smtClean="0">
                <a:solidFill>
                  <a:srgbClr val="365F91"/>
                </a:solidFill>
                <a:latin typeface="Cambria"/>
              </a:rPr>
              <a:t> trúc (</a:t>
            </a:r>
            <a:r>
              <a:rPr lang="vi-VN" b="1" i="0" u="none" strike="noStrike" baseline="0" dirty="0" smtClean="0">
                <a:solidFill>
                  <a:srgbClr val="365F91"/>
                </a:solidFill>
                <a:latin typeface="Cambria"/>
              </a:rPr>
              <a:t>Structure diagrams) </a:t>
            </a:r>
            <a:endParaRPr lang="vi-VN" b="1" i="0" u="none" strike="noStrike" baseline="0" dirty="0" smtClean="0">
              <a:solidFill>
                <a:srgbClr val="365F91"/>
              </a:solidFill>
              <a:latin typeface="Times New Roman"/>
            </a:endParaRPr>
          </a:p>
        </p:txBody>
      </p:sp>
      <p:sp>
        <p:nvSpPr>
          <p:cNvPr id="3" name="Text Placeholder 2"/>
          <p:cNvSpPr>
            <a:spLocks noGrp="1"/>
          </p:cNvSpPr>
          <p:nvPr>
            <p:ph type="body" idx="1"/>
          </p:nvPr>
        </p:nvSpPr>
        <p:spPr/>
        <p:txBody>
          <a:bodyPr/>
          <a:lstStyle/>
          <a:p>
            <a:pPr marR="0" lvl="0" rtl="0"/>
            <a:r>
              <a:rPr lang="vi-VN" b="1" i="0" u="none" strike="noStrike" baseline="0" smtClean="0">
                <a:solidFill>
                  <a:srgbClr val="4F81BD"/>
                </a:solidFill>
                <a:latin typeface="Cambria"/>
              </a:rPr>
              <a:t>Sơ đồ cấu trúc là một kỹ thuật phân rã chức năng với một loạt các hộp (đại diện cho các quy trình hoặc các bộ phận của chương trình máy tính, thường được gọi là mô-đun) và đường kết nối (đại diện cho các liên kết đến các quy trình cấp dưới). </a:t>
            </a:r>
          </a:p>
        </p:txBody>
      </p:sp>
      <p:sp>
        <p:nvSpPr>
          <p:cNvPr id="4" name="Date Placeholder 3"/>
          <p:cNvSpPr>
            <a:spLocks noGrp="1"/>
          </p:cNvSpPr>
          <p:nvPr>
            <p:ph type="dt" sz="half" idx="10"/>
          </p:nvPr>
        </p:nvSpPr>
        <p:spPr/>
        <p:txBody>
          <a:bodyPr/>
          <a:lstStyle/>
          <a:p>
            <a:fld id="{ACE5505F-6B6C-4B20-A305-C5AAE300A0BA}" type="datetime1">
              <a:rPr lang="en-US" smtClean="0"/>
              <a:t>07/03/14</a:t>
            </a:fld>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FCCDC37B-01AE-4B4E-9DF4-785F047CBFC2}" type="slidenum">
              <a:rPr lang="en-US" smtClean="0"/>
              <a:t>22</a:t>
            </a:fld>
            <a:endParaRPr lang="en-US"/>
          </a:p>
        </p:txBody>
      </p:sp>
    </p:spTree>
    <p:extLst>
      <p:ext uri="{BB962C8B-B14F-4D97-AF65-F5344CB8AC3E}">
        <p14:creationId xmlns:p14="http://schemas.microsoft.com/office/powerpoint/2010/main" val="168214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rtl="0"/>
            <a:r>
              <a:rPr lang="en-US" b="1" i="0" u="none" strike="noStrike" baseline="0" dirty="0" smtClean="0">
                <a:solidFill>
                  <a:srgbClr val="365F91"/>
                </a:solidFill>
                <a:latin typeface="Cambria"/>
              </a:rPr>
              <a:t>Walkthroughs </a:t>
            </a:r>
            <a:r>
              <a:rPr lang="en-US" b="1" i="0" u="none" strike="noStrike" baseline="0" dirty="0" err="1" smtClean="0">
                <a:solidFill>
                  <a:srgbClr val="365F91"/>
                </a:solidFill>
                <a:latin typeface="Cambria"/>
              </a:rPr>
              <a:t>có</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cấu</a:t>
            </a:r>
            <a:r>
              <a:rPr lang="en-US" b="1" i="0" u="none" strike="noStrike" baseline="0" dirty="0" smtClean="0">
                <a:solidFill>
                  <a:srgbClr val="365F91"/>
                </a:solidFill>
                <a:latin typeface="Cambria"/>
              </a:rPr>
              <a:t> </a:t>
            </a:r>
            <a:r>
              <a:rPr lang="en-US" b="1" i="0" u="none" strike="noStrike" baseline="0" err="1" smtClean="0">
                <a:solidFill>
                  <a:srgbClr val="365F91"/>
                </a:solidFill>
                <a:latin typeface="Cambria"/>
              </a:rPr>
              <a:t>trúc</a:t>
            </a:r>
            <a:r>
              <a:rPr lang="en-US" b="1" i="0" u="none" strike="noStrike" baseline="0" smtClean="0">
                <a:solidFill>
                  <a:srgbClr val="365F91"/>
                </a:solidFill>
                <a:latin typeface="Cambria"/>
              </a:rPr>
              <a:t> </a:t>
            </a:r>
            <a:br>
              <a:rPr lang="en-US" b="1" i="0" u="none" strike="noStrike" baseline="0" smtClean="0">
                <a:solidFill>
                  <a:srgbClr val="365F91"/>
                </a:solidFill>
                <a:latin typeface="Cambria"/>
              </a:rPr>
            </a:br>
            <a:r>
              <a:rPr lang="en-US" b="1" i="0" u="none" strike="noStrike" baseline="0" smtClean="0">
                <a:solidFill>
                  <a:srgbClr val="365F91"/>
                </a:solidFill>
                <a:latin typeface="Cambria"/>
              </a:rPr>
              <a:t>(</a:t>
            </a:r>
            <a:r>
              <a:rPr lang="en-US" b="1" i="0" u="none" strike="noStrike" baseline="0" dirty="0" smtClean="0">
                <a:solidFill>
                  <a:srgbClr val="365F91"/>
                </a:solidFill>
                <a:latin typeface="Cambria"/>
              </a:rPr>
              <a:t>Structured walkthroughs)</a:t>
            </a:r>
            <a:endParaRPr lang="en-US" b="1" i="0" u="none" strike="noStrike" baseline="0" dirty="0" smtClean="0">
              <a:solidFill>
                <a:srgbClr val="365F91"/>
              </a:solidFill>
              <a:latin typeface="Times New Roman"/>
            </a:endParaRPr>
          </a:p>
        </p:txBody>
      </p:sp>
      <p:sp>
        <p:nvSpPr>
          <p:cNvPr id="3" name="Text Placeholder 2"/>
          <p:cNvSpPr>
            <a:spLocks noGrp="1"/>
          </p:cNvSpPr>
          <p:nvPr>
            <p:ph type="body" idx="1"/>
          </p:nvPr>
        </p:nvSpPr>
        <p:spPr>
          <a:xfrm>
            <a:off x="283780" y="2514600"/>
            <a:ext cx="8544910" cy="3810000"/>
          </a:xfrm>
        </p:spPr>
        <p:txBody>
          <a:bodyPr>
            <a:normAutofit fontScale="92500" lnSpcReduction="20000"/>
          </a:bodyPr>
          <a:lstStyle/>
          <a:p>
            <a:pPr marR="0" lvl="0" rtl="0">
              <a:lnSpc>
                <a:spcPct val="110000"/>
              </a:lnSpc>
              <a:spcBef>
                <a:spcPts val="600"/>
              </a:spcBef>
            </a:pPr>
            <a:r>
              <a:rPr lang="vi-VN" b="1" i="0" u="none" strike="noStrike" baseline="0" dirty="0" smtClean="0">
                <a:solidFill>
                  <a:srgbClr val="4F81BD"/>
                </a:solidFill>
                <a:latin typeface="Cambria"/>
              </a:rPr>
              <a:t>Walkthroughs có cấu trúc là một loạt xem xét ​​chính thức của một hệ thống hay một chương trình được tổ chức tại các giai đoạn khác nhau của chu trình. </a:t>
            </a:r>
            <a:endParaRPr lang="en-US" b="1" i="0" u="none" strike="noStrike" baseline="0" dirty="0" smtClean="0">
              <a:solidFill>
                <a:srgbClr val="4F81BD"/>
              </a:solidFill>
              <a:latin typeface="Cambria"/>
            </a:endParaRPr>
          </a:p>
          <a:p>
            <a:pPr marR="0" lvl="0" rtl="0">
              <a:lnSpc>
                <a:spcPct val="110000"/>
              </a:lnSpc>
              <a:spcBef>
                <a:spcPts val="600"/>
              </a:spcBef>
            </a:pPr>
            <a:r>
              <a:rPr lang="vi-VN" b="1" i="0" u="none" strike="noStrike" baseline="0" dirty="0" smtClean="0">
                <a:solidFill>
                  <a:srgbClr val="4F81BD"/>
                </a:solidFill>
                <a:latin typeface="Cambria"/>
              </a:rPr>
              <a:t>Đây là một ý tưởng đã phát triển xung quanh cách tiếp cận phân tích và thiết kế hệ thống có cấu trúc, nơi những cơ hội để xem xét đó là xác định rõ ràng. </a:t>
            </a:r>
          </a:p>
        </p:txBody>
      </p:sp>
      <p:sp>
        <p:nvSpPr>
          <p:cNvPr id="4" name="Date Placeholder 3"/>
          <p:cNvSpPr>
            <a:spLocks noGrp="1"/>
          </p:cNvSpPr>
          <p:nvPr>
            <p:ph type="dt" sz="half" idx="10"/>
          </p:nvPr>
        </p:nvSpPr>
        <p:spPr/>
        <p:txBody>
          <a:bodyPr/>
          <a:lstStyle/>
          <a:p>
            <a:fld id="{9CCC40B9-4214-4E0F-A990-EC58F5CC64B8}" type="datetime1">
              <a:rPr lang="en-US" smtClean="0"/>
              <a:t>07/03/14</a:t>
            </a:fld>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FCCDC37B-01AE-4B4E-9DF4-785F047CBFC2}" type="slidenum">
              <a:rPr lang="en-US" smtClean="0"/>
              <a:t>23</a:t>
            </a:fld>
            <a:endParaRPr lang="en-US"/>
          </a:p>
        </p:txBody>
      </p:sp>
    </p:spTree>
    <p:extLst>
      <p:ext uri="{BB962C8B-B14F-4D97-AF65-F5344CB8AC3E}">
        <p14:creationId xmlns:p14="http://schemas.microsoft.com/office/powerpoint/2010/main" val="14657036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a:solidFill>
                  <a:srgbClr val="365F91"/>
                </a:solidFill>
                <a:latin typeface="Cambria"/>
              </a:rPr>
              <a:t>Ma </a:t>
            </a:r>
            <a:r>
              <a:rPr lang="en-US" b="1" dirty="0" err="1">
                <a:solidFill>
                  <a:srgbClr val="365F91"/>
                </a:solidFill>
                <a:latin typeface="Cambria"/>
              </a:rPr>
              <a:t>trận</a:t>
            </a:r>
            <a:r>
              <a:rPr lang="en-US" b="1" dirty="0">
                <a:solidFill>
                  <a:srgbClr val="365F91"/>
                </a:solidFill>
                <a:latin typeface="Cambria"/>
              </a:rPr>
              <a:t> </a:t>
            </a:r>
            <a:r>
              <a:rPr lang="en-US" b="1" dirty="0" smtClean="0">
                <a:solidFill>
                  <a:srgbClr val="365F91"/>
                </a:solidFill>
                <a:latin typeface="Cambria"/>
              </a:rPr>
              <a:t>(Matrices)</a:t>
            </a:r>
            <a:endParaRPr lang="en-US" b="1" i="0" u="none" strike="noStrike" baseline="0" dirty="0" smtClean="0">
              <a:solidFill>
                <a:srgbClr val="365F91"/>
              </a:solidFill>
              <a:latin typeface="Cambria"/>
            </a:endParaRPr>
          </a:p>
        </p:txBody>
      </p:sp>
      <p:sp>
        <p:nvSpPr>
          <p:cNvPr id="3" name="Text Placeholder 2"/>
          <p:cNvSpPr>
            <a:spLocks noGrp="1"/>
          </p:cNvSpPr>
          <p:nvPr>
            <p:ph type="body" idx="1"/>
          </p:nvPr>
        </p:nvSpPr>
        <p:spPr/>
        <p:txBody>
          <a:bodyPr>
            <a:normAutofit fontScale="85000" lnSpcReduction="20000"/>
          </a:bodyPr>
          <a:lstStyle/>
          <a:p>
            <a:pPr marR="0" lvl="0" rtl="0">
              <a:lnSpc>
                <a:spcPct val="120000"/>
              </a:lnSpc>
            </a:pPr>
            <a:r>
              <a:rPr lang="vi-VN" b="1" i="0" u="none" strike="noStrike" baseline="0" dirty="0" smtClean="0">
                <a:solidFill>
                  <a:srgbClr val="4F81BD"/>
                </a:solidFill>
                <a:latin typeface="Cambria"/>
              </a:rPr>
              <a:t>Một trong những kỹ thuật phổ biến nhất là ma trận, một biểu hiện dạng bảng của một mối quan hệ đơn giản, thường là giữa hai điều (ba điều sẽ đòi hỏi một tập hợp 3 chiều của các ma trận). </a:t>
            </a:r>
          </a:p>
          <a:p>
            <a:pPr marR="0" lvl="1" rtl="0">
              <a:lnSpc>
                <a:spcPct val="120000"/>
              </a:lnSpc>
            </a:pPr>
            <a:r>
              <a:rPr lang="vi-VN" b="1" i="0" u="none" strike="noStrike" baseline="0" dirty="0" smtClean="0">
                <a:solidFill>
                  <a:srgbClr val="4F81BD"/>
                </a:solidFill>
                <a:latin typeface="Cambria"/>
              </a:rPr>
              <a:t>Một ma trận thông thường là hiển thị các mối quan hệ giữa các chức năng và các sự kiện. </a:t>
            </a:r>
          </a:p>
          <a:p>
            <a:pPr marR="0" lvl="1" rtl="0">
              <a:lnSpc>
                <a:spcPct val="120000"/>
              </a:lnSpc>
            </a:pPr>
            <a:r>
              <a:rPr lang="vi-VN" b="1" i="0" u="none" strike="noStrike" baseline="0" dirty="0" smtClean="0">
                <a:solidFill>
                  <a:srgbClr val="4F81BD"/>
                </a:solidFill>
                <a:latin typeface="Cambria"/>
              </a:rPr>
              <a:t>Một ma trận được sử dụng bởi nhiều phương pháp luận kết hợp các chức năng với các thực thể, đó là, những gì các thực thể được sử dụng bởi từng chức năng để kích hoạt chức năng đó được thực hiện. </a:t>
            </a:r>
          </a:p>
        </p:txBody>
      </p:sp>
      <p:sp>
        <p:nvSpPr>
          <p:cNvPr id="4" name="Date Placeholder 3"/>
          <p:cNvSpPr>
            <a:spLocks noGrp="1"/>
          </p:cNvSpPr>
          <p:nvPr>
            <p:ph type="dt" sz="half" idx="10"/>
          </p:nvPr>
        </p:nvSpPr>
        <p:spPr/>
        <p:txBody>
          <a:bodyPr/>
          <a:lstStyle/>
          <a:p>
            <a:fld id="{92CFDFF6-A72D-45F3-8E85-7A974602B950}" type="datetime1">
              <a:rPr lang="en-US" smtClean="0"/>
              <a:t>07/03/14</a:t>
            </a:fld>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FCCDC37B-01AE-4B4E-9DF4-785F047CBFC2}" type="slidenum">
              <a:rPr lang="en-US" smtClean="0"/>
              <a:t>24</a:t>
            </a:fld>
            <a:endParaRPr lang="en-US"/>
          </a:p>
        </p:txBody>
      </p:sp>
    </p:spTree>
    <p:extLst>
      <p:ext uri="{BB962C8B-B14F-4D97-AF65-F5344CB8AC3E}">
        <p14:creationId xmlns:p14="http://schemas.microsoft.com/office/powerpoint/2010/main" val="3803916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rtl="0"/>
            <a:r>
              <a:rPr lang="vi-VN" b="1" i="0" u="none" strike="noStrike" baseline="0" dirty="0" smtClean="0">
                <a:solidFill>
                  <a:srgbClr val="365F91"/>
                </a:solidFill>
                <a:latin typeface="Cambria"/>
              </a:rPr>
              <a:t>Sơ đồ hành </a:t>
            </a:r>
            <a:r>
              <a:rPr lang="vi-VN" b="1" i="0" u="none" strike="noStrike" baseline="0" smtClean="0">
                <a:solidFill>
                  <a:srgbClr val="365F91"/>
                </a:solidFill>
                <a:latin typeface="Cambria"/>
              </a:rPr>
              <a:t>động (</a:t>
            </a:r>
            <a:r>
              <a:rPr lang="vi-VN" b="1" i="0" u="none" strike="noStrike" baseline="0" dirty="0" smtClean="0">
                <a:solidFill>
                  <a:srgbClr val="365F91"/>
                </a:solidFill>
                <a:latin typeface="Cambria"/>
              </a:rPr>
              <a:t>Action diagrams) </a:t>
            </a:r>
            <a:endParaRPr lang="vi-VN" b="1" i="0" u="none" strike="noStrike" baseline="0" dirty="0" smtClean="0">
              <a:solidFill>
                <a:srgbClr val="365F91"/>
              </a:solidFill>
              <a:latin typeface="Times New Roman"/>
            </a:endParaRPr>
          </a:p>
        </p:txBody>
      </p:sp>
      <p:sp>
        <p:nvSpPr>
          <p:cNvPr id="3" name="Text Placeholder 2"/>
          <p:cNvSpPr>
            <a:spLocks noGrp="1"/>
          </p:cNvSpPr>
          <p:nvPr>
            <p:ph type="body" idx="1"/>
          </p:nvPr>
        </p:nvSpPr>
        <p:spPr>
          <a:xfrm>
            <a:off x="283780" y="1981200"/>
            <a:ext cx="8707820" cy="4343400"/>
          </a:xfrm>
        </p:spPr>
        <p:txBody>
          <a:bodyPr>
            <a:normAutofit fontScale="85000" lnSpcReduction="10000"/>
          </a:bodyPr>
          <a:lstStyle/>
          <a:p>
            <a:pPr marR="0" lvl="0" rtl="0">
              <a:lnSpc>
                <a:spcPct val="110000"/>
              </a:lnSpc>
            </a:pPr>
            <a:r>
              <a:rPr lang="vi-VN" b="1" i="0" u="none" strike="noStrike" baseline="0" dirty="0" smtClean="0">
                <a:solidFill>
                  <a:srgbClr val="4F81BD"/>
                </a:solidFill>
                <a:latin typeface="Cambria"/>
              </a:rPr>
              <a:t>Sơ đồ hành động cũng là cách đại diện cho các chi tiết của quá trình luận lý, các quy tắc nghiệp vụ, và không khác mấy so với tiếng Anh có cấu trúc trong một tập hợp con giới hạn của một ngôn ngữ tự nhiên được sử dụng để chỉ định một chuỗi các hành động. </a:t>
            </a:r>
          </a:p>
          <a:p>
            <a:pPr marR="0" lvl="1" rtl="0">
              <a:lnSpc>
                <a:spcPct val="110000"/>
              </a:lnSpc>
            </a:pPr>
            <a:r>
              <a:rPr lang="vi-VN" b="1" i="0" u="none" strike="noStrike" baseline="0" dirty="0" smtClean="0">
                <a:solidFill>
                  <a:srgbClr val="4F81BD"/>
                </a:solidFill>
                <a:latin typeface="Cambria"/>
              </a:rPr>
              <a:t>Chúng thiết kế để đại diện cho cả hai mức độ chi tiết và tổng quan. </a:t>
            </a:r>
          </a:p>
          <a:p>
            <a:pPr marR="0" lvl="1" rtl="0">
              <a:lnSpc>
                <a:spcPct val="110000"/>
              </a:lnSpc>
            </a:pPr>
            <a:r>
              <a:rPr lang="vi-VN" b="1" i="0" u="none" strike="noStrike" baseline="0" dirty="0" smtClean="0">
                <a:solidFill>
                  <a:srgbClr val="4F81BD"/>
                </a:solidFill>
                <a:latin typeface="Cambria"/>
              </a:rPr>
              <a:t>Sơ đồ hành động được sử dụng trong một số phương pháp luận, đáng chú ý nhất là trong Information Engineering</a:t>
            </a:r>
            <a:r>
              <a:rPr lang="vi-VN" b="1" i="0" u="none" strike="noStrike" baseline="0" dirty="0" smtClean="0">
                <a:solidFill>
                  <a:srgbClr val="4F81BD"/>
                </a:solidFill>
                <a:latin typeface="Times New Roman"/>
              </a:rPr>
              <a:t>.</a:t>
            </a:r>
          </a:p>
        </p:txBody>
      </p:sp>
      <p:sp>
        <p:nvSpPr>
          <p:cNvPr id="4" name="Date Placeholder 3"/>
          <p:cNvSpPr>
            <a:spLocks noGrp="1"/>
          </p:cNvSpPr>
          <p:nvPr>
            <p:ph type="dt" sz="half" idx="10"/>
          </p:nvPr>
        </p:nvSpPr>
        <p:spPr/>
        <p:txBody>
          <a:bodyPr/>
          <a:lstStyle/>
          <a:p>
            <a:fld id="{7FC246DB-B8A6-4463-BE0D-DA1B0A187C96}" type="datetime1">
              <a:rPr lang="en-US" smtClean="0"/>
              <a:t>07/03/14</a:t>
            </a:fld>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FCCDC37B-01AE-4B4E-9DF4-785F047CBFC2}" type="slidenum">
              <a:rPr lang="en-US" smtClean="0"/>
              <a:t>25</a:t>
            </a:fld>
            <a:endParaRPr lang="en-US"/>
          </a:p>
        </p:txBody>
      </p:sp>
    </p:spTree>
    <p:extLst>
      <p:ext uri="{BB962C8B-B14F-4D97-AF65-F5344CB8AC3E}">
        <p14:creationId xmlns:p14="http://schemas.microsoft.com/office/powerpoint/2010/main" val="41158914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rtl="0"/>
            <a:r>
              <a:rPr lang="en-US" b="1" i="0" u="none" strike="noStrike" baseline="0" dirty="0" smtClean="0">
                <a:solidFill>
                  <a:srgbClr val="365F91"/>
                </a:solidFill>
                <a:latin typeface="Cambria"/>
              </a:rPr>
              <a:t>Chu </a:t>
            </a:r>
            <a:r>
              <a:rPr lang="en-US" b="1" i="0" u="none" strike="noStrike" baseline="0" dirty="0" err="1" smtClean="0">
                <a:solidFill>
                  <a:srgbClr val="365F91"/>
                </a:solidFill>
                <a:latin typeface="Cambria"/>
              </a:rPr>
              <a:t>trình</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thực</a:t>
            </a:r>
            <a:r>
              <a:rPr lang="en-US" b="1" i="0" u="none" strike="noStrike" baseline="0" dirty="0" smtClean="0">
                <a:solidFill>
                  <a:srgbClr val="365F91"/>
                </a:solidFill>
                <a:latin typeface="Cambria"/>
              </a:rPr>
              <a:t> </a:t>
            </a:r>
            <a:r>
              <a:rPr lang="en-US" b="1" i="0" u="none" strike="noStrike" baseline="0" err="1" smtClean="0">
                <a:solidFill>
                  <a:srgbClr val="365F91"/>
                </a:solidFill>
                <a:latin typeface="Cambria"/>
              </a:rPr>
              <a:t>thể</a:t>
            </a:r>
            <a:r>
              <a:rPr lang="en-US" b="1" i="0" u="none" strike="noStrike" baseline="0" smtClean="0">
                <a:solidFill>
                  <a:srgbClr val="365F91"/>
                </a:solidFill>
                <a:latin typeface="Cambria"/>
              </a:rPr>
              <a:t> (</a:t>
            </a:r>
            <a:r>
              <a:rPr lang="en-US" b="1" i="0" u="none" strike="noStrike" baseline="0" dirty="0" smtClean="0">
                <a:solidFill>
                  <a:srgbClr val="365F91"/>
                </a:solidFill>
                <a:latin typeface="Cambria"/>
              </a:rPr>
              <a:t>Entity life cycle) </a:t>
            </a:r>
            <a:endParaRPr lang="en-US" b="1" i="0" u="none" strike="noStrike" baseline="0" dirty="0" smtClean="0">
              <a:solidFill>
                <a:srgbClr val="365F91"/>
              </a:solidFill>
              <a:latin typeface="Times New Roman"/>
            </a:endParaRPr>
          </a:p>
        </p:txBody>
      </p:sp>
      <p:sp>
        <p:nvSpPr>
          <p:cNvPr id="3" name="Text Placeholder 2"/>
          <p:cNvSpPr>
            <a:spLocks noGrp="1"/>
          </p:cNvSpPr>
          <p:nvPr>
            <p:ph type="body" idx="1"/>
          </p:nvPr>
        </p:nvSpPr>
        <p:spPr/>
        <p:txBody>
          <a:bodyPr>
            <a:normAutofit lnSpcReduction="10000"/>
          </a:bodyPr>
          <a:lstStyle/>
          <a:p>
            <a:pPr marR="0" lvl="0" rtl="0"/>
            <a:r>
              <a:rPr lang="vi-VN" b="1" i="0" u="none" strike="noStrike" baseline="0" smtClean="0">
                <a:solidFill>
                  <a:srgbClr val="4F81BD"/>
                </a:solidFill>
                <a:latin typeface="Cambria"/>
              </a:rPr>
              <a:t>Chu trình thực thể được sử dụng tại một loạt các giai đoạn trong một số các phương pháp luận và là một trong những nỗ lực để giải quyết các thay đổi xảy ra theo thời gian (hầu hết các kỹ thuật khác thể hiện quan điểm tĩnh của một hệ thống). </a:t>
            </a:r>
          </a:p>
          <a:p>
            <a:pPr marR="0" lvl="0" rtl="0"/>
            <a:r>
              <a:rPr lang="en-US" b="1" i="0" u="none" strike="noStrike" baseline="0" smtClean="0">
                <a:solidFill>
                  <a:srgbClr val="4F81BD"/>
                </a:solidFill>
                <a:latin typeface="Cambria"/>
              </a:rPr>
              <a:t>Chu trình thực thể không phải là một kỹ thuật phân tích dữ liệu mà là một kỹ thuật phân tích quá trình. </a:t>
            </a:r>
          </a:p>
        </p:txBody>
      </p:sp>
      <p:sp>
        <p:nvSpPr>
          <p:cNvPr id="4" name="Date Placeholder 3"/>
          <p:cNvSpPr>
            <a:spLocks noGrp="1"/>
          </p:cNvSpPr>
          <p:nvPr>
            <p:ph type="dt" sz="half" idx="10"/>
          </p:nvPr>
        </p:nvSpPr>
        <p:spPr/>
        <p:txBody>
          <a:bodyPr/>
          <a:lstStyle/>
          <a:p>
            <a:fld id="{8A1238D9-B639-4406-94A0-56000A8064B8}" type="datetime1">
              <a:rPr lang="en-US" smtClean="0"/>
              <a:t>07/03/14</a:t>
            </a:fld>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FCCDC37B-01AE-4B4E-9DF4-785F047CBFC2}" type="slidenum">
              <a:rPr lang="en-US" smtClean="0"/>
              <a:t>26</a:t>
            </a:fld>
            <a:endParaRPr lang="en-US"/>
          </a:p>
        </p:txBody>
      </p:sp>
    </p:spTree>
    <p:extLst>
      <p:ext uri="{BB962C8B-B14F-4D97-AF65-F5344CB8AC3E}">
        <p14:creationId xmlns:p14="http://schemas.microsoft.com/office/powerpoint/2010/main" val="32161686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vi-VN" b="1" i="0" u="none" strike="noStrike" baseline="0" smtClean="0">
                <a:solidFill>
                  <a:srgbClr val="365F91"/>
                </a:solidFill>
                <a:latin typeface="Cambria"/>
              </a:rPr>
              <a:t>KỸ THUẬT HƯỚNG ĐỐI TƯỢNG </a:t>
            </a:r>
            <a:r>
              <a:rPr lang="en-US" b="1" i="0" u="none" strike="noStrike" baseline="0" smtClean="0">
                <a:solidFill>
                  <a:srgbClr val="365F91"/>
                </a:solidFill>
                <a:latin typeface="Cambria"/>
              </a:rPr>
              <a:t/>
            </a:r>
            <a:br>
              <a:rPr lang="en-US" b="1" i="0" u="none" strike="noStrike" baseline="0" smtClean="0">
                <a:solidFill>
                  <a:srgbClr val="365F91"/>
                </a:solidFill>
                <a:latin typeface="Cambria"/>
              </a:rPr>
            </a:br>
            <a:r>
              <a:rPr lang="vi-VN" b="1" i="0" u="none" strike="noStrike" baseline="0" smtClean="0">
                <a:solidFill>
                  <a:srgbClr val="365F91"/>
                </a:solidFill>
                <a:latin typeface="Cambria"/>
              </a:rPr>
              <a:t>(OBJECT-ORIENTED TECHNIQUES)</a:t>
            </a:r>
            <a:endParaRPr lang="vi-VN" b="1" i="0" u="none" strike="noStrike" baseline="0" smtClean="0">
              <a:solidFill>
                <a:srgbClr val="365F91"/>
              </a:solidFill>
              <a:latin typeface="Times New Roman"/>
            </a:endParaRPr>
          </a:p>
        </p:txBody>
      </p:sp>
      <p:sp>
        <p:nvSpPr>
          <p:cNvPr id="3" name="Text Placeholder 2"/>
          <p:cNvSpPr>
            <a:spLocks noGrp="1"/>
          </p:cNvSpPr>
          <p:nvPr>
            <p:ph type="body" idx="1"/>
          </p:nvPr>
        </p:nvSpPr>
        <p:spPr>
          <a:xfrm>
            <a:off x="283780" y="2438400"/>
            <a:ext cx="8544910" cy="3886200"/>
          </a:xfrm>
        </p:spPr>
        <p:txBody>
          <a:bodyPr/>
          <a:lstStyle/>
          <a:p>
            <a:pPr marL="454025" indent="-454025">
              <a:buFont typeface="Wingdings" pitchFamily="2" charset="2"/>
              <a:buChar char="q"/>
            </a:pPr>
            <a:r>
              <a:rPr lang="vi-VN" b="1" dirty="0">
                <a:solidFill>
                  <a:srgbClr val="365F91"/>
                </a:solidFill>
                <a:latin typeface="Cambria"/>
              </a:rPr>
              <a:t>Hướng đối tượng (Object orientation) </a:t>
            </a:r>
            <a:endParaRPr lang="en-US" b="1" dirty="0" smtClean="0">
              <a:solidFill>
                <a:srgbClr val="365F91"/>
              </a:solidFill>
              <a:latin typeface="Cambria"/>
            </a:endParaRPr>
          </a:p>
          <a:p>
            <a:pPr marL="454025" indent="-454025">
              <a:buFont typeface="Wingdings" pitchFamily="2" charset="2"/>
              <a:buChar char="q"/>
            </a:pPr>
            <a:r>
              <a:rPr lang="en-US" b="1" dirty="0" err="1">
                <a:solidFill>
                  <a:srgbClr val="365F91"/>
                </a:solidFill>
                <a:latin typeface="Cambria"/>
              </a:rPr>
              <a:t>Ngôn</a:t>
            </a:r>
            <a:r>
              <a:rPr lang="en-US" b="1" dirty="0">
                <a:solidFill>
                  <a:srgbClr val="365F91"/>
                </a:solidFill>
                <a:latin typeface="Cambria"/>
              </a:rPr>
              <a:t> </a:t>
            </a:r>
            <a:r>
              <a:rPr lang="en-US" b="1" dirty="0" err="1">
                <a:solidFill>
                  <a:srgbClr val="365F91"/>
                </a:solidFill>
                <a:latin typeface="Cambria"/>
              </a:rPr>
              <a:t>ngữ</a:t>
            </a:r>
            <a:r>
              <a:rPr lang="en-US" b="1" dirty="0">
                <a:solidFill>
                  <a:srgbClr val="365F91"/>
                </a:solidFill>
                <a:latin typeface="Cambria"/>
              </a:rPr>
              <a:t> </a:t>
            </a:r>
            <a:r>
              <a:rPr lang="en-US" b="1" dirty="0" err="1">
                <a:solidFill>
                  <a:srgbClr val="365F91"/>
                </a:solidFill>
                <a:latin typeface="Cambria"/>
              </a:rPr>
              <a:t>mô</a:t>
            </a:r>
            <a:r>
              <a:rPr lang="en-US" b="1" dirty="0">
                <a:solidFill>
                  <a:srgbClr val="365F91"/>
                </a:solidFill>
                <a:latin typeface="Cambria"/>
              </a:rPr>
              <a:t> </a:t>
            </a:r>
            <a:r>
              <a:rPr lang="en-US" b="1" dirty="0" err="1">
                <a:solidFill>
                  <a:srgbClr val="365F91"/>
                </a:solidFill>
                <a:latin typeface="Cambria"/>
              </a:rPr>
              <a:t>hình</a:t>
            </a:r>
            <a:r>
              <a:rPr lang="en-US" b="1" dirty="0">
                <a:solidFill>
                  <a:srgbClr val="365F91"/>
                </a:solidFill>
                <a:latin typeface="Cambria"/>
              </a:rPr>
              <a:t> </a:t>
            </a:r>
            <a:r>
              <a:rPr lang="en-US" b="1" dirty="0" err="1">
                <a:solidFill>
                  <a:srgbClr val="365F91"/>
                </a:solidFill>
                <a:latin typeface="Cambria"/>
              </a:rPr>
              <a:t>thống</a:t>
            </a:r>
            <a:r>
              <a:rPr lang="en-US" b="1" dirty="0">
                <a:solidFill>
                  <a:srgbClr val="365F91"/>
                </a:solidFill>
                <a:latin typeface="Cambria"/>
              </a:rPr>
              <a:t> </a:t>
            </a:r>
            <a:r>
              <a:rPr lang="en-US" b="1" dirty="0" err="1">
                <a:solidFill>
                  <a:srgbClr val="365F91"/>
                </a:solidFill>
                <a:latin typeface="Cambria"/>
              </a:rPr>
              <a:t>nhất</a:t>
            </a:r>
            <a:r>
              <a:rPr lang="en-US" b="1" dirty="0">
                <a:solidFill>
                  <a:srgbClr val="365F91"/>
                </a:solidFill>
                <a:latin typeface="Cambria"/>
              </a:rPr>
              <a:t> </a:t>
            </a:r>
            <a:r>
              <a:rPr lang="en-US" b="1" dirty="0" smtClean="0">
                <a:solidFill>
                  <a:srgbClr val="365F91"/>
                </a:solidFill>
                <a:latin typeface="Cambria"/>
              </a:rPr>
              <a:t/>
            </a:r>
            <a:br>
              <a:rPr lang="en-US" b="1" dirty="0" smtClean="0">
                <a:solidFill>
                  <a:srgbClr val="365F91"/>
                </a:solidFill>
                <a:latin typeface="Cambria"/>
              </a:rPr>
            </a:br>
            <a:r>
              <a:rPr lang="en-US" b="1" dirty="0" smtClean="0">
                <a:solidFill>
                  <a:srgbClr val="365F91"/>
                </a:solidFill>
                <a:latin typeface="Cambria"/>
              </a:rPr>
              <a:t>(</a:t>
            </a:r>
            <a:r>
              <a:rPr lang="en-US" b="1" dirty="0">
                <a:solidFill>
                  <a:srgbClr val="365F91"/>
                </a:solidFill>
                <a:latin typeface="Cambria"/>
              </a:rPr>
              <a:t>UML: Unified </a:t>
            </a:r>
            <a:r>
              <a:rPr lang="en-US" b="1" dirty="0" err="1">
                <a:solidFill>
                  <a:srgbClr val="365F91"/>
                </a:solidFill>
                <a:latin typeface="Cambria"/>
              </a:rPr>
              <a:t>Modelling</a:t>
            </a:r>
            <a:r>
              <a:rPr lang="en-US" b="1" dirty="0">
                <a:solidFill>
                  <a:srgbClr val="365F91"/>
                </a:solidFill>
                <a:latin typeface="Cambria"/>
              </a:rPr>
              <a:t> Language) </a:t>
            </a:r>
            <a:endParaRPr lang="en-US" dirty="0"/>
          </a:p>
        </p:txBody>
      </p:sp>
      <p:sp>
        <p:nvSpPr>
          <p:cNvPr id="4" name="Date Placeholder 3"/>
          <p:cNvSpPr>
            <a:spLocks noGrp="1"/>
          </p:cNvSpPr>
          <p:nvPr>
            <p:ph type="dt" sz="half" idx="10"/>
          </p:nvPr>
        </p:nvSpPr>
        <p:spPr/>
        <p:txBody>
          <a:bodyPr/>
          <a:lstStyle/>
          <a:p>
            <a:fld id="{40858F14-882B-46A3-933A-3B9F7BEA8CAF}" type="datetime1">
              <a:rPr lang="en-US" smtClean="0"/>
              <a:t>07/03/14</a:t>
            </a:fld>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FCCDC37B-01AE-4B4E-9DF4-785F047CBFC2}" type="slidenum">
              <a:rPr lang="en-US" smtClean="0"/>
              <a:t>27</a:t>
            </a:fld>
            <a:endParaRPr lang="en-US"/>
          </a:p>
        </p:txBody>
      </p:sp>
    </p:spTree>
    <p:extLst>
      <p:ext uri="{BB962C8B-B14F-4D97-AF65-F5344CB8AC3E}">
        <p14:creationId xmlns:p14="http://schemas.microsoft.com/office/powerpoint/2010/main" val="36325821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rtl="0"/>
            <a:r>
              <a:rPr lang="vi-VN" b="1" i="0" u="none" strike="noStrike" baseline="0" dirty="0" smtClean="0">
                <a:solidFill>
                  <a:srgbClr val="365F91"/>
                </a:solidFill>
                <a:latin typeface="Cambria"/>
              </a:rPr>
              <a:t>Hướng đối </a:t>
            </a:r>
            <a:r>
              <a:rPr lang="vi-VN" b="1" i="0" u="none" strike="noStrike" baseline="0" smtClean="0">
                <a:solidFill>
                  <a:srgbClr val="365F91"/>
                </a:solidFill>
                <a:latin typeface="Cambria"/>
              </a:rPr>
              <a:t>tượng (</a:t>
            </a:r>
            <a:r>
              <a:rPr lang="vi-VN" b="1" i="0" u="none" strike="noStrike" baseline="0" dirty="0" smtClean="0">
                <a:solidFill>
                  <a:srgbClr val="365F91"/>
                </a:solidFill>
                <a:latin typeface="Cambria"/>
              </a:rPr>
              <a:t>Object orientation) </a:t>
            </a:r>
            <a:endParaRPr lang="vi-VN" b="1" i="0" u="none" strike="noStrike" baseline="0" dirty="0" smtClean="0">
              <a:solidFill>
                <a:srgbClr val="365F91"/>
              </a:solidFill>
              <a:latin typeface="Times New Roman"/>
            </a:endParaRPr>
          </a:p>
        </p:txBody>
      </p:sp>
      <p:sp>
        <p:nvSpPr>
          <p:cNvPr id="3" name="Text Placeholder 2"/>
          <p:cNvSpPr>
            <a:spLocks noGrp="1"/>
          </p:cNvSpPr>
          <p:nvPr>
            <p:ph type="body" idx="1"/>
          </p:nvPr>
        </p:nvSpPr>
        <p:spPr/>
        <p:txBody>
          <a:bodyPr>
            <a:normAutofit fontScale="70000" lnSpcReduction="20000"/>
          </a:bodyPr>
          <a:lstStyle/>
          <a:p>
            <a:pPr marR="0" lvl="0" rtl="0">
              <a:lnSpc>
                <a:spcPct val="120000"/>
              </a:lnSpc>
            </a:pPr>
            <a:r>
              <a:rPr lang="vi-VN" b="1" i="0" u="none" strike="noStrike" baseline="0" dirty="0" smtClean="0">
                <a:solidFill>
                  <a:srgbClr val="4F81BD"/>
                </a:solidFill>
                <a:latin typeface="Cambria"/>
              </a:rPr>
              <a:t>Một </a:t>
            </a:r>
            <a:r>
              <a:rPr lang="vi-VN" b="1" i="0" u="none" strike="noStrike" baseline="0" smtClean="0">
                <a:solidFill>
                  <a:srgbClr val="4F81BD"/>
                </a:solidFill>
                <a:latin typeface="Cambria"/>
              </a:rPr>
              <a:t>đối tượng</a:t>
            </a:r>
            <a:r>
              <a:rPr lang="en-US" b="1" i="0" u="none" strike="noStrike" baseline="0" smtClean="0">
                <a:solidFill>
                  <a:srgbClr val="4F81BD"/>
                </a:solidFill>
                <a:latin typeface="Cambria"/>
              </a:rPr>
              <a:t> (object)</a:t>
            </a:r>
            <a:r>
              <a:rPr lang="vi-VN" b="1" i="0" u="none" strike="noStrike" baseline="0" smtClean="0">
                <a:solidFill>
                  <a:srgbClr val="4F81BD"/>
                </a:solidFill>
                <a:latin typeface="Cambria"/>
              </a:rPr>
              <a:t> </a:t>
            </a:r>
            <a:r>
              <a:rPr lang="vi-VN" b="1" i="0" u="none" strike="noStrike" baseline="0" dirty="0" smtClean="0">
                <a:solidFill>
                  <a:srgbClr val="4F81BD"/>
                </a:solidFill>
                <a:latin typeface="Cambria"/>
              </a:rPr>
              <a:t>là một cái gì đó mà hành động được hướng đến, nó có một đặc tính (identity), một trạng thái (state), và hành vi (behavior) thể hiện. </a:t>
            </a:r>
            <a:endParaRPr lang="en-US" b="1" i="0" u="none" strike="noStrike" baseline="0" dirty="0" smtClean="0">
              <a:solidFill>
                <a:srgbClr val="4F81BD"/>
              </a:solidFill>
              <a:latin typeface="Cambria"/>
            </a:endParaRPr>
          </a:p>
          <a:p>
            <a:pPr lvl="1">
              <a:lnSpc>
                <a:spcPct val="120000"/>
              </a:lnSpc>
            </a:pPr>
            <a:r>
              <a:rPr lang="en-US" b="1" dirty="0">
                <a:solidFill>
                  <a:srgbClr val="4F81BD"/>
                </a:solidFill>
                <a:latin typeface="Cambria"/>
              </a:rPr>
              <a:t>đ</a:t>
            </a:r>
            <a:r>
              <a:rPr lang="vi-VN" b="1" i="0" u="none" strike="noStrike" baseline="0" dirty="0" smtClean="0">
                <a:solidFill>
                  <a:srgbClr val="4F81BD"/>
                </a:solidFill>
                <a:latin typeface="Cambria"/>
              </a:rPr>
              <a:t>ặc tính cho phép nó được phân biệt với các đối tượng khác, </a:t>
            </a:r>
            <a:endParaRPr lang="en-US" b="1" i="0" u="none" strike="noStrike" baseline="0" dirty="0" smtClean="0">
              <a:solidFill>
                <a:srgbClr val="4F81BD"/>
              </a:solidFill>
              <a:latin typeface="Cambria"/>
            </a:endParaRPr>
          </a:p>
          <a:p>
            <a:pPr lvl="1">
              <a:lnSpc>
                <a:spcPct val="120000"/>
              </a:lnSpc>
            </a:pPr>
            <a:r>
              <a:rPr lang="vi-VN" b="1" i="0" u="none" strike="noStrike" baseline="0" dirty="0" smtClean="0">
                <a:solidFill>
                  <a:srgbClr val="4F81BD"/>
                </a:solidFill>
                <a:latin typeface="Cambria"/>
              </a:rPr>
              <a:t>trạng thái là giá trị hiện tại của các thuộc tính năng động của các đối tượng  </a:t>
            </a:r>
            <a:endParaRPr lang="en-US" b="1" i="0" u="none" strike="noStrike" baseline="0" dirty="0" smtClean="0">
              <a:solidFill>
                <a:srgbClr val="4F81BD"/>
              </a:solidFill>
              <a:latin typeface="Cambria"/>
            </a:endParaRPr>
          </a:p>
          <a:p>
            <a:pPr lvl="1">
              <a:lnSpc>
                <a:spcPct val="120000"/>
              </a:lnSpc>
            </a:pPr>
            <a:r>
              <a:rPr lang="vi-VN" b="1" i="0" u="none" strike="noStrike" baseline="0" dirty="0" smtClean="0">
                <a:solidFill>
                  <a:srgbClr val="4F81BD"/>
                </a:solidFill>
                <a:latin typeface="Cambria"/>
              </a:rPr>
              <a:t>hành vi là hành động mà chính đối tượng có thể thực hiện. </a:t>
            </a:r>
          </a:p>
          <a:p>
            <a:pPr marR="0" lvl="0" rtl="0">
              <a:lnSpc>
                <a:spcPct val="120000"/>
              </a:lnSpc>
            </a:pPr>
            <a:r>
              <a:rPr lang="vi-VN" b="1" i="0" u="none" strike="noStrike" baseline="0" dirty="0" smtClean="0">
                <a:solidFill>
                  <a:srgbClr val="4F81BD"/>
                </a:solidFill>
                <a:latin typeface="Cambria"/>
              </a:rPr>
              <a:t>Một đối tượng là một thể hiện của một </a:t>
            </a:r>
            <a:r>
              <a:rPr lang="vi-VN" b="1" i="0" u="none" strike="noStrike" baseline="0" smtClean="0">
                <a:solidFill>
                  <a:srgbClr val="4F81BD"/>
                </a:solidFill>
                <a:latin typeface="Cambria"/>
              </a:rPr>
              <a:t>lớp </a:t>
            </a:r>
            <a:r>
              <a:rPr lang="en-US" b="1" i="0" u="none" strike="noStrike" baseline="0" smtClean="0">
                <a:solidFill>
                  <a:srgbClr val="4F81BD"/>
                </a:solidFill>
                <a:latin typeface="Cambria"/>
              </a:rPr>
              <a:t>(class) </a:t>
            </a:r>
            <a:r>
              <a:rPr lang="vi-VN" b="1" i="0" u="none" strike="noStrike" baseline="0" smtClean="0">
                <a:solidFill>
                  <a:srgbClr val="4F81BD"/>
                </a:solidFill>
                <a:latin typeface="Cambria"/>
              </a:rPr>
              <a:t>các </a:t>
            </a:r>
            <a:r>
              <a:rPr lang="vi-VN" b="1" i="0" u="none" strike="noStrike" baseline="0" dirty="0" smtClean="0">
                <a:solidFill>
                  <a:srgbClr val="4F81BD"/>
                </a:solidFill>
                <a:latin typeface="Cambria"/>
              </a:rPr>
              <a:t>đối tượng (tức là một nhóm đối tượng cùng nhau tạo nên một lớp các đối tượng). </a:t>
            </a:r>
            <a:endParaRPr lang="en-US" b="1" i="0" u="none" strike="noStrike" baseline="0" dirty="0" smtClean="0">
              <a:solidFill>
                <a:srgbClr val="4F81BD"/>
              </a:solidFill>
              <a:latin typeface="Cambria"/>
            </a:endParaRPr>
          </a:p>
          <a:p>
            <a:pPr marR="0" lvl="0" rtl="0">
              <a:lnSpc>
                <a:spcPct val="120000"/>
              </a:lnSpc>
            </a:pPr>
            <a:r>
              <a:rPr lang="vi-VN" b="1" i="0" u="none" strike="noStrike" baseline="0" dirty="0" smtClean="0">
                <a:solidFill>
                  <a:srgbClr val="4F81BD"/>
                </a:solidFill>
                <a:latin typeface="Cambria"/>
              </a:rPr>
              <a:t>Thừa kế (inheritance)</a:t>
            </a:r>
            <a:r>
              <a:rPr lang="en-US" b="1" i="0" u="none" strike="noStrike" baseline="0" dirty="0" smtClean="0">
                <a:solidFill>
                  <a:srgbClr val="4F81BD"/>
                </a:solidFill>
                <a:latin typeface="Cambria"/>
              </a:rPr>
              <a:t> </a:t>
            </a:r>
            <a:r>
              <a:rPr lang="vi-VN" b="1" i="0" u="none" strike="noStrike" baseline="0" dirty="0" smtClean="0">
                <a:solidFill>
                  <a:srgbClr val="4F81BD"/>
                </a:solidFill>
                <a:latin typeface="Cambria"/>
              </a:rPr>
              <a:t>là một mối quan hệ giữa một hoặc nhiều lớp chia sẻ cấu trúc hoặc hành vi của một lớp khác. </a:t>
            </a:r>
          </a:p>
        </p:txBody>
      </p:sp>
      <p:sp>
        <p:nvSpPr>
          <p:cNvPr id="4" name="Date Placeholder 3"/>
          <p:cNvSpPr>
            <a:spLocks noGrp="1"/>
          </p:cNvSpPr>
          <p:nvPr>
            <p:ph type="dt" sz="half" idx="10"/>
          </p:nvPr>
        </p:nvSpPr>
        <p:spPr/>
        <p:txBody>
          <a:bodyPr/>
          <a:lstStyle/>
          <a:p>
            <a:fld id="{D57882FA-A971-4CB0-A5CA-F64F3382C5DC}" type="datetime1">
              <a:rPr lang="en-US" smtClean="0"/>
              <a:t>07/03/14</a:t>
            </a:fld>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FCCDC37B-01AE-4B4E-9DF4-785F047CBFC2}" type="slidenum">
              <a:rPr lang="en-US" smtClean="0"/>
              <a:t>28</a:t>
            </a:fld>
            <a:endParaRPr lang="en-US"/>
          </a:p>
        </p:txBody>
      </p:sp>
    </p:spTree>
    <p:extLst>
      <p:ext uri="{BB962C8B-B14F-4D97-AF65-F5344CB8AC3E}">
        <p14:creationId xmlns:p14="http://schemas.microsoft.com/office/powerpoint/2010/main" val="223301494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a:solidFill>
                  <a:srgbClr val="365F91"/>
                </a:solidFill>
                <a:latin typeface="Cambria"/>
              </a:rPr>
              <a:t>Hệ thống phân cấp của các lớp </a:t>
            </a:r>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316214566"/>
              </p:ext>
            </p:extLst>
          </p:nvPr>
        </p:nvGraphicFramePr>
        <p:xfrm>
          <a:off x="284163" y="1981200"/>
          <a:ext cx="8543925" cy="4343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29</a:t>
            </a:fld>
            <a:endParaRPr lang="en-US"/>
          </a:p>
        </p:txBody>
      </p:sp>
      <p:sp>
        <p:nvSpPr>
          <p:cNvPr id="4" name="Date Placeholder 3"/>
          <p:cNvSpPr>
            <a:spLocks noGrp="1"/>
          </p:cNvSpPr>
          <p:nvPr>
            <p:ph type="dt" sz="half" idx="2"/>
          </p:nvPr>
        </p:nvSpPr>
        <p:spPr/>
        <p:txBody>
          <a:bodyPr/>
          <a:lstStyle/>
          <a:p>
            <a:fld id="{392FB4C5-FCA0-41C8-A3B2-6061087E65A1}" type="datetime1">
              <a:rPr lang="en-US" smtClean="0"/>
              <a:t>07/03/14</a:t>
            </a:fld>
            <a:endParaRPr lang="en-US"/>
          </a:p>
        </p:txBody>
      </p:sp>
    </p:spTree>
    <p:extLst>
      <p:ext uri="{BB962C8B-B14F-4D97-AF65-F5344CB8AC3E}">
        <p14:creationId xmlns:p14="http://schemas.microsoft.com/office/powerpoint/2010/main" val="272437248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z="3200">
                <a:solidFill>
                  <a:srgbClr val="365F91"/>
                </a:solidFill>
                <a:latin typeface="Cambria"/>
              </a:rPr>
              <a:t>Đối tượng được đại diện bởi một quả trứng (sửa đổi từ Daniels và Cook,</a:t>
            </a:r>
            <a:r>
              <a:rPr lang="en-US" sz="3200">
                <a:solidFill>
                  <a:srgbClr val="365F91"/>
                </a:solidFill>
                <a:latin typeface="Cambria"/>
              </a:rPr>
              <a:t> </a:t>
            </a:r>
            <a:r>
              <a:rPr lang="vi-VN" sz="3200">
                <a:solidFill>
                  <a:srgbClr val="365F91"/>
                </a:solidFill>
                <a:latin typeface="Cambria"/>
              </a:rPr>
              <a:t>1992)</a:t>
            </a:r>
            <a:endParaRPr lang="en-US" sz="3200">
              <a:solidFill>
                <a:srgbClr val="365F91"/>
              </a:solidFill>
              <a:latin typeface="Cambria"/>
            </a:endParaRPr>
          </a:p>
        </p:txBody>
      </p:sp>
      <p:sp>
        <p:nvSpPr>
          <p:cNvPr id="4" name="Footer Placeholder 3"/>
          <p:cNvSpPr>
            <a:spLocks noGrp="1"/>
          </p:cNvSpPr>
          <p:nvPr>
            <p:ph type="ftr" sz="quarter" idx="11"/>
          </p:nvPr>
        </p:nvSpPr>
        <p:spPr/>
        <p:txBody>
          <a:bodyPr/>
          <a:lstStyle/>
          <a:p>
            <a:r>
              <a:rPr lang="vi-VN" smtClean="0"/>
              <a:t>Chương 3: Các kỹ thuật phát triển HTTT</a:t>
            </a:r>
            <a:endParaRPr lang="en-CA" dirty="0"/>
          </a:p>
        </p:txBody>
      </p:sp>
      <p:sp>
        <p:nvSpPr>
          <p:cNvPr id="5" name="Slide Number Placeholder 4"/>
          <p:cNvSpPr>
            <a:spLocks noGrp="1"/>
          </p:cNvSpPr>
          <p:nvPr>
            <p:ph type="sldNum" sz="quarter" idx="12"/>
          </p:nvPr>
        </p:nvSpPr>
        <p:spPr/>
        <p:txBody>
          <a:bodyPr/>
          <a:lstStyle/>
          <a:p>
            <a:fld id="{98D45953-A463-486C-8E83-12469C611990}" type="slidenum">
              <a:rPr lang="en-CA" smtClean="0"/>
              <a:pPr/>
              <a:t>30</a:t>
            </a:fld>
            <a:endParaRPr lang="en-CA"/>
          </a:p>
        </p:txBody>
      </p:sp>
      <p:sp>
        <p:nvSpPr>
          <p:cNvPr id="6" name="Date Placeholder 5"/>
          <p:cNvSpPr>
            <a:spLocks noGrp="1"/>
          </p:cNvSpPr>
          <p:nvPr>
            <p:ph type="dt" sz="half" idx="2"/>
          </p:nvPr>
        </p:nvSpPr>
        <p:spPr/>
        <p:txBody>
          <a:bodyPr/>
          <a:lstStyle/>
          <a:p>
            <a:fld id="{A7125817-4E17-4AEC-B027-DD6714F969F1}" type="datetime1">
              <a:rPr lang="en-US" smtClean="0"/>
              <a:t>07/03/14</a:t>
            </a:fld>
            <a:endParaRPr lang="en-US"/>
          </a:p>
        </p:txBody>
      </p:sp>
      <p:grpSp>
        <p:nvGrpSpPr>
          <p:cNvPr id="28" name="Group 27"/>
          <p:cNvGrpSpPr/>
          <p:nvPr/>
        </p:nvGrpSpPr>
        <p:grpSpPr>
          <a:xfrm>
            <a:off x="1447800" y="2667000"/>
            <a:ext cx="6858000" cy="3276600"/>
            <a:chOff x="1905000" y="2895600"/>
            <a:chExt cx="6858000" cy="3276600"/>
          </a:xfrm>
        </p:grpSpPr>
        <p:sp>
          <p:nvSpPr>
            <p:cNvPr id="7" name="Oval 6"/>
            <p:cNvSpPr/>
            <p:nvPr/>
          </p:nvSpPr>
          <p:spPr>
            <a:xfrm>
              <a:off x="1905000" y="3657600"/>
              <a:ext cx="5410200" cy="25146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2400" smtClean="0"/>
            </a:p>
            <a:p>
              <a:pPr algn="ctr"/>
              <a:endParaRPr lang="en-US" sz="2400"/>
            </a:p>
            <a:p>
              <a:pPr algn="ctr"/>
              <a:endParaRPr lang="en-US" sz="2400" smtClean="0"/>
            </a:p>
            <a:p>
              <a:pPr algn="ctr"/>
              <a:endParaRPr lang="en-US" sz="2400"/>
            </a:p>
            <a:p>
              <a:pPr algn="ctr"/>
              <a:r>
                <a:rPr lang="en-US" sz="2400" smtClean="0"/>
                <a:t>Processing /</a:t>
              </a:r>
            </a:p>
            <a:p>
              <a:pPr algn="ctr"/>
              <a:r>
                <a:rPr lang="en-US" sz="2400" smtClean="0"/>
                <a:t>Operations</a:t>
              </a:r>
              <a:endParaRPr lang="en-US" sz="2400"/>
            </a:p>
          </p:txBody>
        </p:sp>
        <p:sp>
          <p:nvSpPr>
            <p:cNvPr id="8" name="Oval 7"/>
            <p:cNvSpPr/>
            <p:nvPr/>
          </p:nvSpPr>
          <p:spPr>
            <a:xfrm>
              <a:off x="2133600" y="4343400"/>
              <a:ext cx="1866900" cy="11430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400" smtClean="0"/>
                <a:t>Data</a:t>
              </a:r>
              <a:endParaRPr lang="en-US" sz="2400"/>
            </a:p>
          </p:txBody>
        </p:sp>
        <p:sp>
          <p:nvSpPr>
            <p:cNvPr id="9" name="TextBox 8"/>
            <p:cNvSpPr txBox="1"/>
            <p:nvPr/>
          </p:nvSpPr>
          <p:spPr>
            <a:xfrm>
              <a:off x="2819400" y="2895600"/>
              <a:ext cx="685800" cy="381000"/>
            </a:xfrm>
            <a:prstGeom prst="rect">
              <a:avLst/>
            </a:prstGeom>
            <a:noFill/>
          </p:spPr>
          <p:txBody>
            <a:bodyPr wrap="square" rtlCol="0">
              <a:spAutoFit/>
            </a:bodyPr>
            <a:lstStyle/>
            <a:p>
              <a:pPr algn="ctr"/>
              <a:r>
                <a:rPr lang="en-US" smtClean="0">
                  <a:solidFill>
                    <a:srgbClr val="717171"/>
                  </a:solidFill>
                  <a:latin typeface="Arial" pitchFamily="34" charset="0"/>
                  <a:cs typeface="Arial" pitchFamily="34" charset="0"/>
                </a:rPr>
                <a:t>Yolk</a:t>
              </a:r>
              <a:endParaRPr lang="en-US" dirty="0" err="1" smtClean="0">
                <a:solidFill>
                  <a:srgbClr val="717171"/>
                </a:solidFill>
                <a:latin typeface="Arial" pitchFamily="34" charset="0"/>
                <a:cs typeface="Arial" pitchFamily="34" charset="0"/>
              </a:endParaRPr>
            </a:p>
          </p:txBody>
        </p:sp>
        <p:cxnSp>
          <p:nvCxnSpPr>
            <p:cNvPr id="11" name="Straight Arrow Connector 10"/>
            <p:cNvCxnSpPr>
              <a:stCxn id="9" idx="2"/>
            </p:cNvCxnSpPr>
            <p:nvPr/>
          </p:nvCxnSpPr>
          <p:spPr>
            <a:xfrm>
              <a:off x="3162300" y="3276600"/>
              <a:ext cx="0" cy="13716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12" name="TextBox 11"/>
            <p:cNvSpPr txBox="1"/>
            <p:nvPr/>
          </p:nvSpPr>
          <p:spPr>
            <a:xfrm>
              <a:off x="5410200" y="2971800"/>
              <a:ext cx="762000" cy="369332"/>
            </a:xfrm>
            <a:prstGeom prst="rect">
              <a:avLst/>
            </a:prstGeom>
            <a:noFill/>
          </p:spPr>
          <p:txBody>
            <a:bodyPr wrap="square" rtlCol="0">
              <a:spAutoFit/>
            </a:bodyPr>
            <a:lstStyle/>
            <a:p>
              <a:pPr algn="ctr"/>
              <a:r>
                <a:rPr lang="en-US" smtClean="0">
                  <a:solidFill>
                    <a:srgbClr val="717171"/>
                  </a:solidFill>
                  <a:latin typeface="Arial" pitchFamily="34" charset="0"/>
                  <a:cs typeface="Arial" pitchFamily="34" charset="0"/>
                </a:rPr>
                <a:t>Shell</a:t>
              </a:r>
              <a:endParaRPr lang="en-US" dirty="0" err="1" smtClean="0">
                <a:solidFill>
                  <a:srgbClr val="717171"/>
                </a:solidFill>
                <a:latin typeface="Arial" pitchFamily="34" charset="0"/>
                <a:cs typeface="Arial" pitchFamily="34" charset="0"/>
              </a:endParaRPr>
            </a:p>
          </p:txBody>
        </p:sp>
        <p:cxnSp>
          <p:nvCxnSpPr>
            <p:cNvPr id="13" name="Straight Arrow Connector 12"/>
            <p:cNvCxnSpPr>
              <a:stCxn id="12" idx="2"/>
              <a:endCxn id="7" idx="0"/>
            </p:cNvCxnSpPr>
            <p:nvPr/>
          </p:nvCxnSpPr>
          <p:spPr>
            <a:xfrm flipH="1">
              <a:off x="4610100" y="3341132"/>
              <a:ext cx="1181100" cy="316468"/>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16" name="TextBox 15"/>
            <p:cNvSpPr txBox="1"/>
            <p:nvPr/>
          </p:nvSpPr>
          <p:spPr>
            <a:xfrm>
              <a:off x="6629400" y="3086100"/>
              <a:ext cx="838200" cy="369332"/>
            </a:xfrm>
            <a:prstGeom prst="rect">
              <a:avLst/>
            </a:prstGeom>
            <a:noFill/>
          </p:spPr>
          <p:txBody>
            <a:bodyPr wrap="square" rtlCol="0">
              <a:spAutoFit/>
            </a:bodyPr>
            <a:lstStyle/>
            <a:p>
              <a:pPr algn="ctr"/>
              <a:r>
                <a:rPr lang="en-US" smtClean="0">
                  <a:solidFill>
                    <a:srgbClr val="717171"/>
                  </a:solidFill>
                  <a:latin typeface="Arial" pitchFamily="34" charset="0"/>
                  <a:cs typeface="Arial" pitchFamily="34" charset="0"/>
                </a:rPr>
                <a:t>White</a:t>
              </a:r>
              <a:endParaRPr lang="en-US" dirty="0" err="1" smtClean="0">
                <a:solidFill>
                  <a:srgbClr val="717171"/>
                </a:solidFill>
                <a:latin typeface="Arial" pitchFamily="34" charset="0"/>
                <a:cs typeface="Arial" pitchFamily="34" charset="0"/>
              </a:endParaRPr>
            </a:p>
          </p:txBody>
        </p:sp>
        <p:cxnSp>
          <p:nvCxnSpPr>
            <p:cNvPr id="17" name="Straight Arrow Connector 16"/>
            <p:cNvCxnSpPr>
              <a:stCxn id="16" idx="2"/>
            </p:cNvCxnSpPr>
            <p:nvPr/>
          </p:nvCxnSpPr>
          <p:spPr>
            <a:xfrm flipH="1">
              <a:off x="5486400" y="3455432"/>
              <a:ext cx="1562100" cy="1040368"/>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21" name="TextBox 20"/>
            <p:cNvSpPr txBox="1"/>
            <p:nvPr/>
          </p:nvSpPr>
          <p:spPr>
            <a:xfrm>
              <a:off x="7391400" y="5791200"/>
              <a:ext cx="1371600" cy="381000"/>
            </a:xfrm>
            <a:prstGeom prst="rect">
              <a:avLst/>
            </a:prstGeom>
            <a:noFill/>
          </p:spPr>
          <p:txBody>
            <a:bodyPr wrap="square" rtlCol="0">
              <a:spAutoFit/>
            </a:bodyPr>
            <a:lstStyle/>
            <a:p>
              <a:pPr algn="ctr"/>
              <a:r>
                <a:rPr lang="en-US" smtClean="0">
                  <a:solidFill>
                    <a:srgbClr val="717171"/>
                  </a:solidFill>
                  <a:latin typeface="Arial" pitchFamily="34" charset="0"/>
                  <a:cs typeface="Arial" pitchFamily="34" charset="0"/>
                </a:rPr>
                <a:t>Interface</a:t>
              </a:r>
              <a:endParaRPr lang="en-US" dirty="0" err="1" smtClean="0">
                <a:solidFill>
                  <a:srgbClr val="717171"/>
                </a:solidFill>
                <a:latin typeface="Arial" pitchFamily="34" charset="0"/>
                <a:cs typeface="Arial" pitchFamily="34" charset="0"/>
              </a:endParaRPr>
            </a:p>
          </p:txBody>
        </p:sp>
        <p:cxnSp>
          <p:nvCxnSpPr>
            <p:cNvPr id="22" name="Straight Arrow Connector 21"/>
            <p:cNvCxnSpPr>
              <a:stCxn id="21" idx="0"/>
              <a:endCxn id="7" idx="6"/>
            </p:cNvCxnSpPr>
            <p:nvPr/>
          </p:nvCxnSpPr>
          <p:spPr>
            <a:xfrm flipH="1" flipV="1">
              <a:off x="7315200" y="4914900"/>
              <a:ext cx="762000" cy="8763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spTree>
    <p:extLst>
      <p:ext uri="{BB962C8B-B14F-4D97-AF65-F5344CB8AC3E}">
        <p14:creationId xmlns:p14="http://schemas.microsoft.com/office/powerpoint/2010/main" val="427749971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a:solidFill>
                  <a:srgbClr val="365F91"/>
                </a:solidFill>
                <a:latin typeface="Cambria"/>
              </a:rPr>
              <a:t>Một mạng lưới các đối tượng tạo nên một chương trình</a:t>
            </a:r>
            <a:endParaRPr lang="en-US">
              <a:solidFill>
                <a:srgbClr val="365F91"/>
              </a:solidFill>
              <a:latin typeface="Cambria"/>
            </a:endParaRPr>
          </a:p>
        </p:txBody>
      </p:sp>
      <p:sp>
        <p:nvSpPr>
          <p:cNvPr id="4" name="Footer Placeholder 3"/>
          <p:cNvSpPr>
            <a:spLocks noGrp="1"/>
          </p:cNvSpPr>
          <p:nvPr>
            <p:ph type="ftr" sz="quarter" idx="11"/>
          </p:nvPr>
        </p:nvSpPr>
        <p:spPr/>
        <p:txBody>
          <a:bodyPr/>
          <a:lstStyle/>
          <a:p>
            <a:r>
              <a:rPr lang="vi-VN" smtClean="0"/>
              <a:t>Chương 3: Các kỹ thuật phát triển HTTT</a:t>
            </a:r>
            <a:endParaRPr lang="en-CA" dirty="0"/>
          </a:p>
        </p:txBody>
      </p:sp>
      <p:sp>
        <p:nvSpPr>
          <p:cNvPr id="5" name="Slide Number Placeholder 4"/>
          <p:cNvSpPr>
            <a:spLocks noGrp="1"/>
          </p:cNvSpPr>
          <p:nvPr>
            <p:ph type="sldNum" sz="quarter" idx="12"/>
          </p:nvPr>
        </p:nvSpPr>
        <p:spPr/>
        <p:txBody>
          <a:bodyPr/>
          <a:lstStyle/>
          <a:p>
            <a:fld id="{98D45953-A463-486C-8E83-12469C611990}" type="slidenum">
              <a:rPr lang="en-CA" smtClean="0"/>
              <a:pPr/>
              <a:t>31</a:t>
            </a:fld>
            <a:endParaRPr lang="en-CA"/>
          </a:p>
        </p:txBody>
      </p:sp>
      <p:sp>
        <p:nvSpPr>
          <p:cNvPr id="6" name="Date Placeholder 5"/>
          <p:cNvSpPr>
            <a:spLocks noGrp="1"/>
          </p:cNvSpPr>
          <p:nvPr>
            <p:ph type="dt" sz="half" idx="2"/>
          </p:nvPr>
        </p:nvSpPr>
        <p:spPr/>
        <p:txBody>
          <a:bodyPr/>
          <a:lstStyle/>
          <a:p>
            <a:fld id="{DA14DDC4-CE72-4565-B90A-EB3FDF349CF0}" type="datetime1">
              <a:rPr lang="en-US" smtClean="0"/>
              <a:t>07/03/14</a:t>
            </a:fld>
            <a:endParaRPr lang="en-US"/>
          </a:p>
        </p:txBody>
      </p:sp>
      <p:sp>
        <p:nvSpPr>
          <p:cNvPr id="7" name="Oval 6"/>
          <p:cNvSpPr/>
          <p:nvPr/>
        </p:nvSpPr>
        <p:spPr>
          <a:xfrm>
            <a:off x="2389876" y="2895600"/>
            <a:ext cx="1371600" cy="9144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2400"/>
          </a:p>
        </p:txBody>
      </p:sp>
      <p:sp>
        <p:nvSpPr>
          <p:cNvPr id="8" name="Oval 7"/>
          <p:cNvSpPr/>
          <p:nvPr/>
        </p:nvSpPr>
        <p:spPr>
          <a:xfrm>
            <a:off x="2602377" y="3144982"/>
            <a:ext cx="473299" cy="415636"/>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2400"/>
          </a:p>
        </p:txBody>
      </p:sp>
      <p:sp>
        <p:nvSpPr>
          <p:cNvPr id="9" name="Oval 8"/>
          <p:cNvSpPr/>
          <p:nvPr/>
        </p:nvSpPr>
        <p:spPr>
          <a:xfrm>
            <a:off x="1246876" y="5257800"/>
            <a:ext cx="1371600" cy="9144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2400"/>
          </a:p>
        </p:txBody>
      </p:sp>
      <p:sp>
        <p:nvSpPr>
          <p:cNvPr id="10" name="Oval 9"/>
          <p:cNvSpPr/>
          <p:nvPr/>
        </p:nvSpPr>
        <p:spPr>
          <a:xfrm>
            <a:off x="1459377" y="5507182"/>
            <a:ext cx="473299" cy="415636"/>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2400"/>
          </a:p>
        </p:txBody>
      </p:sp>
      <p:sp>
        <p:nvSpPr>
          <p:cNvPr id="11" name="Oval 10"/>
          <p:cNvSpPr/>
          <p:nvPr/>
        </p:nvSpPr>
        <p:spPr>
          <a:xfrm>
            <a:off x="3913876" y="4343400"/>
            <a:ext cx="1371600" cy="9144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2400"/>
          </a:p>
        </p:txBody>
      </p:sp>
      <p:sp>
        <p:nvSpPr>
          <p:cNvPr id="12" name="Oval 11"/>
          <p:cNvSpPr/>
          <p:nvPr/>
        </p:nvSpPr>
        <p:spPr>
          <a:xfrm>
            <a:off x="6276076" y="2895600"/>
            <a:ext cx="1371600" cy="9144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2400"/>
          </a:p>
        </p:txBody>
      </p:sp>
      <p:sp>
        <p:nvSpPr>
          <p:cNvPr id="13" name="Oval 12"/>
          <p:cNvSpPr/>
          <p:nvPr/>
        </p:nvSpPr>
        <p:spPr>
          <a:xfrm>
            <a:off x="6352276" y="5257800"/>
            <a:ext cx="1371600" cy="9144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2400"/>
          </a:p>
        </p:txBody>
      </p:sp>
      <p:cxnSp>
        <p:nvCxnSpPr>
          <p:cNvPr id="14" name="Straight Arrow Connector 13"/>
          <p:cNvCxnSpPr>
            <a:stCxn id="8" idx="3"/>
            <a:endCxn id="9" idx="0"/>
          </p:cNvCxnSpPr>
          <p:nvPr/>
        </p:nvCxnSpPr>
        <p:spPr>
          <a:xfrm flipH="1">
            <a:off x="1932676" y="3499750"/>
            <a:ext cx="739014" cy="175805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7" name="Straight Arrow Connector 16"/>
          <p:cNvCxnSpPr>
            <a:stCxn id="8" idx="5"/>
            <a:endCxn id="11" idx="1"/>
          </p:cNvCxnSpPr>
          <p:nvPr/>
        </p:nvCxnSpPr>
        <p:spPr>
          <a:xfrm>
            <a:off x="3006363" y="3499750"/>
            <a:ext cx="1108379" cy="977561"/>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0" name="Straight Arrow Connector 19"/>
          <p:cNvCxnSpPr>
            <a:endCxn id="13" idx="2"/>
          </p:cNvCxnSpPr>
          <p:nvPr/>
        </p:nvCxnSpPr>
        <p:spPr>
          <a:xfrm>
            <a:off x="4752076" y="5029200"/>
            <a:ext cx="1600200" cy="6858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3" name="Straight Arrow Connector 22"/>
          <p:cNvCxnSpPr>
            <a:endCxn id="13" idx="0"/>
          </p:cNvCxnSpPr>
          <p:nvPr/>
        </p:nvCxnSpPr>
        <p:spPr>
          <a:xfrm>
            <a:off x="7038076" y="3560618"/>
            <a:ext cx="0" cy="1697182"/>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6" name="Straight Arrow Connector 25"/>
          <p:cNvCxnSpPr/>
          <p:nvPr/>
        </p:nvCxnSpPr>
        <p:spPr>
          <a:xfrm flipV="1">
            <a:off x="4828276" y="3352800"/>
            <a:ext cx="1828800" cy="12954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29" name="TextBox 28"/>
          <p:cNvSpPr txBox="1"/>
          <p:nvPr/>
        </p:nvSpPr>
        <p:spPr>
          <a:xfrm>
            <a:off x="3560552" y="2743200"/>
            <a:ext cx="429524" cy="369332"/>
          </a:xfrm>
          <a:prstGeom prst="rect">
            <a:avLst/>
          </a:prstGeom>
          <a:noFill/>
        </p:spPr>
        <p:txBody>
          <a:bodyPr wrap="square" rtlCol="0">
            <a:spAutoFit/>
          </a:bodyPr>
          <a:lstStyle/>
          <a:p>
            <a:pPr algn="ctr"/>
            <a:r>
              <a:rPr lang="en-US" b="1" smtClean="0">
                <a:solidFill>
                  <a:schemeClr val="accent5">
                    <a:lumMod val="75000"/>
                  </a:schemeClr>
                </a:solidFill>
                <a:latin typeface="Arial" pitchFamily="34" charset="0"/>
                <a:cs typeface="Arial" pitchFamily="34" charset="0"/>
              </a:rPr>
              <a:t>A</a:t>
            </a:r>
            <a:endParaRPr lang="en-US" b="1" dirty="0" err="1" smtClean="0">
              <a:solidFill>
                <a:schemeClr val="accent5">
                  <a:lumMod val="75000"/>
                </a:schemeClr>
              </a:solidFill>
              <a:latin typeface="Arial" pitchFamily="34" charset="0"/>
              <a:cs typeface="Arial" pitchFamily="34" charset="0"/>
            </a:endParaRPr>
          </a:p>
        </p:txBody>
      </p:sp>
      <p:sp>
        <p:nvSpPr>
          <p:cNvPr id="30" name="TextBox 29"/>
          <p:cNvSpPr txBox="1"/>
          <p:nvPr/>
        </p:nvSpPr>
        <p:spPr>
          <a:xfrm>
            <a:off x="2403714" y="5105400"/>
            <a:ext cx="429524" cy="369332"/>
          </a:xfrm>
          <a:prstGeom prst="rect">
            <a:avLst/>
          </a:prstGeom>
          <a:noFill/>
        </p:spPr>
        <p:txBody>
          <a:bodyPr wrap="square" rtlCol="0">
            <a:spAutoFit/>
          </a:bodyPr>
          <a:lstStyle/>
          <a:p>
            <a:pPr algn="ctr"/>
            <a:r>
              <a:rPr lang="en-US" b="1" smtClean="0">
                <a:solidFill>
                  <a:schemeClr val="accent5">
                    <a:lumMod val="75000"/>
                  </a:schemeClr>
                </a:solidFill>
                <a:latin typeface="Arial" pitchFamily="34" charset="0"/>
                <a:cs typeface="Arial" pitchFamily="34" charset="0"/>
              </a:rPr>
              <a:t>B</a:t>
            </a:r>
            <a:endParaRPr lang="en-US" b="1" dirty="0" err="1" smtClean="0">
              <a:solidFill>
                <a:schemeClr val="accent5">
                  <a:lumMod val="75000"/>
                </a:schemeClr>
              </a:solidFill>
              <a:latin typeface="Arial" pitchFamily="34" charset="0"/>
              <a:cs typeface="Arial" pitchFamily="34" charset="0"/>
            </a:endParaRPr>
          </a:p>
        </p:txBody>
      </p:sp>
      <p:sp>
        <p:nvSpPr>
          <p:cNvPr id="31" name="TextBox 30"/>
          <p:cNvSpPr txBox="1"/>
          <p:nvPr/>
        </p:nvSpPr>
        <p:spPr>
          <a:xfrm>
            <a:off x="5337414" y="4431268"/>
            <a:ext cx="429524" cy="369332"/>
          </a:xfrm>
          <a:prstGeom prst="rect">
            <a:avLst/>
          </a:prstGeom>
          <a:noFill/>
        </p:spPr>
        <p:txBody>
          <a:bodyPr wrap="square" rtlCol="0">
            <a:spAutoFit/>
          </a:bodyPr>
          <a:lstStyle/>
          <a:p>
            <a:pPr algn="ctr"/>
            <a:r>
              <a:rPr lang="en-US" b="1" smtClean="0">
                <a:solidFill>
                  <a:schemeClr val="accent5">
                    <a:lumMod val="75000"/>
                  </a:schemeClr>
                </a:solidFill>
                <a:latin typeface="Arial" pitchFamily="34" charset="0"/>
                <a:cs typeface="Arial" pitchFamily="34" charset="0"/>
              </a:rPr>
              <a:t>C</a:t>
            </a:r>
            <a:endParaRPr lang="en-US" b="1" dirty="0" err="1" smtClean="0">
              <a:solidFill>
                <a:schemeClr val="accent5">
                  <a:lumMod val="75000"/>
                </a:schemeClr>
              </a:solidFill>
              <a:latin typeface="Arial" pitchFamily="34" charset="0"/>
              <a:cs typeface="Arial" pitchFamily="34" charset="0"/>
            </a:endParaRPr>
          </a:p>
        </p:txBody>
      </p:sp>
      <p:sp>
        <p:nvSpPr>
          <p:cNvPr id="32" name="TextBox 31"/>
          <p:cNvSpPr txBox="1"/>
          <p:nvPr/>
        </p:nvSpPr>
        <p:spPr>
          <a:xfrm>
            <a:off x="7647676" y="2895600"/>
            <a:ext cx="429524" cy="369332"/>
          </a:xfrm>
          <a:prstGeom prst="rect">
            <a:avLst/>
          </a:prstGeom>
          <a:noFill/>
        </p:spPr>
        <p:txBody>
          <a:bodyPr wrap="square" rtlCol="0">
            <a:spAutoFit/>
          </a:bodyPr>
          <a:lstStyle/>
          <a:p>
            <a:pPr algn="ctr"/>
            <a:r>
              <a:rPr lang="en-US" b="1" smtClean="0">
                <a:solidFill>
                  <a:schemeClr val="accent5">
                    <a:lumMod val="75000"/>
                  </a:schemeClr>
                </a:solidFill>
                <a:latin typeface="Arial" pitchFamily="34" charset="0"/>
                <a:cs typeface="Arial" pitchFamily="34" charset="0"/>
              </a:rPr>
              <a:t>D</a:t>
            </a:r>
            <a:endParaRPr lang="en-US" b="1" dirty="0" err="1" smtClean="0">
              <a:solidFill>
                <a:schemeClr val="accent5">
                  <a:lumMod val="75000"/>
                </a:schemeClr>
              </a:solidFill>
              <a:latin typeface="Arial" pitchFamily="34" charset="0"/>
              <a:cs typeface="Arial" pitchFamily="34" charset="0"/>
            </a:endParaRPr>
          </a:p>
        </p:txBody>
      </p:sp>
      <p:sp>
        <p:nvSpPr>
          <p:cNvPr id="33" name="TextBox 32"/>
          <p:cNvSpPr txBox="1"/>
          <p:nvPr/>
        </p:nvSpPr>
        <p:spPr>
          <a:xfrm>
            <a:off x="7509114" y="5024813"/>
            <a:ext cx="429524" cy="369332"/>
          </a:xfrm>
          <a:prstGeom prst="rect">
            <a:avLst/>
          </a:prstGeom>
          <a:noFill/>
        </p:spPr>
        <p:txBody>
          <a:bodyPr wrap="square" rtlCol="0">
            <a:spAutoFit/>
          </a:bodyPr>
          <a:lstStyle/>
          <a:p>
            <a:pPr algn="ctr"/>
            <a:r>
              <a:rPr lang="en-US" b="1" smtClean="0">
                <a:solidFill>
                  <a:schemeClr val="accent5">
                    <a:lumMod val="75000"/>
                  </a:schemeClr>
                </a:solidFill>
                <a:latin typeface="Arial" pitchFamily="34" charset="0"/>
                <a:cs typeface="Arial" pitchFamily="34" charset="0"/>
              </a:rPr>
              <a:t>E</a:t>
            </a:r>
            <a:endParaRPr lang="en-US" b="1" dirty="0" err="1" smtClean="0">
              <a:solidFill>
                <a:schemeClr val="accent5">
                  <a:lumMod val="75000"/>
                </a:schemeClr>
              </a:solidFill>
              <a:latin typeface="Arial" pitchFamily="34" charset="0"/>
              <a:cs typeface="Arial" pitchFamily="34" charset="0"/>
            </a:endParaRPr>
          </a:p>
        </p:txBody>
      </p:sp>
      <p:sp>
        <p:nvSpPr>
          <p:cNvPr id="34" name="TextBox 33"/>
          <p:cNvSpPr txBox="1"/>
          <p:nvPr/>
        </p:nvSpPr>
        <p:spPr>
          <a:xfrm>
            <a:off x="1018276" y="4057549"/>
            <a:ext cx="1281561" cy="369332"/>
          </a:xfrm>
          <a:prstGeom prst="rect">
            <a:avLst/>
          </a:prstGeom>
          <a:noFill/>
        </p:spPr>
        <p:txBody>
          <a:bodyPr wrap="square" rtlCol="0">
            <a:spAutoFit/>
          </a:bodyPr>
          <a:lstStyle/>
          <a:p>
            <a:pPr algn="ctr"/>
            <a:r>
              <a:rPr lang="en-US" b="1" smtClean="0">
                <a:solidFill>
                  <a:schemeClr val="accent5">
                    <a:lumMod val="75000"/>
                  </a:schemeClr>
                </a:solidFill>
                <a:latin typeface="Arial" pitchFamily="34" charset="0"/>
                <a:cs typeface="Arial" pitchFamily="34" charset="0"/>
              </a:rPr>
              <a:t>Message</a:t>
            </a:r>
            <a:endParaRPr lang="en-US" b="1" dirty="0" err="1" smtClean="0">
              <a:solidFill>
                <a:schemeClr val="accent5">
                  <a:lumMod val="75000"/>
                </a:schemeClr>
              </a:solidFill>
              <a:latin typeface="Arial" pitchFamily="34" charset="0"/>
              <a:cs typeface="Arial" pitchFamily="34" charset="0"/>
            </a:endParaRPr>
          </a:p>
        </p:txBody>
      </p:sp>
      <p:sp>
        <p:nvSpPr>
          <p:cNvPr id="36" name="Down Arrow 35"/>
          <p:cNvSpPr/>
          <p:nvPr/>
        </p:nvSpPr>
        <p:spPr>
          <a:xfrm rot="18089931">
            <a:off x="2023160" y="2596633"/>
            <a:ext cx="426020" cy="5979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893552" y="2526267"/>
            <a:ext cx="1039124" cy="369332"/>
          </a:xfrm>
          <a:prstGeom prst="rect">
            <a:avLst/>
          </a:prstGeom>
          <a:noFill/>
        </p:spPr>
        <p:txBody>
          <a:bodyPr wrap="square" rtlCol="0">
            <a:spAutoFit/>
          </a:bodyPr>
          <a:lstStyle/>
          <a:p>
            <a:pPr algn="ctr"/>
            <a:r>
              <a:rPr lang="en-US" b="1" smtClean="0">
                <a:solidFill>
                  <a:schemeClr val="accent5">
                    <a:lumMod val="75000"/>
                  </a:schemeClr>
                </a:solidFill>
                <a:latin typeface="Arial" pitchFamily="34" charset="0"/>
                <a:cs typeface="Arial" pitchFamily="34" charset="0"/>
              </a:rPr>
              <a:t>EVENT</a:t>
            </a:r>
            <a:endParaRPr lang="en-US" b="1" dirty="0" err="1" smtClean="0">
              <a:solidFill>
                <a:schemeClr val="accent5">
                  <a:lumMod val="75000"/>
                </a:schemeClr>
              </a:solidFill>
              <a:latin typeface="Arial" pitchFamily="34" charset="0"/>
              <a:cs typeface="Arial" pitchFamily="34" charset="0"/>
            </a:endParaRPr>
          </a:p>
        </p:txBody>
      </p:sp>
    </p:spTree>
    <p:extLst>
      <p:ext uri="{BB962C8B-B14F-4D97-AF65-F5344CB8AC3E}">
        <p14:creationId xmlns:p14="http://schemas.microsoft.com/office/powerpoint/2010/main" val="38873118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rtl="0"/>
            <a:r>
              <a:rPr lang="en-US" b="1" i="0" u="none" strike="noStrike" baseline="0" dirty="0" err="1" smtClean="0">
                <a:solidFill>
                  <a:srgbClr val="365F91"/>
                </a:solidFill>
                <a:latin typeface="Cambria"/>
              </a:rPr>
              <a:t>Ngôn</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ngữ</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mô</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hình</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thống</a:t>
            </a:r>
            <a:r>
              <a:rPr lang="en-US" b="1" i="0" u="none" strike="noStrike" baseline="0" dirty="0" smtClean="0">
                <a:solidFill>
                  <a:srgbClr val="365F91"/>
                </a:solidFill>
                <a:latin typeface="Cambria"/>
              </a:rPr>
              <a:t> </a:t>
            </a:r>
            <a:r>
              <a:rPr lang="en-US" b="1" i="0" u="none" strike="noStrike" baseline="0" err="1" smtClean="0">
                <a:solidFill>
                  <a:srgbClr val="365F91"/>
                </a:solidFill>
                <a:latin typeface="Cambria"/>
              </a:rPr>
              <a:t>nhất</a:t>
            </a:r>
            <a:r>
              <a:rPr lang="en-US" b="1" i="0" u="none" strike="noStrike" baseline="0" smtClean="0">
                <a:solidFill>
                  <a:srgbClr val="365F91"/>
                </a:solidFill>
                <a:latin typeface="Cambria"/>
              </a:rPr>
              <a:t> </a:t>
            </a:r>
            <a:br>
              <a:rPr lang="en-US" b="1" i="0" u="none" strike="noStrike" baseline="0" smtClean="0">
                <a:solidFill>
                  <a:srgbClr val="365F91"/>
                </a:solidFill>
                <a:latin typeface="Cambria"/>
              </a:rPr>
            </a:br>
            <a:r>
              <a:rPr lang="en-US" b="1" i="0" u="none" strike="noStrike" baseline="0" smtClean="0">
                <a:solidFill>
                  <a:srgbClr val="365F91"/>
                </a:solidFill>
                <a:latin typeface="Cambria"/>
              </a:rPr>
              <a:t>(</a:t>
            </a:r>
            <a:r>
              <a:rPr lang="en-US" b="1" i="0" u="none" strike="noStrike" baseline="0" dirty="0" smtClean="0">
                <a:solidFill>
                  <a:srgbClr val="365F91"/>
                </a:solidFill>
                <a:latin typeface="Cambria"/>
              </a:rPr>
              <a:t>UML: Unified </a:t>
            </a:r>
            <a:r>
              <a:rPr lang="en-US" b="1" i="0" u="none" strike="noStrike" baseline="0" dirty="0" err="1" smtClean="0">
                <a:solidFill>
                  <a:srgbClr val="365F91"/>
                </a:solidFill>
                <a:latin typeface="Cambria"/>
              </a:rPr>
              <a:t>Modelling</a:t>
            </a:r>
            <a:r>
              <a:rPr lang="en-US" b="1" i="0" u="none" strike="noStrike" baseline="0" dirty="0" smtClean="0">
                <a:solidFill>
                  <a:srgbClr val="365F91"/>
                </a:solidFill>
                <a:latin typeface="Cambria"/>
              </a:rPr>
              <a:t> Language) </a:t>
            </a:r>
          </a:p>
        </p:txBody>
      </p:sp>
      <p:sp>
        <p:nvSpPr>
          <p:cNvPr id="3" name="Text Placeholder 2"/>
          <p:cNvSpPr>
            <a:spLocks noGrp="1"/>
          </p:cNvSpPr>
          <p:nvPr>
            <p:ph type="body" idx="1"/>
          </p:nvPr>
        </p:nvSpPr>
        <p:spPr>
          <a:xfrm>
            <a:off x="283780" y="2514600"/>
            <a:ext cx="8544910" cy="3810000"/>
          </a:xfrm>
        </p:spPr>
        <p:txBody>
          <a:bodyPr>
            <a:normAutofit lnSpcReduction="10000"/>
          </a:bodyPr>
          <a:lstStyle/>
          <a:p>
            <a:pPr marR="0" lvl="0" rtl="0"/>
            <a:r>
              <a:rPr lang="vi-VN" b="1" i="0" u="none" strike="noStrike" baseline="0" dirty="0" smtClean="0">
                <a:solidFill>
                  <a:srgbClr val="4F81BD"/>
                </a:solidFill>
                <a:latin typeface="Cambria"/>
              </a:rPr>
              <a:t>Ngôn ngữ mô hình thống nhất (UML) là một ngôn ngữ đồ họa, hoặc một bộ ký hiệu, mô hình hóa các khái niệm phân tích và thiết kế hệ thống trong một kiểu hướng đối tượng. </a:t>
            </a:r>
            <a:endParaRPr lang="en-US" b="1" i="0" u="none" strike="noStrike" baseline="0" dirty="0" smtClean="0">
              <a:solidFill>
                <a:srgbClr val="4F81BD"/>
              </a:solidFill>
              <a:latin typeface="Cambria"/>
            </a:endParaRPr>
          </a:p>
          <a:p>
            <a:pPr lvl="1"/>
            <a:r>
              <a:rPr lang="vi-VN" b="1" i="0" u="none" strike="noStrike" baseline="0" dirty="0" smtClean="0">
                <a:solidFill>
                  <a:srgbClr val="4F81BD"/>
                </a:solidFill>
                <a:latin typeface="Cambria"/>
              </a:rPr>
              <a:t>Nó là một bộ các quy tắc và ngữ nghĩa có thể được sử dụng để xác định cấu trúc và luận lý của một hệ thống. </a:t>
            </a:r>
          </a:p>
        </p:txBody>
      </p:sp>
      <p:sp>
        <p:nvSpPr>
          <p:cNvPr id="4" name="Date Placeholder 3"/>
          <p:cNvSpPr>
            <a:spLocks noGrp="1"/>
          </p:cNvSpPr>
          <p:nvPr>
            <p:ph type="dt" sz="half" idx="10"/>
          </p:nvPr>
        </p:nvSpPr>
        <p:spPr/>
        <p:txBody>
          <a:bodyPr/>
          <a:lstStyle/>
          <a:p>
            <a:fld id="{DEF693F5-6A66-4A86-A73D-2096D08061D1}" type="datetime1">
              <a:rPr lang="en-US" smtClean="0"/>
              <a:t>07/03/14</a:t>
            </a:fld>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FCCDC37B-01AE-4B4E-9DF4-785F047CBFC2}" type="slidenum">
              <a:rPr lang="en-US" smtClean="0"/>
              <a:t>32</a:t>
            </a:fld>
            <a:endParaRPr lang="en-US"/>
          </a:p>
        </p:txBody>
      </p:sp>
    </p:spTree>
    <p:extLst>
      <p:ext uri="{BB962C8B-B14F-4D97-AF65-F5344CB8AC3E}">
        <p14:creationId xmlns:p14="http://schemas.microsoft.com/office/powerpoint/2010/main" val="423817684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mtClean="0"/>
              <a:t>Sơ đồ lớp (class diagram)</a:t>
            </a:r>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33</a:t>
            </a:fld>
            <a:endParaRPr lang="en-US"/>
          </a:p>
        </p:txBody>
      </p:sp>
      <p:sp>
        <p:nvSpPr>
          <p:cNvPr id="4" name="Date Placeholder 3"/>
          <p:cNvSpPr>
            <a:spLocks noGrp="1"/>
          </p:cNvSpPr>
          <p:nvPr>
            <p:ph type="dt" sz="half" idx="2"/>
          </p:nvPr>
        </p:nvSpPr>
        <p:spPr/>
        <p:txBody>
          <a:bodyPr/>
          <a:lstStyle/>
          <a:p>
            <a:fld id="{521DEC8D-5F59-495A-9E26-9C51D24C0676}" type="datetime1">
              <a:rPr lang="en-US" smtClean="0"/>
              <a:t>07/03/14</a:t>
            </a:fld>
            <a:endParaRPr lang="en-US"/>
          </a:p>
        </p:txBody>
      </p:sp>
      <p:pic>
        <p:nvPicPr>
          <p:cNvPr id="2052"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55150" y="2057400"/>
            <a:ext cx="7450650" cy="42185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774026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mtClean="0"/>
              <a:t>Sơ đồ trường hợp sử dụng </a:t>
            </a:r>
            <a:br>
              <a:rPr lang="en-US" smtClean="0"/>
            </a:br>
            <a:r>
              <a:rPr lang="en-US" smtClean="0"/>
              <a:t>(use case diagram)</a:t>
            </a:r>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34</a:t>
            </a:fld>
            <a:endParaRPr lang="en-US"/>
          </a:p>
        </p:txBody>
      </p:sp>
      <p:sp>
        <p:nvSpPr>
          <p:cNvPr id="4" name="Date Placeholder 3"/>
          <p:cNvSpPr>
            <a:spLocks noGrp="1"/>
          </p:cNvSpPr>
          <p:nvPr>
            <p:ph type="dt" sz="half" idx="13"/>
          </p:nvPr>
        </p:nvSpPr>
        <p:spPr/>
        <p:txBody>
          <a:bodyPr/>
          <a:lstStyle/>
          <a:p>
            <a:fld id="{FC0FFE8F-527F-4DBB-BF72-84D0CB38B834}" type="datetime1">
              <a:rPr lang="en-US" smtClean="0"/>
              <a:t>07/03/14</a:t>
            </a:fld>
            <a:endParaRPr lang="en-US"/>
          </a:p>
        </p:txBody>
      </p:sp>
      <p:pic>
        <p:nvPicPr>
          <p:cNvPr id="3074" name="Picture 2"/>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168275" y="3728931"/>
            <a:ext cx="4098925" cy="8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267200" y="2743200"/>
            <a:ext cx="4552950"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838952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68014" y="1297417"/>
            <a:ext cx="8723586" cy="607583"/>
          </a:xfrm>
        </p:spPr>
        <p:txBody>
          <a:bodyPr/>
          <a:lstStyle/>
          <a:p>
            <a:r>
              <a:rPr lang="en-US" smtClean="0"/>
              <a:t>Sơ đồ tương tác (Interaction diagrams)</a:t>
            </a:r>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35</a:t>
            </a:fld>
            <a:endParaRPr lang="en-US"/>
          </a:p>
        </p:txBody>
      </p:sp>
      <p:sp>
        <p:nvSpPr>
          <p:cNvPr id="4" name="Date Placeholder 3"/>
          <p:cNvSpPr>
            <a:spLocks noGrp="1"/>
          </p:cNvSpPr>
          <p:nvPr>
            <p:ph type="dt" sz="half" idx="2"/>
          </p:nvPr>
        </p:nvSpPr>
        <p:spPr/>
        <p:txBody>
          <a:bodyPr/>
          <a:lstStyle/>
          <a:p>
            <a:fld id="{9134B8FB-F30C-41A3-88F0-60338A4E0AB7}" type="datetime1">
              <a:rPr lang="en-US" smtClean="0"/>
              <a:t>07/03/14</a:t>
            </a:fld>
            <a:endParaRPr lang="en-US"/>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981201"/>
            <a:ext cx="8206050" cy="4292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0573640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mtClean="0"/>
              <a:t>Sơ đồ tuần tự (Sequence diagram)</a:t>
            </a:r>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36</a:t>
            </a:fld>
            <a:endParaRPr lang="en-US"/>
          </a:p>
        </p:txBody>
      </p:sp>
      <p:sp>
        <p:nvSpPr>
          <p:cNvPr id="4" name="Date Placeholder 3"/>
          <p:cNvSpPr>
            <a:spLocks noGrp="1"/>
          </p:cNvSpPr>
          <p:nvPr>
            <p:ph type="dt" sz="half" idx="2"/>
          </p:nvPr>
        </p:nvSpPr>
        <p:spPr/>
        <p:txBody>
          <a:bodyPr/>
          <a:lstStyle/>
          <a:p>
            <a:fld id="{E61F0872-3D73-45F2-9C98-856E37471541}" type="datetime1">
              <a:rPr lang="en-US" smtClean="0"/>
              <a:t>07/03/14</a:t>
            </a:fld>
            <a:endParaRPr lang="en-US"/>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90600" y="2042309"/>
            <a:ext cx="7162800" cy="4239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932609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Sơ đồ trạng thái (Statechart diagram)</a:t>
            </a:r>
            <a:endParaRPr lang="en-US"/>
          </a:p>
        </p:txBody>
      </p:sp>
      <p:sp>
        <p:nvSpPr>
          <p:cNvPr id="4" name="Footer Placeholder 3"/>
          <p:cNvSpPr>
            <a:spLocks noGrp="1"/>
          </p:cNvSpPr>
          <p:nvPr>
            <p:ph type="ftr" sz="quarter" idx="11"/>
          </p:nvPr>
        </p:nvSpPr>
        <p:spPr/>
        <p:txBody>
          <a:bodyPr/>
          <a:lstStyle/>
          <a:p>
            <a:r>
              <a:rPr lang="vi-VN" smtClean="0"/>
              <a:t>Chương 3: Các kỹ thuật phát triển HTTT</a:t>
            </a:r>
            <a:endParaRPr lang="en-CA" dirty="0"/>
          </a:p>
        </p:txBody>
      </p:sp>
      <p:sp>
        <p:nvSpPr>
          <p:cNvPr id="5" name="Slide Number Placeholder 4"/>
          <p:cNvSpPr>
            <a:spLocks noGrp="1"/>
          </p:cNvSpPr>
          <p:nvPr>
            <p:ph type="sldNum" sz="quarter" idx="12"/>
          </p:nvPr>
        </p:nvSpPr>
        <p:spPr/>
        <p:txBody>
          <a:bodyPr/>
          <a:lstStyle/>
          <a:p>
            <a:fld id="{98D45953-A463-486C-8E83-12469C611990}" type="slidenum">
              <a:rPr lang="en-CA" smtClean="0"/>
              <a:pPr/>
              <a:t>37</a:t>
            </a:fld>
            <a:endParaRPr lang="en-CA"/>
          </a:p>
        </p:txBody>
      </p:sp>
      <p:sp>
        <p:nvSpPr>
          <p:cNvPr id="6" name="Date Placeholder 5"/>
          <p:cNvSpPr>
            <a:spLocks noGrp="1"/>
          </p:cNvSpPr>
          <p:nvPr>
            <p:ph type="dt" sz="half" idx="2"/>
          </p:nvPr>
        </p:nvSpPr>
        <p:spPr/>
        <p:txBody>
          <a:bodyPr/>
          <a:lstStyle/>
          <a:p>
            <a:fld id="{C467B07F-9196-4D72-89BC-2B7A930C588B}" type="datetime1">
              <a:rPr lang="en-US" smtClean="0"/>
              <a:t>07/03/14</a:t>
            </a:fld>
            <a:endParaRPr lang="en-US"/>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02534" y="1981200"/>
            <a:ext cx="8108066" cy="4263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5860217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743200" y="1310253"/>
            <a:ext cx="5867400" cy="5539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smtClean="0"/>
              <a:t>Sơ đồ </a:t>
            </a:r>
            <a:br>
              <a:rPr lang="en-US" smtClean="0"/>
            </a:br>
            <a:r>
              <a:rPr lang="en-US" smtClean="0"/>
              <a:t>hoạt động </a:t>
            </a:r>
            <a:br>
              <a:rPr lang="en-US" smtClean="0"/>
            </a:br>
            <a:r>
              <a:rPr lang="en-US" smtClean="0"/>
              <a:t>(Activity </a:t>
            </a:r>
            <a:br>
              <a:rPr lang="en-US" smtClean="0"/>
            </a:br>
            <a:r>
              <a:rPr lang="en-US" smtClean="0"/>
              <a:t>diagram)</a:t>
            </a:r>
            <a:endParaRPr lang="en-US"/>
          </a:p>
        </p:txBody>
      </p:sp>
      <p:sp>
        <p:nvSpPr>
          <p:cNvPr id="4" name="Footer Placeholder 3"/>
          <p:cNvSpPr>
            <a:spLocks noGrp="1"/>
          </p:cNvSpPr>
          <p:nvPr>
            <p:ph type="ftr" sz="quarter" idx="11"/>
          </p:nvPr>
        </p:nvSpPr>
        <p:spPr/>
        <p:txBody>
          <a:bodyPr/>
          <a:lstStyle/>
          <a:p>
            <a:r>
              <a:rPr lang="vi-VN" smtClean="0"/>
              <a:t>Chương 3: Các kỹ thuật phát triển HTTT</a:t>
            </a:r>
            <a:endParaRPr lang="en-CA" dirty="0"/>
          </a:p>
        </p:txBody>
      </p:sp>
      <p:sp>
        <p:nvSpPr>
          <p:cNvPr id="5" name="Slide Number Placeholder 4"/>
          <p:cNvSpPr>
            <a:spLocks noGrp="1"/>
          </p:cNvSpPr>
          <p:nvPr>
            <p:ph type="sldNum" sz="quarter" idx="12"/>
          </p:nvPr>
        </p:nvSpPr>
        <p:spPr/>
        <p:txBody>
          <a:bodyPr/>
          <a:lstStyle/>
          <a:p>
            <a:fld id="{98D45953-A463-486C-8E83-12469C611990}" type="slidenum">
              <a:rPr lang="en-CA" smtClean="0"/>
              <a:pPr/>
              <a:t>38</a:t>
            </a:fld>
            <a:endParaRPr lang="en-CA"/>
          </a:p>
        </p:txBody>
      </p:sp>
      <p:sp>
        <p:nvSpPr>
          <p:cNvPr id="6" name="Date Placeholder 5"/>
          <p:cNvSpPr>
            <a:spLocks noGrp="1"/>
          </p:cNvSpPr>
          <p:nvPr>
            <p:ph type="dt" sz="half" idx="2"/>
          </p:nvPr>
        </p:nvSpPr>
        <p:spPr/>
        <p:txBody>
          <a:bodyPr/>
          <a:lstStyle/>
          <a:p>
            <a:fld id="{C6BD2816-F065-4D69-A15C-65B67616E6E9}" type="datetime1">
              <a:rPr lang="en-US" smtClean="0"/>
              <a:t>07/03/14</a:t>
            </a:fld>
            <a:endParaRPr lang="en-US"/>
          </a:p>
        </p:txBody>
      </p:sp>
    </p:spTree>
    <p:extLst>
      <p:ext uri="{BB962C8B-B14F-4D97-AF65-F5344CB8AC3E}">
        <p14:creationId xmlns:p14="http://schemas.microsoft.com/office/powerpoint/2010/main" val="62567275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fr-FR" b="1" i="0" u="none" strike="noStrike" baseline="0" dirty="0" smtClean="0">
                <a:solidFill>
                  <a:srgbClr val="365F91"/>
                </a:solidFill>
                <a:latin typeface="Cambria"/>
              </a:rPr>
              <a:t>KỸ THUẬT QUẢN LÝ DỰ </a:t>
            </a:r>
            <a:r>
              <a:rPr lang="fr-FR" b="1" i="0" u="none" strike="noStrike" baseline="0" smtClean="0">
                <a:solidFill>
                  <a:srgbClr val="365F91"/>
                </a:solidFill>
                <a:latin typeface="Cambria"/>
              </a:rPr>
              <a:t>ÁN </a:t>
            </a:r>
            <a:br>
              <a:rPr lang="fr-FR" b="1" i="0" u="none" strike="noStrike" baseline="0" smtClean="0">
                <a:solidFill>
                  <a:srgbClr val="365F91"/>
                </a:solidFill>
                <a:latin typeface="Cambria"/>
              </a:rPr>
            </a:br>
            <a:r>
              <a:rPr lang="fr-FR" sz="3600" b="1" i="0" u="none" strike="noStrike" baseline="0" smtClean="0">
                <a:solidFill>
                  <a:srgbClr val="365F91"/>
                </a:solidFill>
                <a:latin typeface="Cambria"/>
              </a:rPr>
              <a:t>(</a:t>
            </a:r>
            <a:r>
              <a:rPr lang="fr-FR" sz="3600" b="1" i="0" u="none" strike="noStrike" baseline="0" dirty="0" smtClean="0">
                <a:solidFill>
                  <a:srgbClr val="365F91"/>
                </a:solidFill>
                <a:latin typeface="Cambria"/>
              </a:rPr>
              <a:t>PROJECT MANAGEMENT TECHNIQUES) </a:t>
            </a:r>
          </a:p>
        </p:txBody>
      </p:sp>
      <p:sp>
        <p:nvSpPr>
          <p:cNvPr id="3" name="Text Placeholder 2"/>
          <p:cNvSpPr>
            <a:spLocks noGrp="1"/>
          </p:cNvSpPr>
          <p:nvPr>
            <p:ph type="body" idx="1"/>
          </p:nvPr>
        </p:nvSpPr>
        <p:spPr>
          <a:xfrm>
            <a:off x="457200" y="2514600"/>
            <a:ext cx="8382000" cy="3611563"/>
          </a:xfrm>
        </p:spPr>
        <p:txBody>
          <a:bodyPr>
            <a:normAutofit/>
          </a:bodyPr>
          <a:lstStyle/>
          <a:p>
            <a:pPr marL="457200" indent="-457200">
              <a:buFont typeface="Wingdings" pitchFamily="2" charset="2"/>
              <a:buChar char="q"/>
            </a:pPr>
            <a:r>
              <a:rPr lang="fr-FR" sz="3000" b="1" dirty="0" err="1">
                <a:solidFill>
                  <a:srgbClr val="365F91"/>
                </a:solidFill>
                <a:latin typeface="Cambria"/>
              </a:rPr>
              <a:t>Kỹ</a:t>
            </a:r>
            <a:r>
              <a:rPr lang="fr-FR" sz="3000" b="1" dirty="0">
                <a:solidFill>
                  <a:srgbClr val="365F91"/>
                </a:solidFill>
                <a:latin typeface="Cambria"/>
              </a:rPr>
              <a:t> </a:t>
            </a:r>
            <a:r>
              <a:rPr lang="fr-FR" sz="3000" b="1" dirty="0" err="1">
                <a:solidFill>
                  <a:srgbClr val="365F91"/>
                </a:solidFill>
                <a:latin typeface="Cambria"/>
              </a:rPr>
              <a:t>thuật</a:t>
            </a:r>
            <a:r>
              <a:rPr lang="fr-FR" sz="3000" b="1" dirty="0">
                <a:solidFill>
                  <a:srgbClr val="365F91"/>
                </a:solidFill>
                <a:latin typeface="Cambria"/>
              </a:rPr>
              <a:t> </a:t>
            </a:r>
            <a:r>
              <a:rPr lang="fr-FR" sz="3000" b="1" dirty="0" err="1">
                <a:solidFill>
                  <a:srgbClr val="365F91"/>
                </a:solidFill>
                <a:latin typeface="Cambria"/>
              </a:rPr>
              <a:t>ước</a:t>
            </a:r>
            <a:r>
              <a:rPr lang="fr-FR" sz="3000" b="1" dirty="0">
                <a:solidFill>
                  <a:srgbClr val="365F91"/>
                </a:solidFill>
                <a:latin typeface="Cambria"/>
              </a:rPr>
              <a:t> </a:t>
            </a:r>
            <a:r>
              <a:rPr lang="fr-FR" sz="3000" b="1" dirty="0" err="1">
                <a:solidFill>
                  <a:srgbClr val="365F91"/>
                </a:solidFill>
                <a:latin typeface="Cambria"/>
              </a:rPr>
              <a:t>lượng</a:t>
            </a:r>
            <a:r>
              <a:rPr lang="fr-FR" sz="3000" b="1" dirty="0">
                <a:solidFill>
                  <a:srgbClr val="365F91"/>
                </a:solidFill>
                <a:latin typeface="Cambria"/>
              </a:rPr>
              <a:t> (Estimation techniques) </a:t>
            </a:r>
            <a:endParaRPr lang="fr-FR" sz="3000" b="1" dirty="0" smtClean="0">
              <a:solidFill>
                <a:srgbClr val="365F91"/>
              </a:solidFill>
              <a:latin typeface="Cambria"/>
            </a:endParaRPr>
          </a:p>
          <a:p>
            <a:pPr marL="457200" indent="-457200">
              <a:buFont typeface="Wingdings" pitchFamily="2" charset="2"/>
              <a:buChar char="q"/>
            </a:pPr>
            <a:r>
              <a:rPr lang="vi-VN" sz="3000" b="1" dirty="0">
                <a:solidFill>
                  <a:srgbClr val="365F91"/>
                </a:solidFill>
                <a:latin typeface="Cambria"/>
              </a:rPr>
              <a:t>Biểu đồ PERT (PERT charts) </a:t>
            </a:r>
            <a:endParaRPr lang="en-US" sz="3000" b="1" dirty="0" smtClean="0">
              <a:solidFill>
                <a:srgbClr val="365F91"/>
              </a:solidFill>
              <a:latin typeface="Cambria"/>
            </a:endParaRPr>
          </a:p>
          <a:p>
            <a:pPr marL="457200" indent="-457200">
              <a:buFont typeface="Wingdings" pitchFamily="2" charset="2"/>
              <a:buChar char="q"/>
            </a:pPr>
            <a:r>
              <a:rPr lang="vi-VN" sz="3000" b="1" dirty="0">
                <a:solidFill>
                  <a:srgbClr val="365F91"/>
                </a:solidFill>
                <a:latin typeface="Cambria"/>
              </a:rPr>
              <a:t>Biểu đồ Gantt (GANTT charts)</a:t>
            </a:r>
            <a:endParaRPr lang="en-US" sz="3000" dirty="0"/>
          </a:p>
        </p:txBody>
      </p:sp>
      <p:sp>
        <p:nvSpPr>
          <p:cNvPr id="4" name="Date Placeholder 3"/>
          <p:cNvSpPr>
            <a:spLocks noGrp="1"/>
          </p:cNvSpPr>
          <p:nvPr>
            <p:ph type="dt" sz="half" idx="10"/>
          </p:nvPr>
        </p:nvSpPr>
        <p:spPr/>
        <p:txBody>
          <a:bodyPr/>
          <a:lstStyle/>
          <a:p>
            <a:fld id="{93307BFE-6008-4662-9527-3B00A08F5767}" type="datetime1">
              <a:rPr lang="en-US" smtClean="0"/>
              <a:t>07/03/14</a:t>
            </a:fld>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FCCDC37B-01AE-4B4E-9DF4-785F047CBFC2}" type="slidenum">
              <a:rPr lang="en-US" smtClean="0"/>
              <a:t>39</a:t>
            </a:fld>
            <a:endParaRPr lang="en-US"/>
          </a:p>
        </p:txBody>
      </p:sp>
    </p:spTree>
    <p:extLst>
      <p:ext uri="{BB962C8B-B14F-4D97-AF65-F5344CB8AC3E}">
        <p14:creationId xmlns:p14="http://schemas.microsoft.com/office/powerpoint/2010/main" val="52604454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fr-FR" b="1" i="0" u="none" strike="noStrike" baseline="0" dirty="0" err="1" smtClean="0">
                <a:solidFill>
                  <a:srgbClr val="365F91"/>
                </a:solidFill>
                <a:latin typeface="Cambria"/>
              </a:rPr>
              <a:t>Kỹ</a:t>
            </a:r>
            <a:r>
              <a:rPr lang="fr-FR" b="1" i="0" u="none" strike="noStrike" baseline="0" dirty="0" smtClean="0">
                <a:solidFill>
                  <a:srgbClr val="365F91"/>
                </a:solidFill>
                <a:latin typeface="Cambria"/>
              </a:rPr>
              <a:t> </a:t>
            </a:r>
            <a:r>
              <a:rPr lang="fr-FR" b="1" i="0" u="none" strike="noStrike" baseline="0" dirty="0" err="1" smtClean="0">
                <a:solidFill>
                  <a:srgbClr val="365F91"/>
                </a:solidFill>
                <a:latin typeface="Cambria"/>
              </a:rPr>
              <a:t>thuật</a:t>
            </a:r>
            <a:r>
              <a:rPr lang="fr-FR" b="1" i="0" u="none" strike="noStrike" baseline="0" dirty="0" smtClean="0">
                <a:solidFill>
                  <a:srgbClr val="365F91"/>
                </a:solidFill>
                <a:latin typeface="Cambria"/>
              </a:rPr>
              <a:t> </a:t>
            </a:r>
            <a:r>
              <a:rPr lang="fr-FR" b="1" i="0" u="none" strike="noStrike" baseline="0" dirty="0" err="1" smtClean="0">
                <a:solidFill>
                  <a:srgbClr val="365F91"/>
                </a:solidFill>
                <a:latin typeface="Cambria"/>
              </a:rPr>
              <a:t>ước</a:t>
            </a:r>
            <a:r>
              <a:rPr lang="fr-FR" b="1" i="0" u="none" strike="noStrike" baseline="0" dirty="0" smtClean="0">
                <a:solidFill>
                  <a:srgbClr val="365F91"/>
                </a:solidFill>
                <a:latin typeface="Cambria"/>
              </a:rPr>
              <a:t> </a:t>
            </a:r>
            <a:r>
              <a:rPr lang="fr-FR" b="1" i="0" u="none" strike="noStrike" baseline="0" err="1" smtClean="0">
                <a:solidFill>
                  <a:srgbClr val="365F91"/>
                </a:solidFill>
                <a:latin typeface="Cambria"/>
              </a:rPr>
              <a:t>lượng</a:t>
            </a:r>
            <a:r>
              <a:rPr lang="fr-FR" b="1" i="0" u="none" strike="noStrike" baseline="0" smtClean="0">
                <a:solidFill>
                  <a:srgbClr val="365F91"/>
                </a:solidFill>
                <a:latin typeface="Cambria"/>
              </a:rPr>
              <a:t> (</a:t>
            </a:r>
            <a:r>
              <a:rPr lang="fr-FR" b="1" i="0" u="none" strike="noStrike" baseline="0" dirty="0" smtClean="0">
                <a:solidFill>
                  <a:srgbClr val="365F91"/>
                </a:solidFill>
                <a:latin typeface="Cambria"/>
              </a:rPr>
              <a:t>Estimation techniques) </a:t>
            </a:r>
            <a:endParaRPr lang="fr-FR" b="1" i="0" u="none" strike="noStrike" baseline="0" dirty="0" smtClean="0">
              <a:solidFill>
                <a:srgbClr val="365F91"/>
              </a:solidFill>
              <a:latin typeface="Times New Roman"/>
            </a:endParaRPr>
          </a:p>
        </p:txBody>
      </p:sp>
      <p:sp>
        <p:nvSpPr>
          <p:cNvPr id="3" name="Text Placeholder 2"/>
          <p:cNvSpPr>
            <a:spLocks noGrp="1"/>
          </p:cNvSpPr>
          <p:nvPr>
            <p:ph type="body" idx="1"/>
          </p:nvPr>
        </p:nvSpPr>
        <p:spPr/>
        <p:txBody>
          <a:bodyPr>
            <a:normAutofit fontScale="92500"/>
          </a:bodyPr>
          <a:lstStyle/>
          <a:p>
            <a:pPr marR="0" lvl="0" rtl="0">
              <a:lnSpc>
                <a:spcPct val="110000"/>
              </a:lnSpc>
            </a:pPr>
            <a:r>
              <a:rPr lang="vi-VN" b="1" i="0" u="none" strike="noStrike" baseline="0" dirty="0" smtClean="0">
                <a:solidFill>
                  <a:srgbClr val="4F81BD"/>
                </a:solidFill>
                <a:latin typeface="Cambria"/>
              </a:rPr>
              <a:t>CoCoMo, phân tích điểm chức năng (FPA: Function Point Analysis), và cơ cấu phân chia công việc (WBS: Work Breakdown Structure) là các kỹ thuật ước lượng cho quản lý dự án. </a:t>
            </a:r>
          </a:p>
          <a:p>
            <a:pPr marR="0" lvl="0" rtl="0">
              <a:lnSpc>
                <a:spcPct val="110000"/>
              </a:lnSpc>
            </a:pPr>
            <a:r>
              <a:rPr lang="vi-VN" b="1" i="0" u="none" strike="noStrike" baseline="0" dirty="0" smtClean="0">
                <a:solidFill>
                  <a:srgbClr val="4F81BD"/>
                </a:solidFill>
                <a:latin typeface="Cambria"/>
              </a:rPr>
              <a:t>CoCoMo là một công thức, dựa trên kinh nghiệm của dự án trong quá khứ, trong đó xấp xỉ các nỗ lực cần thiết trong điều kiện của mã chương trình yêu cầu. </a:t>
            </a:r>
          </a:p>
        </p:txBody>
      </p:sp>
      <p:sp>
        <p:nvSpPr>
          <p:cNvPr id="4" name="Date Placeholder 3"/>
          <p:cNvSpPr>
            <a:spLocks noGrp="1"/>
          </p:cNvSpPr>
          <p:nvPr>
            <p:ph type="dt" sz="half" idx="10"/>
          </p:nvPr>
        </p:nvSpPr>
        <p:spPr/>
        <p:txBody>
          <a:bodyPr/>
          <a:lstStyle/>
          <a:p>
            <a:fld id="{2B15A28D-BDCE-4167-BC46-A549E18BC802}" type="datetime1">
              <a:rPr lang="en-US" smtClean="0"/>
              <a:t>07/03/14</a:t>
            </a:fld>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FCCDC37B-01AE-4B4E-9DF4-785F047CBFC2}" type="slidenum">
              <a:rPr lang="en-US" smtClean="0"/>
              <a:t>40</a:t>
            </a:fld>
            <a:endParaRPr lang="en-US"/>
          </a:p>
        </p:txBody>
      </p:sp>
    </p:spTree>
    <p:extLst>
      <p:ext uri="{BB962C8B-B14F-4D97-AF65-F5344CB8AC3E}">
        <p14:creationId xmlns:p14="http://schemas.microsoft.com/office/powerpoint/2010/main" val="365130987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014" y="1297417"/>
            <a:ext cx="8799786" cy="607583"/>
          </a:xfrm>
        </p:spPr>
        <p:txBody>
          <a:bodyPr>
            <a:normAutofit fontScale="90000"/>
          </a:bodyPr>
          <a:lstStyle/>
          <a:p>
            <a:pPr marR="0" rtl="0"/>
            <a:r>
              <a:rPr lang="fr-FR" b="1" i="0" u="none" strike="noStrike" baseline="0" dirty="0" err="1" smtClean="0">
                <a:solidFill>
                  <a:srgbClr val="365F91"/>
                </a:solidFill>
                <a:latin typeface="Cambria"/>
              </a:rPr>
              <a:t>Kỹ</a:t>
            </a:r>
            <a:r>
              <a:rPr lang="fr-FR" b="1" i="0" u="none" strike="noStrike" baseline="0" dirty="0" smtClean="0">
                <a:solidFill>
                  <a:srgbClr val="365F91"/>
                </a:solidFill>
                <a:latin typeface="Cambria"/>
              </a:rPr>
              <a:t> </a:t>
            </a:r>
            <a:r>
              <a:rPr lang="fr-FR" b="1" i="0" u="none" strike="noStrike" baseline="0" dirty="0" err="1" smtClean="0">
                <a:solidFill>
                  <a:srgbClr val="365F91"/>
                </a:solidFill>
                <a:latin typeface="Cambria"/>
              </a:rPr>
              <a:t>thuật</a:t>
            </a:r>
            <a:r>
              <a:rPr lang="fr-FR" b="1" i="0" u="none" strike="noStrike" baseline="0" dirty="0" smtClean="0">
                <a:solidFill>
                  <a:srgbClr val="365F91"/>
                </a:solidFill>
                <a:latin typeface="Cambria"/>
              </a:rPr>
              <a:t> </a:t>
            </a:r>
            <a:r>
              <a:rPr lang="fr-FR" b="1" i="0" u="none" strike="noStrike" baseline="0" dirty="0" err="1" smtClean="0">
                <a:solidFill>
                  <a:srgbClr val="365F91"/>
                </a:solidFill>
                <a:latin typeface="Cambria"/>
              </a:rPr>
              <a:t>ước</a:t>
            </a:r>
            <a:r>
              <a:rPr lang="fr-FR" b="1" i="0" u="none" strike="noStrike" baseline="0" dirty="0" smtClean="0">
                <a:solidFill>
                  <a:srgbClr val="365F91"/>
                </a:solidFill>
                <a:latin typeface="Cambria"/>
              </a:rPr>
              <a:t> </a:t>
            </a:r>
            <a:r>
              <a:rPr lang="fr-FR" b="1" i="0" u="none" strike="noStrike" baseline="0" err="1" smtClean="0">
                <a:solidFill>
                  <a:srgbClr val="365F91"/>
                </a:solidFill>
                <a:latin typeface="Cambria"/>
              </a:rPr>
              <a:t>lượng</a:t>
            </a:r>
            <a:r>
              <a:rPr lang="fr-FR" b="1" i="0" u="none" strike="noStrike" baseline="0" smtClean="0">
                <a:solidFill>
                  <a:srgbClr val="365F91"/>
                </a:solidFill>
                <a:latin typeface="Cambria"/>
              </a:rPr>
              <a:t> (</a:t>
            </a:r>
            <a:r>
              <a:rPr lang="fr-FR" b="1" i="0" u="none" strike="noStrike" baseline="0" dirty="0" smtClean="0">
                <a:solidFill>
                  <a:srgbClr val="365F91"/>
                </a:solidFill>
                <a:latin typeface="Cambria"/>
              </a:rPr>
              <a:t>Estimation techniques)… </a:t>
            </a:r>
            <a:endParaRPr lang="fr-FR" b="1" i="0" u="none" strike="noStrike" baseline="0" dirty="0" smtClean="0">
              <a:solidFill>
                <a:srgbClr val="365F91"/>
              </a:solidFill>
              <a:latin typeface="Times New Roman"/>
            </a:endParaRPr>
          </a:p>
        </p:txBody>
      </p:sp>
      <p:sp>
        <p:nvSpPr>
          <p:cNvPr id="3" name="Text Placeholder 2"/>
          <p:cNvSpPr>
            <a:spLocks noGrp="1"/>
          </p:cNvSpPr>
          <p:nvPr>
            <p:ph type="body" idx="1"/>
          </p:nvPr>
        </p:nvSpPr>
        <p:spPr/>
        <p:txBody>
          <a:bodyPr>
            <a:normAutofit fontScale="92500" lnSpcReduction="10000"/>
          </a:bodyPr>
          <a:lstStyle/>
          <a:p>
            <a:pPr marR="0" lvl="0" rtl="0">
              <a:lnSpc>
                <a:spcPct val="110000"/>
              </a:lnSpc>
            </a:pPr>
            <a:r>
              <a:rPr lang="vi-VN" b="1" i="0" u="none" strike="noStrike" baseline="0" dirty="0" smtClean="0">
                <a:solidFill>
                  <a:srgbClr val="4F81BD"/>
                </a:solidFill>
                <a:latin typeface="Cambria"/>
              </a:rPr>
              <a:t>Phân tích điểm chức năng là một kỹ thuật phức tạp hơn. </a:t>
            </a:r>
            <a:endParaRPr lang="en-US" b="1" i="0" u="none" strike="noStrike" baseline="0" dirty="0" smtClean="0">
              <a:solidFill>
                <a:srgbClr val="4F81BD"/>
              </a:solidFill>
              <a:latin typeface="Cambria"/>
            </a:endParaRPr>
          </a:p>
          <a:p>
            <a:pPr lvl="1">
              <a:lnSpc>
                <a:spcPct val="110000"/>
              </a:lnSpc>
            </a:pPr>
            <a:r>
              <a:rPr lang="vi-VN" b="1" i="0" u="none" strike="noStrike" baseline="0" dirty="0" smtClean="0">
                <a:solidFill>
                  <a:srgbClr val="4F81BD"/>
                </a:solidFill>
                <a:latin typeface="Cambria"/>
              </a:rPr>
              <a:t>Nó cố gắng để ước tính các chức năng của hệ thống được phân phối đến người dùng cuối bằng cách phân tích hệ thống trong điều khoản của hệ thống thông tin yêu cầu, dựa trên các yếu tố đầu vào, đầu ra, các tập tin, cập nhật, giao diện, báo cáo, và yêu cầu, mỗi người được phân công một số chức năng cộng thêm điểm ước lượng kỹ thuật phức tạp và cân nhắc khác. </a:t>
            </a:r>
          </a:p>
        </p:txBody>
      </p:sp>
      <p:sp>
        <p:nvSpPr>
          <p:cNvPr id="4" name="Date Placeholder 3"/>
          <p:cNvSpPr>
            <a:spLocks noGrp="1"/>
          </p:cNvSpPr>
          <p:nvPr>
            <p:ph type="dt" sz="half" idx="10"/>
          </p:nvPr>
        </p:nvSpPr>
        <p:spPr/>
        <p:txBody>
          <a:bodyPr/>
          <a:lstStyle/>
          <a:p>
            <a:fld id="{2A6326D3-DAD4-4EBB-810C-D3BB59AA82CB}" type="datetime1">
              <a:rPr lang="en-US" smtClean="0"/>
              <a:t>07/03/14</a:t>
            </a:fld>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FCCDC37B-01AE-4B4E-9DF4-785F047CBFC2}" type="slidenum">
              <a:rPr lang="en-US" smtClean="0"/>
              <a:t>41</a:t>
            </a:fld>
            <a:endParaRPr lang="en-US"/>
          </a:p>
        </p:txBody>
      </p:sp>
    </p:spTree>
    <p:extLst>
      <p:ext uri="{BB962C8B-B14F-4D97-AF65-F5344CB8AC3E}">
        <p14:creationId xmlns:p14="http://schemas.microsoft.com/office/powerpoint/2010/main" val="80660754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014" y="1297417"/>
            <a:ext cx="8799785" cy="607583"/>
          </a:xfrm>
        </p:spPr>
        <p:txBody>
          <a:bodyPr>
            <a:normAutofit fontScale="90000"/>
          </a:bodyPr>
          <a:lstStyle/>
          <a:p>
            <a:pPr marR="0" rtl="0"/>
            <a:r>
              <a:rPr lang="fr-FR" b="1" i="0" u="none" strike="noStrike" baseline="0" dirty="0" err="1" smtClean="0">
                <a:solidFill>
                  <a:srgbClr val="365F91"/>
                </a:solidFill>
                <a:latin typeface="Cambria"/>
              </a:rPr>
              <a:t>Kỹ</a:t>
            </a:r>
            <a:r>
              <a:rPr lang="fr-FR" b="1" i="0" u="none" strike="noStrike" baseline="0" dirty="0" smtClean="0">
                <a:solidFill>
                  <a:srgbClr val="365F91"/>
                </a:solidFill>
                <a:latin typeface="Cambria"/>
              </a:rPr>
              <a:t> </a:t>
            </a:r>
            <a:r>
              <a:rPr lang="fr-FR" b="1" i="0" u="none" strike="noStrike" baseline="0" dirty="0" err="1" smtClean="0">
                <a:solidFill>
                  <a:srgbClr val="365F91"/>
                </a:solidFill>
                <a:latin typeface="Cambria"/>
              </a:rPr>
              <a:t>thuật</a:t>
            </a:r>
            <a:r>
              <a:rPr lang="fr-FR" b="1" i="0" u="none" strike="noStrike" baseline="0" dirty="0" smtClean="0">
                <a:solidFill>
                  <a:srgbClr val="365F91"/>
                </a:solidFill>
                <a:latin typeface="Cambria"/>
              </a:rPr>
              <a:t> </a:t>
            </a:r>
            <a:r>
              <a:rPr lang="fr-FR" b="1" i="0" u="none" strike="noStrike" baseline="0" dirty="0" err="1" smtClean="0">
                <a:solidFill>
                  <a:srgbClr val="365F91"/>
                </a:solidFill>
                <a:latin typeface="Cambria"/>
              </a:rPr>
              <a:t>ước</a:t>
            </a:r>
            <a:r>
              <a:rPr lang="fr-FR" b="1" i="0" u="none" strike="noStrike" baseline="0" dirty="0" smtClean="0">
                <a:solidFill>
                  <a:srgbClr val="365F91"/>
                </a:solidFill>
                <a:latin typeface="Cambria"/>
              </a:rPr>
              <a:t> </a:t>
            </a:r>
            <a:r>
              <a:rPr lang="fr-FR" b="1" i="0" u="none" strike="noStrike" baseline="0" err="1" smtClean="0">
                <a:solidFill>
                  <a:srgbClr val="365F91"/>
                </a:solidFill>
                <a:latin typeface="Cambria"/>
              </a:rPr>
              <a:t>lượng</a:t>
            </a:r>
            <a:r>
              <a:rPr lang="fr-FR" b="1" i="0" u="none" strike="noStrike" baseline="0" smtClean="0">
                <a:solidFill>
                  <a:srgbClr val="365F91"/>
                </a:solidFill>
                <a:latin typeface="Cambria"/>
              </a:rPr>
              <a:t> (</a:t>
            </a:r>
            <a:r>
              <a:rPr lang="fr-FR" b="1" i="0" u="none" strike="noStrike" baseline="0" dirty="0" smtClean="0">
                <a:solidFill>
                  <a:srgbClr val="365F91"/>
                </a:solidFill>
                <a:latin typeface="Cambria"/>
              </a:rPr>
              <a:t>Estimation techniques)… </a:t>
            </a:r>
            <a:endParaRPr lang="fr-FR" b="1" i="0" u="none" strike="noStrike" baseline="0" dirty="0" smtClean="0">
              <a:solidFill>
                <a:srgbClr val="365F91"/>
              </a:solidFill>
              <a:latin typeface="Times New Roman"/>
            </a:endParaRPr>
          </a:p>
        </p:txBody>
      </p:sp>
      <p:sp>
        <p:nvSpPr>
          <p:cNvPr id="3" name="Text Placeholder 2"/>
          <p:cNvSpPr>
            <a:spLocks noGrp="1"/>
          </p:cNvSpPr>
          <p:nvPr>
            <p:ph type="body" idx="1"/>
          </p:nvPr>
        </p:nvSpPr>
        <p:spPr/>
        <p:txBody>
          <a:bodyPr>
            <a:normAutofit fontScale="85000" lnSpcReduction="10000"/>
          </a:bodyPr>
          <a:lstStyle/>
          <a:p>
            <a:pPr marR="0" lvl="0" rtl="0">
              <a:lnSpc>
                <a:spcPct val="120000"/>
              </a:lnSpc>
            </a:pPr>
            <a:r>
              <a:rPr lang="vi-VN" b="1" i="0" u="none" strike="noStrike" baseline="0" dirty="0" smtClean="0">
                <a:solidFill>
                  <a:srgbClr val="4F81BD"/>
                </a:solidFill>
                <a:latin typeface="Cambria"/>
              </a:rPr>
              <a:t>Cơ cấu phân chia công việc là một phân rã công việc vào quản lý, kỹ thuật, liên lạc người dùng, hành chính, đảm bảo chất lượng, và các nhiệm vụ khác. </a:t>
            </a:r>
            <a:endParaRPr lang="en-US" b="1" i="0" u="none" strike="noStrike" baseline="0" dirty="0" smtClean="0">
              <a:solidFill>
                <a:srgbClr val="4F81BD"/>
              </a:solidFill>
              <a:latin typeface="Cambria"/>
            </a:endParaRPr>
          </a:p>
          <a:p>
            <a:pPr lvl="1">
              <a:lnSpc>
                <a:spcPct val="120000"/>
              </a:lnSpc>
            </a:pPr>
            <a:r>
              <a:rPr lang="vi-VN" b="1" i="0" u="none" strike="noStrike" baseline="0" dirty="0" smtClean="0">
                <a:solidFill>
                  <a:srgbClr val="4F81BD"/>
                </a:solidFill>
                <a:latin typeface="Cambria"/>
              </a:rPr>
              <a:t>Đối với mỗi công việc, các nhà phân tích có thể sử dụng kinh nghiệm từ các dự án trong quá khứ hoặc tìm kiếm lời khuyên từ những người khác cho dự toán công việc. </a:t>
            </a:r>
            <a:endParaRPr lang="en-US" b="1" i="0" u="none" strike="noStrike" baseline="0" dirty="0" smtClean="0">
              <a:solidFill>
                <a:srgbClr val="4F81BD"/>
              </a:solidFill>
              <a:latin typeface="Cambria"/>
            </a:endParaRPr>
          </a:p>
          <a:p>
            <a:pPr lvl="1">
              <a:lnSpc>
                <a:spcPct val="120000"/>
              </a:lnSpc>
            </a:pPr>
            <a:r>
              <a:rPr lang="vi-VN" b="1" i="0" u="none" strike="noStrike" baseline="0" dirty="0" smtClean="0">
                <a:solidFill>
                  <a:srgbClr val="4F81BD"/>
                </a:solidFill>
                <a:latin typeface="Cambria"/>
              </a:rPr>
              <a:t>Cơ cấu phân chia công việc là giai đoạn đầu tiên trong phân tích PERT hoặc phân tích mạng lưới công việc (network analysis). </a:t>
            </a:r>
          </a:p>
        </p:txBody>
      </p:sp>
      <p:sp>
        <p:nvSpPr>
          <p:cNvPr id="4" name="Date Placeholder 3"/>
          <p:cNvSpPr>
            <a:spLocks noGrp="1"/>
          </p:cNvSpPr>
          <p:nvPr>
            <p:ph type="dt" sz="half" idx="10"/>
          </p:nvPr>
        </p:nvSpPr>
        <p:spPr/>
        <p:txBody>
          <a:bodyPr/>
          <a:lstStyle/>
          <a:p>
            <a:fld id="{34A249BF-2915-457A-9317-108B1600E858}" type="datetime1">
              <a:rPr lang="en-US" smtClean="0"/>
              <a:t>07/03/14</a:t>
            </a:fld>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FCCDC37B-01AE-4B4E-9DF4-785F047CBFC2}" type="slidenum">
              <a:rPr lang="en-US" smtClean="0"/>
              <a:t>42</a:t>
            </a:fld>
            <a:endParaRPr lang="en-US"/>
          </a:p>
        </p:txBody>
      </p:sp>
    </p:spTree>
    <p:extLst>
      <p:ext uri="{BB962C8B-B14F-4D97-AF65-F5344CB8AC3E}">
        <p14:creationId xmlns:p14="http://schemas.microsoft.com/office/powerpoint/2010/main" val="423752553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vi-VN" b="1" i="0" u="none" strike="noStrike" baseline="0" dirty="0" smtClean="0">
                <a:solidFill>
                  <a:srgbClr val="365F91"/>
                </a:solidFill>
                <a:latin typeface="Cambria"/>
              </a:rPr>
              <a:t>Biểu đồ PERT (PERT charts) </a:t>
            </a:r>
            <a:endParaRPr lang="vi-VN" b="1" i="0" u="none" strike="noStrike" baseline="0" dirty="0" smtClean="0">
              <a:solidFill>
                <a:srgbClr val="365F91"/>
              </a:solidFill>
              <a:latin typeface="Times New Roman"/>
            </a:endParaRPr>
          </a:p>
        </p:txBody>
      </p:sp>
      <p:sp>
        <p:nvSpPr>
          <p:cNvPr id="3" name="Text Placeholder 2"/>
          <p:cNvSpPr>
            <a:spLocks noGrp="1"/>
          </p:cNvSpPr>
          <p:nvPr>
            <p:ph type="body" idx="1"/>
          </p:nvPr>
        </p:nvSpPr>
        <p:spPr/>
        <p:txBody>
          <a:bodyPr>
            <a:normAutofit fontScale="77500" lnSpcReduction="20000"/>
          </a:bodyPr>
          <a:lstStyle/>
          <a:p>
            <a:pPr marR="0" lvl="0" rtl="0">
              <a:lnSpc>
                <a:spcPct val="120000"/>
              </a:lnSpc>
            </a:pPr>
            <a:r>
              <a:rPr lang="vi-VN" b="1" i="0" u="none" strike="noStrike" baseline="0" dirty="0" smtClean="0">
                <a:solidFill>
                  <a:srgbClr val="4F81BD"/>
                </a:solidFill>
                <a:latin typeface="Cambria"/>
              </a:rPr>
              <a:t>Kỹ thuật đánh giá và ước lượng dự án (PERT: Project Evaluation and Review Tech) được dựa trên sơ đồ mạng dự án để ước lượng thời gian trôi qua (elapsed time) của các hoạt động. </a:t>
            </a:r>
            <a:endParaRPr lang="en-US" b="1" i="0" u="none" strike="noStrike" baseline="0" dirty="0" smtClean="0">
              <a:solidFill>
                <a:srgbClr val="4F81BD"/>
              </a:solidFill>
              <a:latin typeface="Cambria"/>
            </a:endParaRPr>
          </a:p>
          <a:p>
            <a:pPr lvl="1">
              <a:lnSpc>
                <a:spcPct val="120000"/>
              </a:lnSpc>
            </a:pPr>
            <a:r>
              <a:rPr lang="vi-VN" b="1" i="0" u="none" strike="noStrike" baseline="0" dirty="0" smtClean="0">
                <a:solidFill>
                  <a:srgbClr val="4F81BD"/>
                </a:solidFill>
                <a:latin typeface="Cambria"/>
              </a:rPr>
              <a:t>Trong một biểu đồ PERT các hoạt động được biểu diễn bằng các mũi tên, kết nối với các nút (hình tròn). </a:t>
            </a:r>
            <a:endParaRPr lang="en-US" b="1" i="0" u="none" strike="noStrike" baseline="0" dirty="0" smtClean="0">
              <a:solidFill>
                <a:srgbClr val="4F81BD"/>
              </a:solidFill>
              <a:latin typeface="Cambria"/>
            </a:endParaRPr>
          </a:p>
          <a:p>
            <a:pPr lvl="1">
              <a:lnSpc>
                <a:spcPct val="120000"/>
              </a:lnSpc>
            </a:pPr>
            <a:r>
              <a:rPr lang="vi-VN" b="1" i="0" u="none" strike="noStrike" baseline="0" dirty="0" smtClean="0">
                <a:solidFill>
                  <a:srgbClr val="4F81BD"/>
                </a:solidFill>
                <a:latin typeface="Cambria"/>
              </a:rPr>
              <a:t>Loại thứ hai đại diện cho các sự kiện, đó là sự hoàn tất các hoạt động. Nó được sử dụng để ước lượng thời gian thực hiện để hoàn thành một dự án và làm nổi bật những hoạt động mà sự chậm trễ có thể là rất quan trọng. </a:t>
            </a:r>
          </a:p>
        </p:txBody>
      </p:sp>
      <p:sp>
        <p:nvSpPr>
          <p:cNvPr id="4" name="Date Placeholder 3"/>
          <p:cNvSpPr>
            <a:spLocks noGrp="1"/>
          </p:cNvSpPr>
          <p:nvPr>
            <p:ph type="dt" sz="half" idx="10"/>
          </p:nvPr>
        </p:nvSpPr>
        <p:spPr/>
        <p:txBody>
          <a:bodyPr/>
          <a:lstStyle/>
          <a:p>
            <a:fld id="{37BED6F5-E9BB-466C-951E-D2B2AADAE49E}" type="datetime1">
              <a:rPr lang="en-US" smtClean="0"/>
              <a:t>07/03/14</a:t>
            </a:fld>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FCCDC37B-01AE-4B4E-9DF4-785F047CBFC2}" type="slidenum">
              <a:rPr lang="en-US" smtClean="0"/>
              <a:t>43</a:t>
            </a:fld>
            <a:endParaRPr lang="en-US"/>
          </a:p>
        </p:txBody>
      </p:sp>
    </p:spTree>
    <p:extLst>
      <p:ext uri="{BB962C8B-B14F-4D97-AF65-F5344CB8AC3E}">
        <p14:creationId xmlns:p14="http://schemas.microsoft.com/office/powerpoint/2010/main" val="118057224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a:solidFill>
                  <a:srgbClr val="365F91"/>
                </a:solidFill>
                <a:latin typeface="Cambria"/>
              </a:rPr>
              <a:t>Ví dụ về biểu </a:t>
            </a:r>
            <a:r>
              <a:rPr lang="en-US" smtClean="0">
                <a:solidFill>
                  <a:srgbClr val="365F91"/>
                </a:solidFill>
                <a:latin typeface="Cambria"/>
              </a:rPr>
              <a:t>đồ </a:t>
            </a:r>
            <a:r>
              <a:rPr lang="en-US">
                <a:solidFill>
                  <a:srgbClr val="365F91"/>
                </a:solidFill>
                <a:latin typeface="Cambria"/>
              </a:rPr>
              <a:t>PERT</a:t>
            </a:r>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44</a:t>
            </a:fld>
            <a:endParaRPr lang="en-US"/>
          </a:p>
        </p:txBody>
      </p:sp>
      <p:sp>
        <p:nvSpPr>
          <p:cNvPr id="4" name="Date Placeholder 3"/>
          <p:cNvSpPr>
            <a:spLocks noGrp="1"/>
          </p:cNvSpPr>
          <p:nvPr>
            <p:ph type="dt" sz="half" idx="2"/>
          </p:nvPr>
        </p:nvSpPr>
        <p:spPr/>
        <p:txBody>
          <a:bodyPr/>
          <a:lstStyle/>
          <a:p>
            <a:fld id="{C44852B2-4E9C-4702-926B-A814D5C64576}" type="datetime1">
              <a:rPr lang="en-US" smtClean="0"/>
              <a:t>07/03/14</a:t>
            </a:fld>
            <a:endParaRPr lang="en-US"/>
          </a:p>
        </p:txBody>
      </p:sp>
      <p:pic>
        <p:nvPicPr>
          <p:cNvPr id="8195"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79132" y="1981200"/>
            <a:ext cx="6753986"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164691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vi-VN" b="1" i="0" u="none" strike="noStrike" baseline="0" dirty="0" smtClean="0">
                <a:solidFill>
                  <a:srgbClr val="365F91"/>
                </a:solidFill>
                <a:latin typeface="Cambria"/>
              </a:rPr>
              <a:t>Biểu đồ Gantt (GANTT charts)</a:t>
            </a:r>
            <a:endParaRPr lang="vi-VN" b="1" i="0" u="none" strike="noStrike" baseline="0" dirty="0" smtClean="0">
              <a:solidFill>
                <a:srgbClr val="365F91"/>
              </a:solidFill>
              <a:latin typeface="Times New Roman"/>
            </a:endParaRPr>
          </a:p>
        </p:txBody>
      </p:sp>
      <p:sp>
        <p:nvSpPr>
          <p:cNvPr id="3" name="Text Placeholder 2"/>
          <p:cNvSpPr>
            <a:spLocks noGrp="1"/>
          </p:cNvSpPr>
          <p:nvPr>
            <p:ph type="body" idx="1"/>
          </p:nvPr>
        </p:nvSpPr>
        <p:spPr/>
        <p:txBody>
          <a:bodyPr>
            <a:normAutofit/>
          </a:bodyPr>
          <a:lstStyle/>
          <a:p>
            <a:pPr marR="0" lvl="0" rtl="0"/>
            <a:r>
              <a:rPr lang="vi-VN" sz="3000" b="1" i="0" u="none" strike="noStrike" baseline="0" dirty="0" smtClean="0">
                <a:solidFill>
                  <a:srgbClr val="4F81BD"/>
                </a:solidFill>
                <a:latin typeface="Cambria"/>
              </a:rPr>
              <a:t>Trong một biểu đồ Gantt, thời gian ước tính cho mỗi hoạt động có thể được so sánh với thời gian thực tế, và do đó hiển thị tiến trình của một dự án theo thời gian. </a:t>
            </a:r>
          </a:p>
        </p:txBody>
      </p:sp>
      <p:sp>
        <p:nvSpPr>
          <p:cNvPr id="4" name="Date Placeholder 3"/>
          <p:cNvSpPr>
            <a:spLocks noGrp="1"/>
          </p:cNvSpPr>
          <p:nvPr>
            <p:ph type="dt" sz="half" idx="10"/>
          </p:nvPr>
        </p:nvSpPr>
        <p:spPr/>
        <p:txBody>
          <a:bodyPr/>
          <a:lstStyle/>
          <a:p>
            <a:fld id="{5DC0BB19-BE88-4F08-9402-05584CE27C76}" type="datetime1">
              <a:rPr lang="en-US" smtClean="0"/>
              <a:t>07/03/14</a:t>
            </a:fld>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FCCDC37B-01AE-4B4E-9DF4-785F047CBFC2}" type="slidenum">
              <a:rPr lang="en-US" smtClean="0"/>
              <a:t>45</a:t>
            </a:fld>
            <a:endParaRPr lang="en-US"/>
          </a:p>
        </p:txBody>
      </p:sp>
    </p:spTree>
    <p:extLst>
      <p:ext uri="{BB962C8B-B14F-4D97-AF65-F5344CB8AC3E}">
        <p14:creationId xmlns:p14="http://schemas.microsoft.com/office/powerpoint/2010/main" val="266702577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olidFill>
                  <a:srgbClr val="365F91"/>
                </a:solidFill>
                <a:latin typeface="Cambria"/>
              </a:rPr>
              <a:t>Ví dụ về biểu đồ </a:t>
            </a:r>
            <a:r>
              <a:rPr lang="en-US" smtClean="0">
                <a:solidFill>
                  <a:srgbClr val="365F91"/>
                </a:solidFill>
                <a:latin typeface="Cambria"/>
              </a:rPr>
              <a:t>Gantt</a:t>
            </a:r>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46</a:t>
            </a:fld>
            <a:endParaRPr lang="en-US"/>
          </a:p>
        </p:txBody>
      </p:sp>
      <p:sp>
        <p:nvSpPr>
          <p:cNvPr id="4" name="Date Placeholder 3"/>
          <p:cNvSpPr>
            <a:spLocks noGrp="1"/>
          </p:cNvSpPr>
          <p:nvPr>
            <p:ph type="dt" sz="half" idx="2"/>
          </p:nvPr>
        </p:nvSpPr>
        <p:spPr/>
        <p:txBody>
          <a:bodyPr/>
          <a:lstStyle/>
          <a:p>
            <a:fld id="{77B1E166-94B3-4C3E-A212-D090D69CD7B9}" type="datetime1">
              <a:rPr lang="en-US" smtClean="0"/>
              <a:t>07/03/14</a:t>
            </a:fld>
            <a:endParaRPr lang="en-US"/>
          </a:p>
        </p:txBody>
      </p:sp>
      <p:pic>
        <p:nvPicPr>
          <p:cNvPr id="9219"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75460" y="1981200"/>
            <a:ext cx="5561330"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3658057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baseline="0" smtClean="0">
                <a:solidFill>
                  <a:srgbClr val="365F91"/>
                </a:solidFill>
                <a:latin typeface="Cambria"/>
              </a:rPr>
              <a:t>KỸ THUẬT VỀ TỔ CHỨC </a:t>
            </a:r>
            <a:br>
              <a:rPr lang="en-US" b="1" i="0" u="none" strike="noStrike" baseline="0" smtClean="0">
                <a:solidFill>
                  <a:srgbClr val="365F91"/>
                </a:solidFill>
                <a:latin typeface="Cambria"/>
              </a:rPr>
            </a:br>
            <a:r>
              <a:rPr lang="en-US" b="1" i="0" u="none" strike="noStrike" baseline="0" smtClean="0">
                <a:solidFill>
                  <a:srgbClr val="365F91"/>
                </a:solidFill>
                <a:latin typeface="Cambria"/>
              </a:rPr>
              <a:t>(ORGANIZATIONAL TECHNIQUES) </a:t>
            </a:r>
          </a:p>
        </p:txBody>
      </p:sp>
      <p:sp>
        <p:nvSpPr>
          <p:cNvPr id="3" name="Text Placeholder 2"/>
          <p:cNvSpPr>
            <a:spLocks noGrp="1"/>
          </p:cNvSpPr>
          <p:nvPr>
            <p:ph type="body" idx="1"/>
          </p:nvPr>
        </p:nvSpPr>
        <p:spPr>
          <a:xfrm>
            <a:off x="283780" y="2362200"/>
            <a:ext cx="8544910" cy="3962400"/>
          </a:xfrm>
        </p:spPr>
        <p:txBody>
          <a:bodyPr>
            <a:noAutofit/>
          </a:bodyPr>
          <a:lstStyle/>
          <a:p>
            <a:pPr marL="454025" indent="-454025">
              <a:spcBef>
                <a:spcPts val="300"/>
              </a:spcBef>
              <a:buFont typeface="Wingdings" pitchFamily="2" charset="2"/>
              <a:buChar char="q"/>
            </a:pPr>
            <a:r>
              <a:rPr lang="en-US" sz="2400" b="1" dirty="0" err="1">
                <a:solidFill>
                  <a:srgbClr val="365F91"/>
                </a:solidFill>
                <a:latin typeface="Cambria"/>
              </a:rPr>
              <a:t>Tư</a:t>
            </a:r>
            <a:r>
              <a:rPr lang="en-US" sz="2400" b="1" dirty="0">
                <a:solidFill>
                  <a:srgbClr val="365F91"/>
                </a:solidFill>
                <a:latin typeface="Cambria"/>
              </a:rPr>
              <a:t> </a:t>
            </a:r>
            <a:r>
              <a:rPr lang="en-US" sz="2400" b="1" dirty="0" err="1">
                <a:solidFill>
                  <a:srgbClr val="365F91"/>
                </a:solidFill>
                <a:latin typeface="Cambria"/>
              </a:rPr>
              <a:t>duy</a:t>
            </a:r>
            <a:r>
              <a:rPr lang="en-US" sz="2400" b="1" dirty="0">
                <a:solidFill>
                  <a:srgbClr val="365F91"/>
                </a:solidFill>
                <a:latin typeface="Cambria"/>
              </a:rPr>
              <a:t> </a:t>
            </a:r>
            <a:r>
              <a:rPr lang="en-US" sz="2400" b="1" dirty="0" err="1" smtClean="0">
                <a:solidFill>
                  <a:srgbClr val="365F91"/>
                </a:solidFill>
                <a:latin typeface="Cambria"/>
              </a:rPr>
              <a:t>định</a:t>
            </a:r>
            <a:r>
              <a:rPr lang="en-US" sz="2400" b="1" dirty="0" smtClean="0">
                <a:solidFill>
                  <a:srgbClr val="365F91"/>
                </a:solidFill>
                <a:latin typeface="Cambria"/>
              </a:rPr>
              <a:t> </a:t>
            </a:r>
            <a:r>
              <a:rPr lang="en-US" sz="2400" b="1" dirty="0" err="1" smtClean="0">
                <a:solidFill>
                  <a:srgbClr val="365F91"/>
                </a:solidFill>
                <a:latin typeface="Cambria"/>
              </a:rPr>
              <a:t>hướng</a:t>
            </a:r>
            <a:r>
              <a:rPr lang="en-US" sz="2400" b="1" dirty="0" smtClean="0">
                <a:solidFill>
                  <a:srgbClr val="365F91"/>
                </a:solidFill>
                <a:latin typeface="Cambria"/>
              </a:rPr>
              <a:t> </a:t>
            </a:r>
            <a:r>
              <a:rPr lang="en-US" sz="2400" b="1" dirty="0">
                <a:solidFill>
                  <a:srgbClr val="365F91"/>
                </a:solidFill>
                <a:latin typeface="Cambria"/>
              </a:rPr>
              <a:t>(Lateral thinking</a:t>
            </a:r>
            <a:r>
              <a:rPr lang="en-US" sz="2400" b="1" dirty="0" smtClean="0">
                <a:solidFill>
                  <a:srgbClr val="365F91"/>
                </a:solidFill>
                <a:latin typeface="Cambria"/>
              </a:rPr>
              <a:t>)</a:t>
            </a:r>
          </a:p>
          <a:p>
            <a:pPr marL="454025" indent="-454025">
              <a:spcBef>
                <a:spcPts val="300"/>
              </a:spcBef>
              <a:buFont typeface="Wingdings" pitchFamily="2" charset="2"/>
              <a:buChar char="q"/>
            </a:pPr>
            <a:r>
              <a:rPr lang="en-US" sz="2400" b="1" dirty="0" err="1">
                <a:solidFill>
                  <a:srgbClr val="365F91"/>
                </a:solidFill>
                <a:latin typeface="Cambria"/>
              </a:rPr>
              <a:t>Các</a:t>
            </a:r>
            <a:r>
              <a:rPr lang="en-US" sz="2400" b="1" dirty="0">
                <a:solidFill>
                  <a:srgbClr val="365F91"/>
                </a:solidFill>
                <a:latin typeface="Cambria"/>
              </a:rPr>
              <a:t> </a:t>
            </a:r>
            <a:r>
              <a:rPr lang="en-US" sz="2400" b="1" dirty="0" err="1">
                <a:solidFill>
                  <a:srgbClr val="365F91"/>
                </a:solidFill>
                <a:latin typeface="Cambria"/>
              </a:rPr>
              <a:t>yếu</a:t>
            </a:r>
            <a:r>
              <a:rPr lang="en-US" sz="2400" b="1" dirty="0">
                <a:solidFill>
                  <a:srgbClr val="365F91"/>
                </a:solidFill>
                <a:latin typeface="Cambria"/>
              </a:rPr>
              <a:t> </a:t>
            </a:r>
            <a:r>
              <a:rPr lang="en-US" sz="2400" b="1" dirty="0" err="1">
                <a:solidFill>
                  <a:srgbClr val="365F91"/>
                </a:solidFill>
                <a:latin typeface="Cambria"/>
              </a:rPr>
              <a:t>tố</a:t>
            </a:r>
            <a:r>
              <a:rPr lang="en-US" sz="2400" b="1" dirty="0">
                <a:solidFill>
                  <a:srgbClr val="365F91"/>
                </a:solidFill>
                <a:latin typeface="Cambria"/>
              </a:rPr>
              <a:t> </a:t>
            </a:r>
            <a:r>
              <a:rPr lang="en-US" sz="2400" b="1" dirty="0" err="1">
                <a:solidFill>
                  <a:srgbClr val="365F91"/>
                </a:solidFill>
                <a:latin typeface="Cambria"/>
              </a:rPr>
              <a:t>thành</a:t>
            </a:r>
            <a:r>
              <a:rPr lang="en-US" sz="2400" b="1" dirty="0">
                <a:solidFill>
                  <a:srgbClr val="365F91"/>
                </a:solidFill>
                <a:latin typeface="Cambria"/>
              </a:rPr>
              <a:t> </a:t>
            </a:r>
            <a:r>
              <a:rPr lang="en-US" sz="2400" b="1" dirty="0" err="1">
                <a:solidFill>
                  <a:srgbClr val="365F91"/>
                </a:solidFill>
                <a:latin typeface="Cambria"/>
              </a:rPr>
              <a:t>công</a:t>
            </a:r>
            <a:r>
              <a:rPr lang="en-US" sz="2400" b="1" dirty="0">
                <a:solidFill>
                  <a:srgbClr val="365F91"/>
                </a:solidFill>
                <a:latin typeface="Cambria"/>
              </a:rPr>
              <a:t> then </a:t>
            </a:r>
            <a:r>
              <a:rPr lang="en-US" sz="2400" b="1" dirty="0" err="1">
                <a:solidFill>
                  <a:srgbClr val="365F91"/>
                </a:solidFill>
                <a:latin typeface="Cambria"/>
              </a:rPr>
              <a:t>chốt</a:t>
            </a:r>
            <a:r>
              <a:rPr lang="en-US" sz="2400" b="1" dirty="0">
                <a:solidFill>
                  <a:srgbClr val="365F91"/>
                </a:solidFill>
                <a:latin typeface="Cambria"/>
              </a:rPr>
              <a:t> </a:t>
            </a:r>
            <a:r>
              <a:rPr lang="en-US" sz="2400" b="1" dirty="0" smtClean="0">
                <a:solidFill>
                  <a:srgbClr val="365F91"/>
                </a:solidFill>
                <a:latin typeface="Cambria"/>
              </a:rPr>
              <a:t/>
            </a:r>
            <a:br>
              <a:rPr lang="en-US" sz="2400" b="1" dirty="0" smtClean="0">
                <a:solidFill>
                  <a:srgbClr val="365F91"/>
                </a:solidFill>
                <a:latin typeface="Cambria"/>
              </a:rPr>
            </a:br>
            <a:r>
              <a:rPr lang="en-US" sz="2400" b="1" dirty="0" smtClean="0">
                <a:solidFill>
                  <a:srgbClr val="365F91"/>
                </a:solidFill>
                <a:latin typeface="Cambria"/>
              </a:rPr>
              <a:t>(</a:t>
            </a:r>
            <a:r>
              <a:rPr lang="en-US" sz="2400" b="1" dirty="0">
                <a:solidFill>
                  <a:srgbClr val="365F91"/>
                </a:solidFill>
                <a:latin typeface="Cambria"/>
              </a:rPr>
              <a:t>CSFs : Critical Success Factors</a:t>
            </a:r>
            <a:r>
              <a:rPr lang="en-US" sz="2400" b="1" dirty="0" smtClean="0">
                <a:solidFill>
                  <a:srgbClr val="365F91"/>
                </a:solidFill>
                <a:latin typeface="Cambria"/>
              </a:rPr>
              <a:t>)</a:t>
            </a:r>
          </a:p>
          <a:p>
            <a:pPr marL="454025" indent="-454025">
              <a:spcBef>
                <a:spcPts val="300"/>
              </a:spcBef>
              <a:buFont typeface="Wingdings" pitchFamily="2" charset="2"/>
              <a:buChar char="q"/>
            </a:pPr>
            <a:r>
              <a:rPr lang="en-US" sz="2400" b="1" dirty="0" err="1">
                <a:solidFill>
                  <a:srgbClr val="365F91"/>
                </a:solidFill>
                <a:latin typeface="Cambria"/>
              </a:rPr>
              <a:t>Lập</a:t>
            </a:r>
            <a:r>
              <a:rPr lang="en-US" sz="2400" b="1" dirty="0">
                <a:solidFill>
                  <a:srgbClr val="365F91"/>
                </a:solidFill>
                <a:latin typeface="Cambria"/>
              </a:rPr>
              <a:t> </a:t>
            </a:r>
            <a:r>
              <a:rPr lang="en-US" sz="2400" b="1" dirty="0" err="1">
                <a:solidFill>
                  <a:srgbClr val="365F91"/>
                </a:solidFill>
                <a:latin typeface="Cambria"/>
              </a:rPr>
              <a:t>kế</a:t>
            </a:r>
            <a:r>
              <a:rPr lang="en-US" sz="2400" b="1" dirty="0">
                <a:solidFill>
                  <a:srgbClr val="365F91"/>
                </a:solidFill>
                <a:latin typeface="Cambria"/>
              </a:rPr>
              <a:t> </a:t>
            </a:r>
            <a:r>
              <a:rPr lang="en-US" sz="2400" b="1" dirty="0" err="1">
                <a:solidFill>
                  <a:srgbClr val="365F91"/>
                </a:solidFill>
                <a:latin typeface="Cambria"/>
              </a:rPr>
              <a:t>hoạch</a:t>
            </a:r>
            <a:r>
              <a:rPr lang="en-US" sz="2400" b="1" dirty="0">
                <a:solidFill>
                  <a:srgbClr val="365F91"/>
                </a:solidFill>
                <a:latin typeface="Cambria"/>
              </a:rPr>
              <a:t> </a:t>
            </a:r>
            <a:r>
              <a:rPr lang="en-US" sz="2400" b="1" dirty="0" err="1">
                <a:solidFill>
                  <a:srgbClr val="365F91"/>
                </a:solidFill>
                <a:latin typeface="Cambria"/>
              </a:rPr>
              <a:t>theo</a:t>
            </a:r>
            <a:r>
              <a:rPr lang="en-US" sz="2400" b="1" dirty="0">
                <a:solidFill>
                  <a:srgbClr val="365F91"/>
                </a:solidFill>
                <a:latin typeface="Cambria"/>
              </a:rPr>
              <a:t> </a:t>
            </a:r>
            <a:r>
              <a:rPr lang="en-US" sz="2400" b="1" dirty="0" err="1">
                <a:solidFill>
                  <a:srgbClr val="365F91"/>
                </a:solidFill>
                <a:latin typeface="Cambria"/>
              </a:rPr>
              <a:t>kịch</a:t>
            </a:r>
            <a:r>
              <a:rPr lang="en-US" sz="2400" b="1" dirty="0">
                <a:solidFill>
                  <a:srgbClr val="365F91"/>
                </a:solidFill>
                <a:latin typeface="Cambria"/>
              </a:rPr>
              <a:t> </a:t>
            </a:r>
            <a:r>
              <a:rPr lang="en-US" sz="2400" b="1" dirty="0" err="1">
                <a:solidFill>
                  <a:srgbClr val="365F91"/>
                </a:solidFill>
                <a:latin typeface="Cambria"/>
              </a:rPr>
              <a:t>bản</a:t>
            </a:r>
            <a:r>
              <a:rPr lang="en-US" sz="2400" b="1" dirty="0">
                <a:solidFill>
                  <a:srgbClr val="365F91"/>
                </a:solidFill>
                <a:latin typeface="Cambria"/>
              </a:rPr>
              <a:t> (Scenario planning</a:t>
            </a:r>
            <a:r>
              <a:rPr lang="en-US" sz="2400" b="1" dirty="0" smtClean="0">
                <a:solidFill>
                  <a:srgbClr val="365F91"/>
                </a:solidFill>
                <a:latin typeface="Cambria"/>
              </a:rPr>
              <a:t>)</a:t>
            </a:r>
          </a:p>
          <a:p>
            <a:pPr marL="454025" indent="-454025">
              <a:spcBef>
                <a:spcPts val="300"/>
              </a:spcBef>
              <a:buFont typeface="Wingdings" pitchFamily="2" charset="2"/>
              <a:buChar char="q"/>
            </a:pPr>
            <a:r>
              <a:rPr lang="vi-VN" sz="2400" b="1" dirty="0">
                <a:solidFill>
                  <a:srgbClr val="365F91"/>
                </a:solidFill>
                <a:latin typeface="Cambria"/>
              </a:rPr>
              <a:t>Phân tích tương lai (Future analysis) </a:t>
            </a:r>
            <a:endParaRPr lang="en-US" sz="2400" b="1" dirty="0" smtClean="0">
              <a:solidFill>
                <a:srgbClr val="365F91"/>
              </a:solidFill>
              <a:latin typeface="Cambria"/>
            </a:endParaRPr>
          </a:p>
          <a:p>
            <a:pPr marL="454025" indent="-454025">
              <a:spcBef>
                <a:spcPts val="300"/>
              </a:spcBef>
              <a:buFont typeface="Wingdings" pitchFamily="2" charset="2"/>
              <a:buChar char="q"/>
            </a:pPr>
            <a:r>
              <a:rPr lang="en-US" sz="2400" b="1" dirty="0" err="1">
                <a:solidFill>
                  <a:srgbClr val="365F91"/>
                </a:solidFill>
                <a:latin typeface="Cambria"/>
              </a:rPr>
              <a:t>Phân</a:t>
            </a:r>
            <a:r>
              <a:rPr lang="en-US" sz="2400" b="1" dirty="0">
                <a:solidFill>
                  <a:srgbClr val="365F91"/>
                </a:solidFill>
                <a:latin typeface="Cambria"/>
              </a:rPr>
              <a:t> </a:t>
            </a:r>
            <a:r>
              <a:rPr lang="en-US" sz="2400" b="1" dirty="0" err="1">
                <a:solidFill>
                  <a:srgbClr val="365F91"/>
                </a:solidFill>
                <a:latin typeface="Cambria"/>
              </a:rPr>
              <a:t>tích</a:t>
            </a:r>
            <a:r>
              <a:rPr lang="en-US" sz="2400" b="1" dirty="0">
                <a:solidFill>
                  <a:srgbClr val="365F91"/>
                </a:solidFill>
                <a:latin typeface="Cambria"/>
              </a:rPr>
              <a:t> SWOT (</a:t>
            </a:r>
            <a:r>
              <a:rPr lang="en-US" sz="2400" b="1" dirty="0" err="1">
                <a:solidFill>
                  <a:srgbClr val="365F91"/>
                </a:solidFill>
                <a:latin typeface="Cambria"/>
              </a:rPr>
              <a:t>Strenths</a:t>
            </a:r>
            <a:r>
              <a:rPr lang="en-US" sz="2400" b="1" dirty="0">
                <a:solidFill>
                  <a:srgbClr val="365F91"/>
                </a:solidFill>
                <a:latin typeface="Cambria"/>
              </a:rPr>
              <a:t>, Weaknesses, Opportunities, Threats</a:t>
            </a:r>
            <a:r>
              <a:rPr lang="en-US" sz="2400" b="1" dirty="0" smtClean="0">
                <a:solidFill>
                  <a:srgbClr val="365F91"/>
                </a:solidFill>
                <a:latin typeface="Cambria"/>
              </a:rPr>
              <a:t>)</a:t>
            </a:r>
          </a:p>
          <a:p>
            <a:pPr marL="454025" indent="-454025">
              <a:spcBef>
                <a:spcPts val="300"/>
              </a:spcBef>
              <a:buFont typeface="Wingdings" pitchFamily="2" charset="2"/>
              <a:buChar char="q"/>
            </a:pPr>
            <a:r>
              <a:rPr lang="vi-VN" sz="2400" b="1" dirty="0">
                <a:solidFill>
                  <a:srgbClr val="365F91"/>
                </a:solidFill>
                <a:latin typeface="Cambria"/>
              </a:rPr>
              <a:t>Lập luận dựa trên trường hợp điển hình </a:t>
            </a:r>
            <a:r>
              <a:rPr lang="en-US" sz="2400" b="1" dirty="0" smtClean="0">
                <a:solidFill>
                  <a:srgbClr val="365F91"/>
                </a:solidFill>
                <a:latin typeface="Cambria"/>
              </a:rPr>
              <a:t/>
            </a:r>
            <a:br>
              <a:rPr lang="en-US" sz="2400" b="1" dirty="0" smtClean="0">
                <a:solidFill>
                  <a:srgbClr val="365F91"/>
                </a:solidFill>
                <a:latin typeface="Cambria"/>
              </a:rPr>
            </a:br>
            <a:r>
              <a:rPr lang="vi-VN" sz="2400" b="1" dirty="0" smtClean="0">
                <a:solidFill>
                  <a:srgbClr val="365F91"/>
                </a:solidFill>
                <a:latin typeface="Cambria"/>
              </a:rPr>
              <a:t>(</a:t>
            </a:r>
            <a:r>
              <a:rPr lang="vi-VN" sz="2400" b="1" dirty="0">
                <a:solidFill>
                  <a:srgbClr val="365F91"/>
                </a:solidFill>
                <a:latin typeface="Cambria"/>
              </a:rPr>
              <a:t>Case-based reasoning</a:t>
            </a:r>
            <a:r>
              <a:rPr lang="vi-VN" sz="2400" b="1" dirty="0" smtClean="0">
                <a:solidFill>
                  <a:srgbClr val="365F91"/>
                </a:solidFill>
                <a:latin typeface="Cambria"/>
              </a:rPr>
              <a:t>)</a:t>
            </a:r>
            <a:endParaRPr lang="en-US" sz="2400" b="1" dirty="0" smtClean="0">
              <a:solidFill>
                <a:srgbClr val="365F91"/>
              </a:solidFill>
              <a:latin typeface="Cambria"/>
            </a:endParaRPr>
          </a:p>
          <a:p>
            <a:pPr marL="454025" indent="-454025">
              <a:spcBef>
                <a:spcPts val="300"/>
              </a:spcBef>
              <a:buFont typeface="Wingdings" pitchFamily="2" charset="2"/>
              <a:buChar char="q"/>
            </a:pPr>
            <a:r>
              <a:rPr lang="en-US" sz="2400" b="1" dirty="0" err="1">
                <a:solidFill>
                  <a:srgbClr val="365F91"/>
                </a:solidFill>
                <a:latin typeface="Cambria"/>
              </a:rPr>
              <a:t>Phân</a:t>
            </a:r>
            <a:r>
              <a:rPr lang="en-US" sz="2400" b="1" dirty="0">
                <a:solidFill>
                  <a:srgbClr val="365F91"/>
                </a:solidFill>
                <a:latin typeface="Cambria"/>
              </a:rPr>
              <a:t> </a:t>
            </a:r>
            <a:r>
              <a:rPr lang="en-US" sz="2400" b="1" dirty="0" err="1">
                <a:solidFill>
                  <a:srgbClr val="365F91"/>
                </a:solidFill>
                <a:latin typeface="Cambria"/>
              </a:rPr>
              <a:t>tích</a:t>
            </a:r>
            <a:r>
              <a:rPr lang="en-US" sz="2400" b="1" dirty="0">
                <a:solidFill>
                  <a:srgbClr val="365F91"/>
                </a:solidFill>
                <a:latin typeface="Cambria"/>
              </a:rPr>
              <a:t> </a:t>
            </a:r>
            <a:r>
              <a:rPr lang="en-US" sz="2400" b="1" dirty="0" err="1">
                <a:solidFill>
                  <a:srgbClr val="365F91"/>
                </a:solidFill>
                <a:latin typeface="Cambria"/>
              </a:rPr>
              <a:t>rủi</a:t>
            </a:r>
            <a:r>
              <a:rPr lang="en-US" sz="2400" b="1" dirty="0">
                <a:solidFill>
                  <a:srgbClr val="365F91"/>
                </a:solidFill>
                <a:latin typeface="Cambria"/>
              </a:rPr>
              <a:t> </a:t>
            </a:r>
            <a:r>
              <a:rPr lang="en-US" sz="2400" b="1" dirty="0" err="1">
                <a:solidFill>
                  <a:srgbClr val="365F91"/>
                </a:solidFill>
                <a:latin typeface="Cambria"/>
              </a:rPr>
              <a:t>ro</a:t>
            </a:r>
            <a:r>
              <a:rPr lang="en-US" sz="2400" b="1" dirty="0">
                <a:solidFill>
                  <a:srgbClr val="365F91"/>
                </a:solidFill>
                <a:latin typeface="Cambria"/>
              </a:rPr>
              <a:t> (Risk analysis)</a:t>
            </a:r>
            <a:endParaRPr lang="en-US" sz="2400" dirty="0"/>
          </a:p>
        </p:txBody>
      </p:sp>
      <p:sp>
        <p:nvSpPr>
          <p:cNvPr id="4" name="Date Placeholder 3"/>
          <p:cNvSpPr>
            <a:spLocks noGrp="1"/>
          </p:cNvSpPr>
          <p:nvPr>
            <p:ph type="dt" sz="half" idx="10"/>
          </p:nvPr>
        </p:nvSpPr>
        <p:spPr/>
        <p:txBody>
          <a:bodyPr/>
          <a:lstStyle/>
          <a:p>
            <a:fld id="{E324CC11-143E-43E2-A5AE-AD3ECA8F3FA3}" type="datetime1">
              <a:rPr lang="en-US" smtClean="0"/>
              <a:t>07/03/14</a:t>
            </a:fld>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FCCDC37B-01AE-4B4E-9DF4-785F047CBFC2}" type="slidenum">
              <a:rPr lang="en-US" smtClean="0"/>
              <a:t>47</a:t>
            </a:fld>
            <a:endParaRPr lang="en-US"/>
          </a:p>
        </p:txBody>
      </p:sp>
    </p:spTree>
    <p:extLst>
      <p:ext uri="{BB962C8B-B14F-4D97-AF65-F5344CB8AC3E}">
        <p14:creationId xmlns:p14="http://schemas.microsoft.com/office/powerpoint/2010/main" val="100885356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i="0" u="none" strike="noStrike" baseline="0" dirty="0" err="1" smtClean="0">
                <a:solidFill>
                  <a:srgbClr val="365F91"/>
                </a:solidFill>
                <a:latin typeface="Cambria"/>
              </a:rPr>
              <a:t>Tư</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duy</a:t>
            </a:r>
            <a:r>
              <a:rPr lang="en-US" b="1" i="0" u="none" strike="noStrike" baseline="0" dirty="0" smtClean="0">
                <a:solidFill>
                  <a:srgbClr val="365F91"/>
                </a:solidFill>
                <a:latin typeface="Cambria"/>
              </a:rPr>
              <a:t> </a:t>
            </a:r>
            <a:r>
              <a:rPr lang="en-US" b="1" dirty="0" err="1">
                <a:solidFill>
                  <a:srgbClr val="365F91"/>
                </a:solidFill>
                <a:latin typeface="Cambria"/>
              </a:rPr>
              <a:t>định</a:t>
            </a:r>
            <a:r>
              <a:rPr lang="en-US" b="1" dirty="0">
                <a:solidFill>
                  <a:srgbClr val="365F91"/>
                </a:solidFill>
                <a:latin typeface="Cambria"/>
              </a:rPr>
              <a:t> </a:t>
            </a:r>
            <a:r>
              <a:rPr lang="en-US" b="1" err="1" smtClean="0">
                <a:solidFill>
                  <a:srgbClr val="365F91"/>
                </a:solidFill>
                <a:latin typeface="Cambria"/>
              </a:rPr>
              <a:t>hướng</a:t>
            </a:r>
            <a:r>
              <a:rPr lang="en-US" b="1" i="0" u="none" strike="noStrike" baseline="0" smtClean="0">
                <a:solidFill>
                  <a:srgbClr val="365F91"/>
                </a:solidFill>
                <a:latin typeface="Cambria"/>
              </a:rPr>
              <a:t> (</a:t>
            </a:r>
            <a:r>
              <a:rPr lang="en-US" b="1" i="0" u="none" strike="noStrike" baseline="0" dirty="0" smtClean="0">
                <a:solidFill>
                  <a:srgbClr val="365F91"/>
                </a:solidFill>
                <a:latin typeface="Cambria"/>
              </a:rPr>
              <a:t>Lateral thinking)</a:t>
            </a:r>
            <a:endParaRPr lang="en-US" b="1" i="0" u="none" strike="noStrike" baseline="0" dirty="0" smtClean="0">
              <a:solidFill>
                <a:srgbClr val="365F91"/>
              </a:solidFill>
              <a:latin typeface="Times New Roman"/>
            </a:endParaRPr>
          </a:p>
        </p:txBody>
      </p:sp>
      <p:sp>
        <p:nvSpPr>
          <p:cNvPr id="3" name="Text Placeholder 2"/>
          <p:cNvSpPr>
            <a:spLocks noGrp="1"/>
          </p:cNvSpPr>
          <p:nvPr>
            <p:ph type="body" idx="1"/>
          </p:nvPr>
        </p:nvSpPr>
        <p:spPr/>
        <p:txBody>
          <a:bodyPr/>
          <a:lstStyle/>
          <a:p>
            <a:pPr lvl="0"/>
            <a:r>
              <a:rPr lang="vi-VN" b="1" i="0" u="none" strike="noStrike" baseline="0" dirty="0" smtClean="0">
                <a:solidFill>
                  <a:srgbClr val="4F81BD"/>
                </a:solidFill>
                <a:latin typeface="Cambria"/>
              </a:rPr>
              <a:t>Tư duy </a:t>
            </a:r>
            <a:r>
              <a:rPr lang="vi-VN" b="1" dirty="0">
                <a:solidFill>
                  <a:srgbClr val="4F81BD"/>
                </a:solidFill>
                <a:latin typeface="Cambria"/>
              </a:rPr>
              <a:t>định </a:t>
            </a:r>
            <a:r>
              <a:rPr lang="vi-VN" b="1" dirty="0" smtClean="0">
                <a:solidFill>
                  <a:srgbClr val="4F81BD"/>
                </a:solidFill>
                <a:latin typeface="Cambria"/>
              </a:rPr>
              <a:t>hướng </a:t>
            </a:r>
            <a:r>
              <a:rPr lang="vi-VN" b="1" i="0" u="none" strike="noStrike" baseline="0" dirty="0" smtClean="0">
                <a:solidFill>
                  <a:srgbClr val="4F81BD"/>
                </a:solidFill>
                <a:latin typeface="Cambria"/>
              </a:rPr>
              <a:t>bao gồm một số kỹ thuật, từ tư duy </a:t>
            </a:r>
            <a:r>
              <a:rPr lang="vi-VN" b="1" dirty="0">
                <a:solidFill>
                  <a:srgbClr val="4F81BD"/>
                </a:solidFill>
                <a:latin typeface="Cambria"/>
              </a:rPr>
              <a:t>định hướng</a:t>
            </a:r>
            <a:r>
              <a:rPr lang="vi-VN" b="1" i="0" u="none" strike="noStrike" baseline="0" dirty="0" smtClean="0">
                <a:solidFill>
                  <a:srgbClr val="4F81BD"/>
                </a:solidFill>
                <a:latin typeface="Cambria"/>
              </a:rPr>
              <a:t> "trò chơi" (games) đến kỹ thuật tái cấu trúc vấn đề thực tế, ​​bao </a:t>
            </a:r>
            <a:r>
              <a:rPr lang="vi-VN" b="1" i="0" u="none" strike="noStrike" baseline="0" smtClean="0">
                <a:solidFill>
                  <a:srgbClr val="4F81BD"/>
                </a:solidFill>
                <a:latin typeface="Cambria"/>
              </a:rPr>
              <a:t>gồm </a:t>
            </a:r>
            <a:r>
              <a:rPr lang="vi-VN" b="1">
                <a:solidFill>
                  <a:srgbClr val="4F81BD"/>
                </a:solidFill>
                <a:latin typeface="Cambria"/>
              </a:rPr>
              <a:t>tạo racác </a:t>
            </a:r>
            <a:r>
              <a:rPr lang="vi-VN" b="1" i="0" u="none" strike="noStrike" baseline="0" dirty="0" smtClean="0">
                <a:solidFill>
                  <a:srgbClr val="4F81BD"/>
                </a:solidFill>
                <a:latin typeface="Cambria"/>
              </a:rPr>
              <a:t>lựa chọn </a:t>
            </a:r>
            <a:r>
              <a:rPr lang="vi-VN" b="1" i="0" u="none" strike="noStrike" baseline="0" smtClean="0">
                <a:solidFill>
                  <a:srgbClr val="4F81BD"/>
                </a:solidFill>
                <a:latin typeface="Cambria"/>
              </a:rPr>
              <a:t>thay </a:t>
            </a:r>
            <a:r>
              <a:rPr lang="vi-VN" b="1" i="0" u="none" strike="noStrike" baseline="0" smtClean="0">
                <a:solidFill>
                  <a:srgbClr val="4F81BD"/>
                </a:solidFill>
                <a:latin typeface="Cambria"/>
              </a:rPr>
              <a:t>thế, </a:t>
            </a:r>
            <a:r>
              <a:rPr lang="vi-VN" b="1" i="0" u="none" strike="noStrike" baseline="0" dirty="0" smtClean="0">
                <a:solidFill>
                  <a:srgbClr val="4F81BD"/>
                </a:solidFill>
                <a:latin typeface="Cambria"/>
              </a:rPr>
              <a:t>các giả định thách thức, phân đoạn, và động não. </a:t>
            </a:r>
          </a:p>
        </p:txBody>
      </p:sp>
      <p:sp>
        <p:nvSpPr>
          <p:cNvPr id="4" name="Date Placeholder 3"/>
          <p:cNvSpPr>
            <a:spLocks noGrp="1"/>
          </p:cNvSpPr>
          <p:nvPr>
            <p:ph type="dt" sz="half" idx="10"/>
          </p:nvPr>
        </p:nvSpPr>
        <p:spPr/>
        <p:txBody>
          <a:bodyPr/>
          <a:lstStyle/>
          <a:p>
            <a:fld id="{907137B3-2704-49B2-B952-6B257084CF87}" type="datetime1">
              <a:rPr lang="en-US" smtClean="0"/>
              <a:t>07/03/14</a:t>
            </a:fld>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FCCDC37B-01AE-4B4E-9DF4-785F047CBFC2}" type="slidenum">
              <a:rPr lang="en-US" smtClean="0"/>
              <a:t>48</a:t>
            </a:fld>
            <a:endParaRPr lang="en-US"/>
          </a:p>
        </p:txBody>
      </p:sp>
    </p:spTree>
    <p:extLst>
      <p:ext uri="{BB962C8B-B14F-4D97-AF65-F5344CB8AC3E}">
        <p14:creationId xmlns:p14="http://schemas.microsoft.com/office/powerpoint/2010/main" val="79314833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rtl="0"/>
            <a:r>
              <a:rPr lang="en-US" b="1" i="0" u="none" strike="noStrike" baseline="0" dirty="0" err="1" smtClean="0">
                <a:solidFill>
                  <a:srgbClr val="365F91"/>
                </a:solidFill>
                <a:latin typeface="Cambria"/>
              </a:rPr>
              <a:t>Các</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yếu</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tố</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thành</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công</a:t>
            </a:r>
            <a:r>
              <a:rPr lang="en-US" b="1" i="0" u="none" strike="noStrike" baseline="0" dirty="0" smtClean="0">
                <a:solidFill>
                  <a:srgbClr val="365F91"/>
                </a:solidFill>
                <a:latin typeface="Cambria"/>
              </a:rPr>
              <a:t> then </a:t>
            </a:r>
            <a:r>
              <a:rPr lang="en-US" b="1" i="0" u="none" strike="noStrike" baseline="0" err="1" smtClean="0">
                <a:solidFill>
                  <a:srgbClr val="365F91"/>
                </a:solidFill>
                <a:latin typeface="Cambria"/>
              </a:rPr>
              <a:t>chốt</a:t>
            </a:r>
            <a:r>
              <a:rPr lang="en-US" b="1" i="0" u="none" strike="noStrike" baseline="0" smtClean="0">
                <a:solidFill>
                  <a:srgbClr val="365F91"/>
                </a:solidFill>
                <a:latin typeface="Cambria"/>
              </a:rPr>
              <a:t> </a:t>
            </a:r>
            <a:br>
              <a:rPr lang="en-US" b="1" i="0" u="none" strike="noStrike" baseline="0" smtClean="0">
                <a:solidFill>
                  <a:srgbClr val="365F91"/>
                </a:solidFill>
                <a:latin typeface="Cambria"/>
              </a:rPr>
            </a:br>
            <a:r>
              <a:rPr lang="en-US" b="1" i="0" u="none" strike="noStrike" baseline="0" smtClean="0">
                <a:solidFill>
                  <a:srgbClr val="365F91"/>
                </a:solidFill>
                <a:latin typeface="Cambria"/>
              </a:rPr>
              <a:t>(</a:t>
            </a:r>
            <a:r>
              <a:rPr lang="en-US" b="1" i="0" u="none" strike="noStrike" baseline="0" dirty="0" smtClean="0">
                <a:solidFill>
                  <a:srgbClr val="365F91"/>
                </a:solidFill>
                <a:latin typeface="Cambria"/>
              </a:rPr>
              <a:t>CSFs : Critical Success Factors) </a:t>
            </a:r>
          </a:p>
        </p:txBody>
      </p:sp>
      <p:sp>
        <p:nvSpPr>
          <p:cNvPr id="3" name="Text Placeholder 2"/>
          <p:cNvSpPr>
            <a:spLocks noGrp="1"/>
          </p:cNvSpPr>
          <p:nvPr>
            <p:ph type="body" idx="1"/>
          </p:nvPr>
        </p:nvSpPr>
        <p:spPr>
          <a:xfrm>
            <a:off x="283780" y="2590800"/>
            <a:ext cx="8544910" cy="3733800"/>
          </a:xfrm>
        </p:spPr>
        <p:txBody>
          <a:bodyPr>
            <a:noAutofit/>
          </a:bodyPr>
          <a:lstStyle/>
          <a:p>
            <a:pPr marR="0" lvl="0" rtl="0"/>
            <a:r>
              <a:rPr lang="vi-VN" sz="3000" b="1" i="0" u="none" strike="noStrike" baseline="0" smtClean="0">
                <a:solidFill>
                  <a:srgbClr val="4F81BD"/>
                </a:solidFill>
                <a:latin typeface="Cambria"/>
              </a:rPr>
              <a:t>Các yếu tố thành công then chốt là những yếu tố - kỹ năng, nhiệm vụ, hoặc hành vi - có thể được coi là rất quan trọng để tiếp tục sự thành công của một tổ chức. Đối với một dự án, chúng sẽ đại diện cho những yếu tố này là rất quan trọng cho sự thành công của nó. </a:t>
            </a:r>
          </a:p>
        </p:txBody>
      </p:sp>
      <p:sp>
        <p:nvSpPr>
          <p:cNvPr id="4" name="Date Placeholder 3"/>
          <p:cNvSpPr>
            <a:spLocks noGrp="1"/>
          </p:cNvSpPr>
          <p:nvPr>
            <p:ph type="dt" sz="half" idx="10"/>
          </p:nvPr>
        </p:nvSpPr>
        <p:spPr/>
        <p:txBody>
          <a:bodyPr/>
          <a:lstStyle/>
          <a:p>
            <a:fld id="{9DD07F81-CAAA-4610-A438-638404615FC7}" type="datetime1">
              <a:rPr lang="en-US" smtClean="0"/>
              <a:t>07/03/14</a:t>
            </a:fld>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FCCDC37B-01AE-4B4E-9DF4-785F047CBFC2}" type="slidenum">
              <a:rPr lang="en-US" smtClean="0"/>
              <a:t>49</a:t>
            </a:fld>
            <a:endParaRPr lang="en-US"/>
          </a:p>
        </p:txBody>
      </p:sp>
    </p:spTree>
    <p:extLst>
      <p:ext uri="{BB962C8B-B14F-4D97-AF65-F5344CB8AC3E}">
        <p14:creationId xmlns:p14="http://schemas.microsoft.com/office/powerpoint/2010/main" val="332407088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rtl="0"/>
            <a:r>
              <a:rPr lang="en-US" b="1" i="0" u="none" strike="noStrike" baseline="0" dirty="0" err="1" smtClean="0">
                <a:solidFill>
                  <a:srgbClr val="365F91"/>
                </a:solidFill>
                <a:latin typeface="Cambria"/>
              </a:rPr>
              <a:t>Lập</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kế</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hoạch</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theo</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kịch</a:t>
            </a:r>
            <a:r>
              <a:rPr lang="en-US" b="1" i="0" u="none" strike="noStrike" baseline="0" dirty="0" smtClean="0">
                <a:solidFill>
                  <a:srgbClr val="365F91"/>
                </a:solidFill>
                <a:latin typeface="Cambria"/>
              </a:rPr>
              <a:t> </a:t>
            </a:r>
            <a:r>
              <a:rPr lang="en-US" b="1" i="0" u="none" strike="noStrike" baseline="0" err="1" smtClean="0">
                <a:solidFill>
                  <a:srgbClr val="365F91"/>
                </a:solidFill>
                <a:latin typeface="Cambria"/>
              </a:rPr>
              <a:t>bản</a:t>
            </a:r>
            <a:r>
              <a:rPr lang="en-US" b="1" i="0" u="none" strike="noStrike" baseline="0" smtClean="0">
                <a:solidFill>
                  <a:srgbClr val="365F91"/>
                </a:solidFill>
                <a:latin typeface="Cambria"/>
              </a:rPr>
              <a:t> </a:t>
            </a:r>
            <a:br>
              <a:rPr lang="en-US" b="1" i="0" u="none" strike="noStrike" baseline="0" smtClean="0">
                <a:solidFill>
                  <a:srgbClr val="365F91"/>
                </a:solidFill>
                <a:latin typeface="Cambria"/>
              </a:rPr>
            </a:br>
            <a:r>
              <a:rPr lang="en-US" b="1" i="0" u="none" strike="noStrike" baseline="0" smtClean="0">
                <a:solidFill>
                  <a:srgbClr val="365F91"/>
                </a:solidFill>
                <a:latin typeface="Cambria"/>
              </a:rPr>
              <a:t>(</a:t>
            </a:r>
            <a:r>
              <a:rPr lang="en-US" b="1" i="0" u="none" strike="noStrike" baseline="0" dirty="0" smtClean="0">
                <a:solidFill>
                  <a:srgbClr val="365F91"/>
                </a:solidFill>
                <a:latin typeface="Cambria"/>
              </a:rPr>
              <a:t>Scenario planning)</a:t>
            </a:r>
            <a:endParaRPr lang="en-US" b="1" i="0" u="none" strike="noStrike" baseline="0" dirty="0" smtClean="0">
              <a:solidFill>
                <a:srgbClr val="365F91"/>
              </a:solidFill>
              <a:latin typeface="Times New Roman"/>
            </a:endParaRPr>
          </a:p>
        </p:txBody>
      </p:sp>
      <p:sp>
        <p:nvSpPr>
          <p:cNvPr id="3" name="Text Placeholder 2"/>
          <p:cNvSpPr>
            <a:spLocks noGrp="1"/>
          </p:cNvSpPr>
          <p:nvPr>
            <p:ph type="body" idx="1"/>
          </p:nvPr>
        </p:nvSpPr>
        <p:spPr>
          <a:xfrm>
            <a:off x="283780" y="2590800"/>
            <a:ext cx="8544910" cy="3733800"/>
          </a:xfrm>
        </p:spPr>
        <p:txBody>
          <a:bodyPr>
            <a:normAutofit/>
          </a:bodyPr>
          <a:lstStyle/>
          <a:p>
            <a:pPr marR="0" lvl="0" rtl="0"/>
            <a:r>
              <a:rPr lang="vi-VN" sz="3000" b="1" i="0" u="none" strike="noStrike" baseline="0" dirty="0" smtClean="0">
                <a:solidFill>
                  <a:srgbClr val="4F81BD"/>
                </a:solidFill>
                <a:latin typeface="Cambria"/>
              </a:rPr>
              <a:t>Lập kế hoạch kịch bản là một góc nhìn phù hợp bên trong về điều gì trong tương lai có thể bật ra được. Các kế hoạch có thể được thực hiện trên cơ sở các kịch bản. </a:t>
            </a:r>
          </a:p>
        </p:txBody>
      </p:sp>
      <p:sp>
        <p:nvSpPr>
          <p:cNvPr id="4" name="Date Placeholder 3"/>
          <p:cNvSpPr>
            <a:spLocks noGrp="1"/>
          </p:cNvSpPr>
          <p:nvPr>
            <p:ph type="dt" sz="half" idx="10"/>
          </p:nvPr>
        </p:nvSpPr>
        <p:spPr/>
        <p:txBody>
          <a:bodyPr/>
          <a:lstStyle/>
          <a:p>
            <a:fld id="{A42D0B68-DB76-46EC-B4D1-4F61CFC8DBF1}" type="datetime1">
              <a:rPr lang="en-US" smtClean="0"/>
              <a:t>07/03/14</a:t>
            </a:fld>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FCCDC37B-01AE-4B4E-9DF4-785F047CBFC2}" type="slidenum">
              <a:rPr lang="en-US" smtClean="0"/>
              <a:t>50</a:t>
            </a:fld>
            <a:endParaRPr lang="en-US"/>
          </a:p>
        </p:txBody>
      </p:sp>
    </p:spTree>
    <p:extLst>
      <p:ext uri="{BB962C8B-B14F-4D97-AF65-F5344CB8AC3E}">
        <p14:creationId xmlns:p14="http://schemas.microsoft.com/office/powerpoint/2010/main" val="41176067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rtl="0"/>
            <a:r>
              <a:rPr lang="vi-VN" b="1" i="0" u="none" strike="noStrike" baseline="0" dirty="0" smtClean="0">
                <a:solidFill>
                  <a:srgbClr val="365F91"/>
                </a:solidFill>
                <a:latin typeface="Cambria"/>
              </a:rPr>
              <a:t>Phân tích tương </a:t>
            </a:r>
            <a:r>
              <a:rPr lang="vi-VN" b="1" i="0" u="none" strike="noStrike" baseline="0" smtClean="0">
                <a:solidFill>
                  <a:srgbClr val="365F91"/>
                </a:solidFill>
                <a:latin typeface="Cambria"/>
              </a:rPr>
              <a:t>lai (</a:t>
            </a:r>
            <a:r>
              <a:rPr lang="vi-VN" b="1" i="0" u="none" strike="noStrike" baseline="0" dirty="0" smtClean="0">
                <a:solidFill>
                  <a:srgbClr val="365F91"/>
                </a:solidFill>
                <a:latin typeface="Cambria"/>
              </a:rPr>
              <a:t>Future analysis) </a:t>
            </a:r>
            <a:endParaRPr lang="vi-VN" b="1" i="0" u="none" strike="noStrike" baseline="0" dirty="0" smtClean="0">
              <a:solidFill>
                <a:srgbClr val="365F91"/>
              </a:solidFill>
              <a:latin typeface="Times New Roman"/>
            </a:endParaRPr>
          </a:p>
        </p:txBody>
      </p:sp>
      <p:sp>
        <p:nvSpPr>
          <p:cNvPr id="3" name="Text Placeholder 2"/>
          <p:cNvSpPr>
            <a:spLocks noGrp="1"/>
          </p:cNvSpPr>
          <p:nvPr>
            <p:ph type="body" idx="1"/>
          </p:nvPr>
        </p:nvSpPr>
        <p:spPr/>
        <p:txBody>
          <a:bodyPr/>
          <a:lstStyle/>
          <a:p>
            <a:pPr marR="0" lvl="0" rtl="0"/>
            <a:r>
              <a:rPr lang="vi-VN" b="1" i="0" u="none" strike="noStrike" baseline="0" smtClean="0">
                <a:solidFill>
                  <a:srgbClr val="4F81BD"/>
                </a:solidFill>
                <a:latin typeface="Cambria"/>
              </a:rPr>
              <a:t>Phân tích tương lai là một kỹ thuật nhằm dự đoán sự thay đổi tiềm năng trong môi trường của hệ thống thông tin để nó có thể được thiết kế để đối phó với sự thay đổi đó vào khi nào và nếu nó xảy ra. </a:t>
            </a:r>
          </a:p>
        </p:txBody>
      </p:sp>
      <p:sp>
        <p:nvSpPr>
          <p:cNvPr id="4" name="Date Placeholder 3"/>
          <p:cNvSpPr>
            <a:spLocks noGrp="1"/>
          </p:cNvSpPr>
          <p:nvPr>
            <p:ph type="dt" sz="half" idx="10"/>
          </p:nvPr>
        </p:nvSpPr>
        <p:spPr/>
        <p:txBody>
          <a:bodyPr/>
          <a:lstStyle/>
          <a:p>
            <a:fld id="{B71E573E-1006-43B8-9FC9-7242C073B7A0}" type="datetime1">
              <a:rPr lang="en-US" smtClean="0"/>
              <a:t>07/03/14</a:t>
            </a:fld>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FCCDC37B-01AE-4B4E-9DF4-785F047CBFC2}" type="slidenum">
              <a:rPr lang="en-US" smtClean="0"/>
              <a:t>51</a:t>
            </a:fld>
            <a:endParaRPr lang="en-US"/>
          </a:p>
        </p:txBody>
      </p:sp>
    </p:spTree>
    <p:extLst>
      <p:ext uri="{BB962C8B-B14F-4D97-AF65-F5344CB8AC3E}">
        <p14:creationId xmlns:p14="http://schemas.microsoft.com/office/powerpoint/2010/main" val="16543850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rtl="0"/>
            <a:r>
              <a:rPr lang="en-US" sz="3600" b="1" i="0" u="none" strike="noStrike" baseline="0" dirty="0" err="1" smtClean="0">
                <a:solidFill>
                  <a:srgbClr val="365F91"/>
                </a:solidFill>
                <a:latin typeface="Cambria"/>
              </a:rPr>
              <a:t>Phân</a:t>
            </a:r>
            <a:r>
              <a:rPr lang="en-US" sz="3600" b="1" i="0" u="none" strike="noStrike" baseline="0" dirty="0" smtClean="0">
                <a:solidFill>
                  <a:srgbClr val="365F91"/>
                </a:solidFill>
                <a:latin typeface="Cambria"/>
              </a:rPr>
              <a:t> </a:t>
            </a:r>
            <a:r>
              <a:rPr lang="en-US" sz="3600" b="1" i="0" u="none" strike="noStrike" baseline="0" dirty="0" err="1" smtClean="0">
                <a:solidFill>
                  <a:srgbClr val="365F91"/>
                </a:solidFill>
                <a:latin typeface="Cambria"/>
              </a:rPr>
              <a:t>tích</a:t>
            </a:r>
            <a:r>
              <a:rPr lang="en-US" sz="3600" b="1" i="0" u="none" strike="noStrike" baseline="0" dirty="0" smtClean="0">
                <a:solidFill>
                  <a:srgbClr val="365F91"/>
                </a:solidFill>
                <a:latin typeface="Cambria"/>
              </a:rPr>
              <a:t> SWOT (</a:t>
            </a:r>
            <a:r>
              <a:rPr lang="en-US" sz="3600" b="1" i="0" u="none" strike="noStrike" baseline="0" dirty="0" err="1" smtClean="0">
                <a:solidFill>
                  <a:srgbClr val="365F91"/>
                </a:solidFill>
                <a:latin typeface="Cambria"/>
              </a:rPr>
              <a:t>Strenths</a:t>
            </a:r>
            <a:r>
              <a:rPr lang="en-US" sz="3600" b="1" i="0" u="none" strike="noStrike" baseline="0" dirty="0" smtClean="0">
                <a:solidFill>
                  <a:srgbClr val="365F91"/>
                </a:solidFill>
                <a:latin typeface="Cambria"/>
              </a:rPr>
              <a:t>, Weaknesses, Opportunities, Threats)</a:t>
            </a:r>
            <a:endParaRPr lang="en-US" sz="3600" b="1" i="0" u="none" strike="noStrike" baseline="0" dirty="0" smtClean="0">
              <a:solidFill>
                <a:srgbClr val="365F91"/>
              </a:solidFill>
              <a:latin typeface="Times New Roman"/>
            </a:endParaRPr>
          </a:p>
        </p:txBody>
      </p:sp>
      <p:sp>
        <p:nvSpPr>
          <p:cNvPr id="3" name="Text Placeholder 2"/>
          <p:cNvSpPr>
            <a:spLocks noGrp="1"/>
          </p:cNvSpPr>
          <p:nvPr>
            <p:ph type="body" idx="1"/>
          </p:nvPr>
        </p:nvSpPr>
        <p:spPr>
          <a:xfrm>
            <a:off x="283780" y="2514600"/>
            <a:ext cx="8544910" cy="3810000"/>
          </a:xfrm>
        </p:spPr>
        <p:txBody>
          <a:bodyPr/>
          <a:lstStyle/>
          <a:p>
            <a:pPr marR="0" lvl="0" rtl="0"/>
            <a:r>
              <a:rPr lang="vi-VN" b="1" i="0" u="none" strike="noStrike" baseline="0" dirty="0" smtClean="0">
                <a:solidFill>
                  <a:srgbClr val="4F81BD"/>
                </a:solidFill>
                <a:latin typeface="Cambria"/>
              </a:rPr>
              <a:t>Phân tích điểm mạnh, điểm yếu, cơ hội và thách thức (SWOT) được sử dụng để xác định và phân tích bốn yếu tố quan trọng để áp dụng cho một tổ chức. </a:t>
            </a:r>
            <a:endParaRPr lang="en-US" b="1" i="0" u="none" strike="noStrike" baseline="0" dirty="0" smtClean="0">
              <a:solidFill>
                <a:srgbClr val="4F81BD"/>
              </a:solidFill>
              <a:latin typeface="Cambria"/>
            </a:endParaRPr>
          </a:p>
          <a:p>
            <a:pPr lvl="1"/>
            <a:r>
              <a:rPr lang="vi-VN" b="1" i="0" u="none" strike="noStrike" baseline="0" dirty="0" smtClean="0">
                <a:solidFill>
                  <a:srgbClr val="4F81BD"/>
                </a:solidFill>
                <a:latin typeface="Cambria"/>
              </a:rPr>
              <a:t>Nó thường được thực ngoài bởi một nhóm và được sử dụng để phát triển một chiến lược với kiến ​​thức của tổ chức và môi trường của nó. </a:t>
            </a:r>
          </a:p>
        </p:txBody>
      </p:sp>
      <p:sp>
        <p:nvSpPr>
          <p:cNvPr id="4" name="Date Placeholder 3"/>
          <p:cNvSpPr>
            <a:spLocks noGrp="1"/>
          </p:cNvSpPr>
          <p:nvPr>
            <p:ph type="dt" sz="half" idx="10"/>
          </p:nvPr>
        </p:nvSpPr>
        <p:spPr/>
        <p:txBody>
          <a:bodyPr/>
          <a:lstStyle/>
          <a:p>
            <a:fld id="{B3C11915-F18C-44DD-BB16-D0CB429311CB}" type="datetime1">
              <a:rPr lang="en-US" smtClean="0"/>
              <a:t>07/03/14</a:t>
            </a:fld>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FCCDC37B-01AE-4B4E-9DF4-785F047CBFC2}" type="slidenum">
              <a:rPr lang="en-US" smtClean="0"/>
              <a:t>52</a:t>
            </a:fld>
            <a:endParaRPr lang="en-US"/>
          </a:p>
        </p:txBody>
      </p:sp>
    </p:spTree>
    <p:extLst>
      <p:ext uri="{BB962C8B-B14F-4D97-AF65-F5344CB8AC3E}">
        <p14:creationId xmlns:p14="http://schemas.microsoft.com/office/powerpoint/2010/main" val="7505521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vi-VN" b="1" i="0" u="none" strike="noStrike" baseline="0" dirty="0" smtClean="0">
                <a:solidFill>
                  <a:srgbClr val="365F91"/>
                </a:solidFill>
                <a:latin typeface="Cambria"/>
              </a:rPr>
              <a:t>Lập luận dựa trên trường hợp điển hình (Case-based reasoning) </a:t>
            </a:r>
            <a:endParaRPr lang="vi-VN" b="1" i="0" u="none" strike="noStrike" baseline="0" dirty="0" smtClean="0">
              <a:solidFill>
                <a:srgbClr val="365F91"/>
              </a:solidFill>
              <a:latin typeface="Times New Roman"/>
            </a:endParaRPr>
          </a:p>
        </p:txBody>
      </p:sp>
      <p:sp>
        <p:nvSpPr>
          <p:cNvPr id="3" name="Text Placeholder 2"/>
          <p:cNvSpPr>
            <a:spLocks noGrp="1"/>
          </p:cNvSpPr>
          <p:nvPr>
            <p:ph type="body" idx="1"/>
          </p:nvPr>
        </p:nvSpPr>
        <p:spPr>
          <a:xfrm>
            <a:off x="283780" y="2438400"/>
            <a:ext cx="8544910" cy="3886200"/>
          </a:xfrm>
        </p:spPr>
        <p:txBody>
          <a:bodyPr>
            <a:normAutofit fontScale="70000" lnSpcReduction="20000"/>
          </a:bodyPr>
          <a:lstStyle/>
          <a:p>
            <a:pPr marR="0" lvl="0" rtl="0">
              <a:lnSpc>
                <a:spcPct val="120000"/>
              </a:lnSpc>
              <a:spcBef>
                <a:spcPts val="600"/>
              </a:spcBef>
            </a:pPr>
            <a:r>
              <a:rPr lang="vi-VN" b="1" i="0" u="none" strike="noStrike" baseline="0" dirty="0" smtClean="0">
                <a:solidFill>
                  <a:srgbClr val="4F81BD"/>
                </a:solidFill>
                <a:latin typeface="Cambria"/>
              </a:rPr>
              <a:t>Một trường hợp điển hình cho thấy tri ​​thức trong bối cảnh tự nhiên của nó. </a:t>
            </a:r>
            <a:endParaRPr lang="en-US" b="1" i="0" u="none" strike="noStrike" baseline="0" dirty="0" smtClean="0">
              <a:solidFill>
                <a:srgbClr val="4F81BD"/>
              </a:solidFill>
              <a:latin typeface="Cambria"/>
            </a:endParaRPr>
          </a:p>
          <a:p>
            <a:pPr lvl="1">
              <a:lnSpc>
                <a:spcPct val="120000"/>
              </a:lnSpc>
              <a:spcBef>
                <a:spcPts val="600"/>
              </a:spcBef>
            </a:pPr>
            <a:r>
              <a:rPr lang="vi-VN" b="1" i="0" u="none" strike="noStrike" baseline="0" dirty="0" smtClean="0">
                <a:solidFill>
                  <a:srgbClr val="4F81BD"/>
                </a:solidFill>
                <a:latin typeface="Cambria"/>
              </a:rPr>
              <a:t>Nó đại diện cho một kinh nghiệm để dạy một bài học liên quan đến các mục tiêu của học viên. </a:t>
            </a:r>
            <a:endParaRPr lang="en-US" b="1" i="0" u="none" strike="noStrike" baseline="0" dirty="0" smtClean="0">
              <a:solidFill>
                <a:srgbClr val="4F81BD"/>
              </a:solidFill>
              <a:latin typeface="Cambria"/>
            </a:endParaRPr>
          </a:p>
          <a:p>
            <a:pPr marR="0" lvl="0" rtl="0">
              <a:lnSpc>
                <a:spcPct val="120000"/>
              </a:lnSpc>
              <a:spcBef>
                <a:spcPts val="600"/>
              </a:spcBef>
            </a:pPr>
            <a:r>
              <a:rPr lang="vi-VN" b="1" i="0" u="none" strike="noStrike" baseline="0" dirty="0" smtClean="0">
                <a:solidFill>
                  <a:srgbClr val="4F81BD"/>
                </a:solidFill>
                <a:latin typeface="Cambria"/>
              </a:rPr>
              <a:t>Lập luận dựa trên trường hợp điển hình là về việc sử dụng những bài học này trong sự hiểu biết một tình hình mới. Vì vậy, chúng ta có thể sử dụng kinh nghiệm này từ các trường hợp trước đây để giải quyết một vấn đề mới, thích ứng với một giải pháp mà không hoàn toàn phù hợp, cảnh báo những thất bại có thể xảy ra, và giải thích một tình hình. </a:t>
            </a:r>
          </a:p>
        </p:txBody>
      </p:sp>
      <p:sp>
        <p:nvSpPr>
          <p:cNvPr id="4" name="Date Placeholder 3"/>
          <p:cNvSpPr>
            <a:spLocks noGrp="1"/>
          </p:cNvSpPr>
          <p:nvPr>
            <p:ph type="dt" sz="half" idx="10"/>
          </p:nvPr>
        </p:nvSpPr>
        <p:spPr/>
        <p:txBody>
          <a:bodyPr/>
          <a:lstStyle/>
          <a:p>
            <a:fld id="{B1C21EB6-B0E6-47C2-A04A-716DA7064516}" type="datetime1">
              <a:rPr lang="en-US" smtClean="0"/>
              <a:t>07/03/14</a:t>
            </a:fld>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FCCDC37B-01AE-4B4E-9DF4-785F047CBFC2}" type="slidenum">
              <a:rPr lang="en-US" smtClean="0"/>
              <a:t>53</a:t>
            </a:fld>
            <a:endParaRPr lang="en-US"/>
          </a:p>
        </p:txBody>
      </p:sp>
    </p:spTree>
    <p:extLst>
      <p:ext uri="{BB962C8B-B14F-4D97-AF65-F5344CB8AC3E}">
        <p14:creationId xmlns:p14="http://schemas.microsoft.com/office/powerpoint/2010/main" val="37504576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dirty="0" err="1" smtClean="0">
                <a:solidFill>
                  <a:srgbClr val="365F91"/>
                </a:solidFill>
                <a:latin typeface="Cambria"/>
              </a:rPr>
              <a:t>Phân</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tích</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rủi</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ro</a:t>
            </a:r>
            <a:r>
              <a:rPr lang="en-US" b="1" i="0" u="none" strike="noStrike" baseline="0" dirty="0" smtClean="0">
                <a:solidFill>
                  <a:srgbClr val="365F91"/>
                </a:solidFill>
                <a:latin typeface="Cambria"/>
              </a:rPr>
              <a:t> (Risk analysis)</a:t>
            </a:r>
            <a:endParaRPr lang="en-US" b="1" i="0" u="none" strike="noStrike" baseline="0" dirty="0" smtClean="0">
              <a:solidFill>
                <a:srgbClr val="365F91"/>
              </a:solidFill>
              <a:latin typeface="Times New Roman"/>
            </a:endParaRPr>
          </a:p>
        </p:txBody>
      </p:sp>
      <p:sp>
        <p:nvSpPr>
          <p:cNvPr id="3" name="Text Placeholder 2"/>
          <p:cNvSpPr>
            <a:spLocks noGrp="1"/>
          </p:cNvSpPr>
          <p:nvPr>
            <p:ph type="body" idx="1"/>
          </p:nvPr>
        </p:nvSpPr>
        <p:spPr/>
        <p:txBody>
          <a:bodyPr>
            <a:normAutofit fontScale="92500" lnSpcReduction="20000"/>
          </a:bodyPr>
          <a:lstStyle/>
          <a:p>
            <a:pPr lvl="0">
              <a:lnSpc>
                <a:spcPct val="110000"/>
              </a:lnSpc>
              <a:spcBef>
                <a:spcPts val="600"/>
              </a:spcBef>
            </a:pPr>
            <a:r>
              <a:rPr lang="vi-VN" b="1" i="0" u="none" strike="noStrike" baseline="0" dirty="0" smtClean="0">
                <a:solidFill>
                  <a:srgbClr val="4F81BD"/>
                </a:solidFill>
                <a:latin typeface="Cambria"/>
              </a:rPr>
              <a:t>Phân tích rủi ro (hay kỹ thuật rủi ro) bao gồm xác định các khu vực </a:t>
            </a:r>
            <a:r>
              <a:rPr lang="vi-VN" b="1" dirty="0">
                <a:solidFill>
                  <a:srgbClr val="4F81BD"/>
                </a:solidFill>
                <a:latin typeface="Cambria"/>
              </a:rPr>
              <a:t>có thể </a:t>
            </a:r>
            <a:r>
              <a:rPr lang="en-US" b="1" dirty="0" err="1" smtClean="0">
                <a:solidFill>
                  <a:srgbClr val="4F81BD"/>
                </a:solidFill>
                <a:latin typeface="Cambria"/>
              </a:rPr>
              <a:t>có</a:t>
            </a:r>
            <a:r>
              <a:rPr lang="en-US" b="1" dirty="0" smtClean="0">
                <a:solidFill>
                  <a:srgbClr val="4F81BD"/>
                </a:solidFill>
                <a:latin typeface="Cambria"/>
              </a:rPr>
              <a:t> </a:t>
            </a:r>
            <a:r>
              <a:rPr lang="vi-VN" b="1" dirty="0" smtClean="0">
                <a:solidFill>
                  <a:srgbClr val="4F81BD"/>
                </a:solidFill>
                <a:latin typeface="Cambria"/>
              </a:rPr>
              <a:t>nguy </a:t>
            </a:r>
            <a:r>
              <a:rPr lang="vi-VN" b="1" dirty="0">
                <a:solidFill>
                  <a:srgbClr val="4F81BD"/>
                </a:solidFill>
                <a:latin typeface="Cambria"/>
              </a:rPr>
              <a:t>cơ, </a:t>
            </a:r>
            <a:r>
              <a:rPr lang="vi-VN" b="1" i="0" u="none" strike="noStrike" baseline="0" dirty="0" smtClean="0">
                <a:solidFill>
                  <a:srgbClr val="4F81BD"/>
                </a:solidFill>
                <a:latin typeface="Cambria"/>
              </a:rPr>
              <a:t>ước lượng và phân bổ xác suất rủi ro, xác định các phản ứng có thể, và phân bổ chi phí với những rủi ro và hành động. </a:t>
            </a:r>
            <a:endParaRPr lang="en-US" b="1" i="0" u="none" strike="noStrike" baseline="0" dirty="0" smtClean="0">
              <a:solidFill>
                <a:srgbClr val="4F81BD"/>
              </a:solidFill>
              <a:latin typeface="Cambria"/>
            </a:endParaRPr>
          </a:p>
          <a:p>
            <a:pPr lvl="1">
              <a:lnSpc>
                <a:spcPct val="110000"/>
              </a:lnSpc>
              <a:spcBef>
                <a:spcPts val="600"/>
              </a:spcBef>
            </a:pPr>
            <a:r>
              <a:rPr lang="vi-VN" b="1" i="0" u="none" strike="noStrike" baseline="0" dirty="0" smtClean="0">
                <a:solidFill>
                  <a:srgbClr val="4F81BD"/>
                </a:solidFill>
                <a:latin typeface="Cambria"/>
              </a:rPr>
              <a:t>Kết quả là một đánh đổi giữa rủi ro dự kiến ​​và chi phí dự kiến ​​cho các lựa chọn thay thế khác nhau, có thể dẫn đến một chiến lược quản lý rủi ro bao gồm một tập hợp các tùy chọn phản ứng nhằm đối phó với các nguồn rủi ro cụ thể. </a:t>
            </a:r>
          </a:p>
        </p:txBody>
      </p:sp>
      <p:sp>
        <p:nvSpPr>
          <p:cNvPr id="4" name="Date Placeholder 3"/>
          <p:cNvSpPr>
            <a:spLocks noGrp="1"/>
          </p:cNvSpPr>
          <p:nvPr>
            <p:ph type="dt" sz="half" idx="10"/>
          </p:nvPr>
        </p:nvSpPr>
        <p:spPr/>
        <p:txBody>
          <a:bodyPr/>
          <a:lstStyle/>
          <a:p>
            <a:fld id="{A63393F2-AC3E-446A-B481-52D09F9AA748}" type="datetime1">
              <a:rPr lang="en-US" smtClean="0"/>
              <a:t>07/03/14</a:t>
            </a:fld>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FCCDC37B-01AE-4B4E-9DF4-785F047CBFC2}" type="slidenum">
              <a:rPr lang="en-US" smtClean="0"/>
              <a:t>54</a:t>
            </a:fld>
            <a:endParaRPr lang="en-US"/>
          </a:p>
        </p:txBody>
      </p:sp>
    </p:spTree>
    <p:extLst>
      <p:ext uri="{BB962C8B-B14F-4D97-AF65-F5344CB8AC3E}">
        <p14:creationId xmlns:p14="http://schemas.microsoft.com/office/powerpoint/2010/main" val="5521975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vi-VN" b="1" i="0" u="none" strike="noStrike" baseline="0" smtClean="0">
                <a:solidFill>
                  <a:srgbClr val="365F91"/>
                </a:solidFill>
                <a:latin typeface="Cambria"/>
              </a:rPr>
              <a:t>KỸ THUẬT VỀ CON NGƯỜI </a:t>
            </a:r>
            <a:r>
              <a:rPr lang="en-US" b="1" i="0" u="none" strike="noStrike" baseline="0" smtClean="0">
                <a:solidFill>
                  <a:srgbClr val="365F91"/>
                </a:solidFill>
                <a:latin typeface="Cambria"/>
              </a:rPr>
              <a:t/>
            </a:r>
            <a:br>
              <a:rPr lang="en-US" b="1" i="0" u="none" strike="noStrike" baseline="0" smtClean="0">
                <a:solidFill>
                  <a:srgbClr val="365F91"/>
                </a:solidFill>
                <a:latin typeface="Cambria"/>
              </a:rPr>
            </a:br>
            <a:r>
              <a:rPr lang="vi-VN" b="1" i="0" u="none" strike="noStrike" baseline="0" smtClean="0">
                <a:solidFill>
                  <a:srgbClr val="365F91"/>
                </a:solidFill>
                <a:latin typeface="Cambria"/>
              </a:rPr>
              <a:t>(PEOPLE TECHNIQUES) </a:t>
            </a:r>
          </a:p>
        </p:txBody>
      </p:sp>
      <p:sp>
        <p:nvSpPr>
          <p:cNvPr id="3" name="Text Placeholder 2"/>
          <p:cNvSpPr>
            <a:spLocks noGrp="1"/>
          </p:cNvSpPr>
          <p:nvPr>
            <p:ph type="body" idx="1"/>
          </p:nvPr>
        </p:nvSpPr>
        <p:spPr>
          <a:xfrm>
            <a:off x="283780" y="2514600"/>
            <a:ext cx="8544910" cy="3810000"/>
          </a:xfrm>
        </p:spPr>
        <p:txBody>
          <a:bodyPr/>
          <a:lstStyle/>
          <a:p>
            <a:pPr marL="454025" indent="-454025">
              <a:buFont typeface="Wingdings" pitchFamily="2" charset="2"/>
              <a:buChar char="q"/>
            </a:pPr>
            <a:r>
              <a:rPr lang="en-US" b="1" dirty="0" err="1">
                <a:solidFill>
                  <a:srgbClr val="365F91"/>
                </a:solidFill>
                <a:latin typeface="Cambria"/>
              </a:rPr>
              <a:t>Phân</a:t>
            </a:r>
            <a:r>
              <a:rPr lang="en-US" b="1" dirty="0">
                <a:solidFill>
                  <a:srgbClr val="365F91"/>
                </a:solidFill>
                <a:latin typeface="Cambria"/>
              </a:rPr>
              <a:t> </a:t>
            </a:r>
            <a:r>
              <a:rPr lang="en-US" b="1" dirty="0" err="1">
                <a:solidFill>
                  <a:srgbClr val="365F91"/>
                </a:solidFill>
                <a:latin typeface="Cambria"/>
              </a:rPr>
              <a:t>tích</a:t>
            </a:r>
            <a:r>
              <a:rPr lang="en-US" b="1" dirty="0">
                <a:solidFill>
                  <a:srgbClr val="365F91"/>
                </a:solidFill>
                <a:latin typeface="Cambria"/>
              </a:rPr>
              <a:t> </a:t>
            </a:r>
            <a:r>
              <a:rPr lang="en-US" b="1" dirty="0" err="1">
                <a:solidFill>
                  <a:srgbClr val="365F91"/>
                </a:solidFill>
                <a:latin typeface="Cambria"/>
              </a:rPr>
              <a:t>các</a:t>
            </a:r>
            <a:r>
              <a:rPr lang="en-US" b="1" dirty="0">
                <a:solidFill>
                  <a:srgbClr val="365F91"/>
                </a:solidFill>
                <a:latin typeface="Cambria"/>
              </a:rPr>
              <a:t> </a:t>
            </a:r>
            <a:r>
              <a:rPr lang="en-US" b="1" dirty="0" err="1">
                <a:solidFill>
                  <a:srgbClr val="365F91"/>
                </a:solidFill>
                <a:latin typeface="Cambria"/>
              </a:rPr>
              <a:t>bên</a:t>
            </a:r>
            <a:r>
              <a:rPr lang="en-US" b="1" dirty="0">
                <a:solidFill>
                  <a:srgbClr val="365F91"/>
                </a:solidFill>
                <a:latin typeface="Cambria"/>
              </a:rPr>
              <a:t> </a:t>
            </a:r>
            <a:r>
              <a:rPr lang="en-US" b="1" dirty="0" err="1">
                <a:solidFill>
                  <a:srgbClr val="365F91"/>
                </a:solidFill>
                <a:latin typeface="Cambria"/>
              </a:rPr>
              <a:t>liên</a:t>
            </a:r>
            <a:r>
              <a:rPr lang="en-US" b="1" dirty="0">
                <a:solidFill>
                  <a:srgbClr val="365F91"/>
                </a:solidFill>
                <a:latin typeface="Cambria"/>
              </a:rPr>
              <a:t> </a:t>
            </a:r>
            <a:r>
              <a:rPr lang="en-US" b="1" err="1">
                <a:solidFill>
                  <a:srgbClr val="365F91"/>
                </a:solidFill>
                <a:latin typeface="Cambria"/>
              </a:rPr>
              <a:t>quan</a:t>
            </a:r>
            <a:r>
              <a:rPr lang="en-US" b="1">
                <a:solidFill>
                  <a:srgbClr val="365F91"/>
                </a:solidFill>
                <a:latin typeface="Cambria"/>
              </a:rPr>
              <a:t> </a:t>
            </a:r>
            <a:r>
              <a:rPr lang="en-US" b="1" smtClean="0">
                <a:solidFill>
                  <a:srgbClr val="365F91"/>
                </a:solidFill>
                <a:latin typeface="Cambria"/>
              </a:rPr>
              <a:t/>
            </a:r>
            <a:br>
              <a:rPr lang="en-US" b="1" smtClean="0">
                <a:solidFill>
                  <a:srgbClr val="365F91"/>
                </a:solidFill>
                <a:latin typeface="Cambria"/>
              </a:rPr>
            </a:br>
            <a:r>
              <a:rPr lang="en-US" b="1" smtClean="0">
                <a:solidFill>
                  <a:srgbClr val="365F91"/>
                </a:solidFill>
                <a:latin typeface="Cambria"/>
              </a:rPr>
              <a:t>(</a:t>
            </a:r>
            <a:r>
              <a:rPr lang="en-US" b="1" dirty="0">
                <a:solidFill>
                  <a:srgbClr val="365F91"/>
                </a:solidFill>
                <a:latin typeface="Cambria"/>
              </a:rPr>
              <a:t>Stakeholder analysis) </a:t>
            </a:r>
            <a:endParaRPr lang="en-US" b="1" dirty="0" smtClean="0">
              <a:solidFill>
                <a:srgbClr val="365F91"/>
              </a:solidFill>
              <a:latin typeface="Cambria"/>
            </a:endParaRPr>
          </a:p>
          <a:p>
            <a:pPr marL="454025" indent="-454025">
              <a:buFont typeface="Wingdings" pitchFamily="2" charset="2"/>
              <a:buChar char="q"/>
            </a:pPr>
            <a:r>
              <a:rPr lang="en-US" b="1" dirty="0" err="1">
                <a:solidFill>
                  <a:srgbClr val="365F91"/>
                </a:solidFill>
                <a:latin typeface="Cambria"/>
              </a:rPr>
              <a:t>Phát</a:t>
            </a:r>
            <a:r>
              <a:rPr lang="en-US" b="1" dirty="0">
                <a:solidFill>
                  <a:srgbClr val="365F91"/>
                </a:solidFill>
                <a:latin typeface="Cambria"/>
              </a:rPr>
              <a:t> </a:t>
            </a:r>
            <a:r>
              <a:rPr lang="en-US" b="1" dirty="0" err="1">
                <a:solidFill>
                  <a:srgbClr val="365F91"/>
                </a:solidFill>
                <a:latin typeface="Cambria"/>
              </a:rPr>
              <a:t>triển</a:t>
            </a:r>
            <a:r>
              <a:rPr lang="en-US" b="1" dirty="0">
                <a:solidFill>
                  <a:srgbClr val="365F91"/>
                </a:solidFill>
                <a:latin typeface="Cambria"/>
              </a:rPr>
              <a:t> </a:t>
            </a:r>
            <a:r>
              <a:rPr lang="en-US" b="1" dirty="0" err="1">
                <a:solidFill>
                  <a:srgbClr val="365F91"/>
                </a:solidFill>
                <a:latin typeface="Cambria"/>
              </a:rPr>
              <a:t>ứng</a:t>
            </a:r>
            <a:r>
              <a:rPr lang="en-US" b="1" dirty="0">
                <a:solidFill>
                  <a:srgbClr val="365F91"/>
                </a:solidFill>
                <a:latin typeface="Cambria"/>
              </a:rPr>
              <a:t> </a:t>
            </a:r>
            <a:r>
              <a:rPr lang="en-US" b="1" dirty="0" err="1">
                <a:solidFill>
                  <a:srgbClr val="365F91"/>
                </a:solidFill>
                <a:latin typeface="Cambria"/>
              </a:rPr>
              <a:t>dụng</a:t>
            </a:r>
            <a:r>
              <a:rPr lang="en-US" b="1" dirty="0">
                <a:solidFill>
                  <a:srgbClr val="365F91"/>
                </a:solidFill>
                <a:latin typeface="Cambria"/>
              </a:rPr>
              <a:t> </a:t>
            </a:r>
            <a:r>
              <a:rPr lang="en-US" b="1" dirty="0" err="1">
                <a:solidFill>
                  <a:srgbClr val="365F91"/>
                </a:solidFill>
                <a:latin typeface="Cambria"/>
              </a:rPr>
              <a:t>gắn</a:t>
            </a:r>
            <a:r>
              <a:rPr lang="en-US" b="1" dirty="0">
                <a:solidFill>
                  <a:srgbClr val="365F91"/>
                </a:solidFill>
                <a:latin typeface="Cambria"/>
              </a:rPr>
              <a:t> </a:t>
            </a:r>
            <a:r>
              <a:rPr lang="en-US" b="1" dirty="0" err="1">
                <a:solidFill>
                  <a:srgbClr val="365F91"/>
                </a:solidFill>
                <a:latin typeface="Cambria"/>
              </a:rPr>
              <a:t>kết</a:t>
            </a:r>
            <a:r>
              <a:rPr lang="en-US" b="1" dirty="0">
                <a:solidFill>
                  <a:srgbClr val="365F91"/>
                </a:solidFill>
                <a:latin typeface="Cambria"/>
              </a:rPr>
              <a:t> </a:t>
            </a:r>
            <a:r>
              <a:rPr lang="en-US" b="1" dirty="0" smtClean="0">
                <a:solidFill>
                  <a:srgbClr val="365F91"/>
                </a:solidFill>
                <a:latin typeface="Cambria"/>
              </a:rPr>
              <a:t/>
            </a:r>
            <a:br>
              <a:rPr lang="en-US" b="1" dirty="0" smtClean="0">
                <a:solidFill>
                  <a:srgbClr val="365F91"/>
                </a:solidFill>
                <a:latin typeface="Cambria"/>
              </a:rPr>
            </a:br>
            <a:r>
              <a:rPr lang="en-US" b="1" dirty="0" smtClean="0">
                <a:solidFill>
                  <a:srgbClr val="365F91"/>
                </a:solidFill>
                <a:latin typeface="Cambria"/>
              </a:rPr>
              <a:t>(</a:t>
            </a:r>
            <a:r>
              <a:rPr lang="en-US" b="1" dirty="0">
                <a:solidFill>
                  <a:srgbClr val="365F91"/>
                </a:solidFill>
                <a:latin typeface="Cambria"/>
              </a:rPr>
              <a:t>JAD: Joint Application Development) </a:t>
            </a:r>
            <a:endParaRPr lang="en-US" dirty="0"/>
          </a:p>
        </p:txBody>
      </p:sp>
      <p:sp>
        <p:nvSpPr>
          <p:cNvPr id="4" name="Date Placeholder 3"/>
          <p:cNvSpPr>
            <a:spLocks noGrp="1"/>
          </p:cNvSpPr>
          <p:nvPr>
            <p:ph type="dt" sz="half" idx="10"/>
          </p:nvPr>
        </p:nvSpPr>
        <p:spPr/>
        <p:txBody>
          <a:bodyPr/>
          <a:lstStyle/>
          <a:p>
            <a:fld id="{41D70080-26CB-465B-9D8C-DE5F6A2E5FCD}" type="datetime1">
              <a:rPr lang="en-US" smtClean="0"/>
              <a:t>07/03/14</a:t>
            </a:fld>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FCCDC37B-01AE-4B4E-9DF4-785F047CBFC2}" type="slidenum">
              <a:rPr lang="en-US" smtClean="0"/>
              <a:t>55</a:t>
            </a:fld>
            <a:endParaRPr lang="en-US"/>
          </a:p>
        </p:txBody>
      </p:sp>
    </p:spTree>
    <p:extLst>
      <p:ext uri="{BB962C8B-B14F-4D97-AF65-F5344CB8AC3E}">
        <p14:creationId xmlns:p14="http://schemas.microsoft.com/office/powerpoint/2010/main" val="28429415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rtl="0"/>
            <a:r>
              <a:rPr lang="en-US" b="1" i="0" u="none" strike="noStrike" baseline="0" dirty="0" err="1" smtClean="0">
                <a:solidFill>
                  <a:srgbClr val="365F91"/>
                </a:solidFill>
                <a:latin typeface="Cambria"/>
              </a:rPr>
              <a:t>Phân</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tích</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các</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bên</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liên</a:t>
            </a:r>
            <a:r>
              <a:rPr lang="en-US" b="1" i="0" u="none" strike="noStrike" baseline="0" dirty="0" smtClean="0">
                <a:solidFill>
                  <a:srgbClr val="365F91"/>
                </a:solidFill>
                <a:latin typeface="Cambria"/>
              </a:rPr>
              <a:t> </a:t>
            </a:r>
            <a:r>
              <a:rPr lang="en-US" b="1" i="0" u="none" strike="noStrike" baseline="0" err="1" smtClean="0">
                <a:solidFill>
                  <a:srgbClr val="365F91"/>
                </a:solidFill>
                <a:latin typeface="Cambria"/>
              </a:rPr>
              <a:t>quan</a:t>
            </a:r>
            <a:r>
              <a:rPr lang="en-US" b="1" i="0" u="none" strike="noStrike" baseline="0" smtClean="0">
                <a:solidFill>
                  <a:srgbClr val="365F91"/>
                </a:solidFill>
                <a:latin typeface="Cambria"/>
              </a:rPr>
              <a:t> </a:t>
            </a:r>
            <a:br>
              <a:rPr lang="en-US" b="1" i="0" u="none" strike="noStrike" baseline="0" smtClean="0">
                <a:solidFill>
                  <a:srgbClr val="365F91"/>
                </a:solidFill>
                <a:latin typeface="Cambria"/>
              </a:rPr>
            </a:br>
            <a:r>
              <a:rPr lang="en-US" b="1" i="0" u="none" strike="noStrike" baseline="0" smtClean="0">
                <a:solidFill>
                  <a:srgbClr val="365F91"/>
                </a:solidFill>
                <a:latin typeface="Cambria"/>
              </a:rPr>
              <a:t>(</a:t>
            </a:r>
            <a:r>
              <a:rPr lang="en-US" b="1" i="0" u="none" strike="noStrike" baseline="0" dirty="0" smtClean="0">
                <a:solidFill>
                  <a:srgbClr val="365F91"/>
                </a:solidFill>
                <a:latin typeface="Cambria"/>
              </a:rPr>
              <a:t>Stakeholder analysis) </a:t>
            </a:r>
            <a:endParaRPr lang="en-US" b="1" i="0" u="none" strike="noStrike" baseline="0" dirty="0" smtClean="0">
              <a:solidFill>
                <a:srgbClr val="365F91"/>
              </a:solidFill>
              <a:latin typeface="Times New Roman"/>
            </a:endParaRPr>
          </a:p>
        </p:txBody>
      </p:sp>
      <p:sp>
        <p:nvSpPr>
          <p:cNvPr id="3" name="Text Placeholder 2"/>
          <p:cNvSpPr>
            <a:spLocks noGrp="1"/>
          </p:cNvSpPr>
          <p:nvPr>
            <p:ph type="body" idx="1"/>
          </p:nvPr>
        </p:nvSpPr>
        <p:spPr>
          <a:xfrm>
            <a:off x="283780" y="2514600"/>
            <a:ext cx="8544910" cy="3810000"/>
          </a:xfrm>
        </p:spPr>
        <p:txBody>
          <a:bodyPr/>
          <a:lstStyle/>
          <a:p>
            <a:pPr marR="0" lvl="0" rtl="0"/>
            <a:r>
              <a:rPr lang="vi-VN" b="1" i="0" u="none" strike="noStrike" baseline="0" smtClean="0">
                <a:solidFill>
                  <a:srgbClr val="4F81BD"/>
                </a:solidFill>
                <a:latin typeface="Cambria"/>
              </a:rPr>
              <a:t>Các bên liên quan là những cá nhân hoặc nhóm người có liên quan với dự án. Họ bao gồm các người dùng của chính phủ, của xã hội, các cổ đông, nhân viên, khách hàng, nhà cung cấp, bệnh nhân, chính trị gia, luật sư, nhà quản lý, và công dân. </a:t>
            </a:r>
          </a:p>
        </p:txBody>
      </p:sp>
      <p:sp>
        <p:nvSpPr>
          <p:cNvPr id="4" name="Date Placeholder 3"/>
          <p:cNvSpPr>
            <a:spLocks noGrp="1"/>
          </p:cNvSpPr>
          <p:nvPr>
            <p:ph type="dt" sz="half" idx="10"/>
          </p:nvPr>
        </p:nvSpPr>
        <p:spPr/>
        <p:txBody>
          <a:bodyPr/>
          <a:lstStyle/>
          <a:p>
            <a:fld id="{08B445EA-648F-4B83-9A84-88B0AAEBE05F}" type="datetime1">
              <a:rPr lang="en-US" smtClean="0"/>
              <a:t>07/03/14</a:t>
            </a:fld>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FCCDC37B-01AE-4B4E-9DF4-785F047CBFC2}" type="slidenum">
              <a:rPr lang="en-US" smtClean="0"/>
              <a:t>56</a:t>
            </a:fld>
            <a:endParaRPr lang="en-US"/>
          </a:p>
        </p:txBody>
      </p:sp>
    </p:spTree>
    <p:extLst>
      <p:ext uri="{BB962C8B-B14F-4D97-AF65-F5344CB8AC3E}">
        <p14:creationId xmlns:p14="http://schemas.microsoft.com/office/powerpoint/2010/main" val="32266639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baseline="0" dirty="0" err="1" smtClean="0">
                <a:solidFill>
                  <a:srgbClr val="365F91"/>
                </a:solidFill>
                <a:latin typeface="Cambria"/>
              </a:rPr>
              <a:t>Phát</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triển</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ứng</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dụng</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gắn</a:t>
            </a:r>
            <a:r>
              <a:rPr lang="en-US" b="1" i="0" u="none" strike="noStrike" baseline="0" dirty="0" smtClean="0">
                <a:solidFill>
                  <a:srgbClr val="365F91"/>
                </a:solidFill>
                <a:latin typeface="Cambria"/>
              </a:rPr>
              <a:t> </a:t>
            </a:r>
            <a:r>
              <a:rPr lang="en-US" b="1" i="0" u="none" strike="noStrike" baseline="0" err="1" smtClean="0">
                <a:solidFill>
                  <a:srgbClr val="365F91"/>
                </a:solidFill>
                <a:latin typeface="Cambria"/>
              </a:rPr>
              <a:t>kết</a:t>
            </a:r>
            <a:r>
              <a:rPr lang="en-US" b="1" i="0" u="none" strike="noStrike" baseline="0" smtClean="0">
                <a:solidFill>
                  <a:srgbClr val="365F91"/>
                </a:solidFill>
                <a:latin typeface="Cambria"/>
              </a:rPr>
              <a:t> </a:t>
            </a:r>
            <a:br>
              <a:rPr lang="en-US" b="1" i="0" u="none" strike="noStrike" baseline="0" smtClean="0">
                <a:solidFill>
                  <a:srgbClr val="365F91"/>
                </a:solidFill>
                <a:latin typeface="Cambria"/>
              </a:rPr>
            </a:br>
            <a:r>
              <a:rPr lang="en-US" b="1" i="0" u="none" strike="noStrike" baseline="0" smtClean="0">
                <a:solidFill>
                  <a:srgbClr val="365F91"/>
                </a:solidFill>
                <a:latin typeface="Cambria"/>
              </a:rPr>
              <a:t>(</a:t>
            </a:r>
            <a:r>
              <a:rPr lang="en-US" b="1" i="0" u="none" strike="noStrike" baseline="0" dirty="0" smtClean="0">
                <a:solidFill>
                  <a:srgbClr val="365F91"/>
                </a:solidFill>
                <a:latin typeface="Cambria"/>
              </a:rPr>
              <a:t>JAD: Joint Application Development) </a:t>
            </a:r>
            <a:endParaRPr lang="en-US" b="1" i="0" u="none" strike="noStrike" baseline="0" dirty="0" smtClean="0">
              <a:solidFill>
                <a:srgbClr val="365F91"/>
              </a:solidFill>
              <a:latin typeface="Times New Roman"/>
            </a:endParaRPr>
          </a:p>
        </p:txBody>
      </p:sp>
      <p:sp>
        <p:nvSpPr>
          <p:cNvPr id="3" name="Text Placeholder 2"/>
          <p:cNvSpPr>
            <a:spLocks noGrp="1"/>
          </p:cNvSpPr>
          <p:nvPr>
            <p:ph type="body" idx="1"/>
          </p:nvPr>
        </p:nvSpPr>
        <p:spPr>
          <a:xfrm>
            <a:off x="283780" y="2438400"/>
            <a:ext cx="8544910" cy="3886200"/>
          </a:xfrm>
        </p:spPr>
        <p:txBody>
          <a:bodyPr>
            <a:normAutofit fontScale="92500"/>
          </a:bodyPr>
          <a:lstStyle/>
          <a:p>
            <a:pPr marR="0" lvl="0" rtl="0">
              <a:lnSpc>
                <a:spcPct val="110000"/>
              </a:lnSpc>
              <a:spcBef>
                <a:spcPts val="600"/>
              </a:spcBef>
            </a:pPr>
            <a:r>
              <a:rPr lang="vi-VN" b="1" i="0" u="none" strike="noStrike" baseline="0" smtClean="0">
                <a:solidFill>
                  <a:srgbClr val="4F81BD"/>
                </a:solidFill>
                <a:latin typeface="Cambria"/>
              </a:rPr>
              <a:t>Phát triển ứng dụng gắn kết (JAD) tạo điều kiện thuận lợi cho một cuộc họp hay hội thảo được thiết kế để khắc phục các vấn đề của việc tập hợp các yêu cầu truyền thống để thống nhất một thiết kế cho hệ thống thông tin một cách đầy đủ có tính đến quan điểm của người sử dụng và các bên liên quan khác. </a:t>
            </a:r>
          </a:p>
        </p:txBody>
      </p:sp>
      <p:sp>
        <p:nvSpPr>
          <p:cNvPr id="4" name="Date Placeholder 3"/>
          <p:cNvSpPr>
            <a:spLocks noGrp="1"/>
          </p:cNvSpPr>
          <p:nvPr>
            <p:ph type="dt" sz="half" idx="10"/>
          </p:nvPr>
        </p:nvSpPr>
        <p:spPr/>
        <p:txBody>
          <a:bodyPr/>
          <a:lstStyle/>
          <a:p>
            <a:fld id="{5B0774B5-B36B-4B00-B413-BB6C6EE3B8C2}" type="datetime1">
              <a:rPr lang="en-US" smtClean="0"/>
              <a:t>07/03/14</a:t>
            </a:fld>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FCCDC37B-01AE-4B4E-9DF4-785F047CBFC2}" type="slidenum">
              <a:rPr lang="en-US" smtClean="0"/>
              <a:t>57</a:t>
            </a:fld>
            <a:endParaRPr lang="en-US"/>
          </a:p>
        </p:txBody>
      </p:sp>
    </p:spTree>
    <p:extLst>
      <p:ext uri="{BB962C8B-B14F-4D97-AF65-F5344CB8AC3E}">
        <p14:creationId xmlns:p14="http://schemas.microsoft.com/office/powerpoint/2010/main" val="6836340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baseline="0" smtClean="0">
                <a:solidFill>
                  <a:srgbClr val="365F91"/>
                </a:solidFill>
                <a:latin typeface="Cambria"/>
              </a:rPr>
              <a:t>KỸ THUẬT TRONG BỐI CẢNH </a:t>
            </a:r>
            <a:br>
              <a:rPr lang="en-US" b="1" i="0" u="none" strike="noStrike" baseline="0" smtClean="0">
                <a:solidFill>
                  <a:srgbClr val="365F91"/>
                </a:solidFill>
                <a:latin typeface="Cambria"/>
              </a:rPr>
            </a:br>
            <a:r>
              <a:rPr lang="en-US" b="1" i="0" u="none" strike="noStrike" baseline="0" smtClean="0">
                <a:solidFill>
                  <a:srgbClr val="365F91"/>
                </a:solidFill>
                <a:latin typeface="Cambria"/>
              </a:rPr>
              <a:t>(TECHNIQUES IN CONTEXT) </a:t>
            </a:r>
          </a:p>
        </p:txBody>
      </p:sp>
      <p:sp>
        <p:nvSpPr>
          <p:cNvPr id="3" name="Text Placeholder 2"/>
          <p:cNvSpPr>
            <a:spLocks noGrp="1"/>
          </p:cNvSpPr>
          <p:nvPr>
            <p:ph type="body" idx="1"/>
          </p:nvPr>
        </p:nvSpPr>
        <p:spPr>
          <a:xfrm>
            <a:off x="283780" y="2362200"/>
            <a:ext cx="8544910" cy="3962400"/>
          </a:xfrm>
        </p:spPr>
        <p:txBody>
          <a:bodyPr>
            <a:normAutofit fontScale="70000" lnSpcReduction="20000"/>
          </a:bodyPr>
          <a:lstStyle/>
          <a:p>
            <a:pPr lvl="0">
              <a:lnSpc>
                <a:spcPct val="120000"/>
              </a:lnSpc>
              <a:spcBef>
                <a:spcPts val="600"/>
              </a:spcBef>
            </a:pPr>
            <a:r>
              <a:rPr lang="vi-VN" b="1" dirty="0">
                <a:solidFill>
                  <a:srgbClr val="4F81BD"/>
                </a:solidFill>
                <a:latin typeface="Cambria"/>
              </a:rPr>
              <a:t>Các lợi ích kỹ thuật - tiềm năng của việc sử dụng và đặc điểm của chúng </a:t>
            </a:r>
          </a:p>
          <a:p>
            <a:pPr lvl="0">
              <a:lnSpc>
                <a:spcPct val="120000"/>
              </a:lnSpc>
              <a:spcBef>
                <a:spcPts val="600"/>
              </a:spcBef>
            </a:pPr>
            <a:r>
              <a:rPr lang="vi-VN" b="1" dirty="0">
                <a:solidFill>
                  <a:srgbClr val="4F81BD"/>
                </a:solidFill>
                <a:latin typeface="Cambria"/>
              </a:rPr>
              <a:t>Kỹ thuật tác động trên sự hiểu biết vấn đề: các khối tiềm năng để nhận thức vấn đề </a:t>
            </a:r>
          </a:p>
          <a:p>
            <a:pPr lvl="0">
              <a:lnSpc>
                <a:spcPct val="120000"/>
              </a:lnSpc>
              <a:spcBef>
                <a:spcPts val="600"/>
              </a:spcBef>
            </a:pPr>
            <a:r>
              <a:rPr lang="vi-VN" b="1" dirty="0">
                <a:solidFill>
                  <a:srgbClr val="4F81BD"/>
                </a:solidFill>
                <a:latin typeface="Cambria"/>
              </a:rPr>
              <a:t>Kỹ thuật tác động trên sự hiểu biết vấn đề: ảnh hưởng lên nhận thức vấn đề trực quan và bằng ngôn ngữ </a:t>
            </a:r>
          </a:p>
          <a:p>
            <a:pPr lvl="0">
              <a:lnSpc>
                <a:spcPct val="120000"/>
              </a:lnSpc>
              <a:spcBef>
                <a:spcPts val="600"/>
              </a:spcBef>
            </a:pPr>
            <a:r>
              <a:rPr lang="en-US" b="1" dirty="0" err="1">
                <a:solidFill>
                  <a:srgbClr val="4F81BD"/>
                </a:solidFill>
                <a:latin typeface="Cambria"/>
              </a:rPr>
              <a:t>Áp</a:t>
            </a:r>
            <a:r>
              <a:rPr lang="en-US" b="1" dirty="0">
                <a:solidFill>
                  <a:srgbClr val="4F81BD"/>
                </a:solidFill>
                <a:latin typeface="Cambria"/>
              </a:rPr>
              <a:t> </a:t>
            </a:r>
            <a:r>
              <a:rPr lang="en-US" b="1" dirty="0" err="1">
                <a:solidFill>
                  <a:srgbClr val="4F81BD"/>
                </a:solidFill>
                <a:latin typeface="Cambria"/>
              </a:rPr>
              <a:t>dụng</a:t>
            </a:r>
            <a:r>
              <a:rPr lang="en-US" b="1" dirty="0">
                <a:solidFill>
                  <a:srgbClr val="4F81BD"/>
                </a:solidFill>
                <a:latin typeface="Cambria"/>
              </a:rPr>
              <a:t> </a:t>
            </a:r>
            <a:r>
              <a:rPr lang="en-US" b="1" dirty="0" err="1">
                <a:solidFill>
                  <a:srgbClr val="4F81BD"/>
                </a:solidFill>
                <a:latin typeface="Cambria"/>
              </a:rPr>
              <a:t>các</a:t>
            </a:r>
            <a:r>
              <a:rPr lang="en-US" b="1" dirty="0">
                <a:solidFill>
                  <a:srgbClr val="4F81BD"/>
                </a:solidFill>
                <a:latin typeface="Cambria"/>
              </a:rPr>
              <a:t> </a:t>
            </a:r>
            <a:r>
              <a:rPr lang="en-US" b="1" dirty="0" err="1">
                <a:solidFill>
                  <a:srgbClr val="4F81BD"/>
                </a:solidFill>
                <a:latin typeface="Cambria"/>
              </a:rPr>
              <a:t>bài</a:t>
            </a:r>
            <a:r>
              <a:rPr lang="en-US" b="1" dirty="0">
                <a:solidFill>
                  <a:srgbClr val="4F81BD"/>
                </a:solidFill>
                <a:latin typeface="Cambria"/>
              </a:rPr>
              <a:t> </a:t>
            </a:r>
            <a:r>
              <a:rPr lang="en-US" b="1" dirty="0" err="1">
                <a:solidFill>
                  <a:srgbClr val="4F81BD"/>
                </a:solidFill>
                <a:latin typeface="Cambria"/>
              </a:rPr>
              <a:t>học</a:t>
            </a:r>
            <a:r>
              <a:rPr lang="en-US" b="1" dirty="0">
                <a:solidFill>
                  <a:srgbClr val="4F81BD"/>
                </a:solidFill>
                <a:latin typeface="Cambria"/>
              </a:rPr>
              <a:t> </a:t>
            </a:r>
            <a:r>
              <a:rPr lang="en-US" b="1" dirty="0" err="1">
                <a:solidFill>
                  <a:srgbClr val="4F81BD"/>
                </a:solidFill>
                <a:latin typeface="Cambria"/>
              </a:rPr>
              <a:t>từ</a:t>
            </a:r>
            <a:r>
              <a:rPr lang="en-US" b="1" dirty="0">
                <a:solidFill>
                  <a:srgbClr val="4F81BD"/>
                </a:solidFill>
                <a:latin typeface="Cambria"/>
              </a:rPr>
              <a:t> </a:t>
            </a:r>
            <a:r>
              <a:rPr lang="en-US" b="1" dirty="0" err="1">
                <a:solidFill>
                  <a:srgbClr val="4F81BD"/>
                </a:solidFill>
                <a:latin typeface="Cambria"/>
              </a:rPr>
              <a:t>tâm</a:t>
            </a:r>
            <a:r>
              <a:rPr lang="en-US" b="1" dirty="0">
                <a:solidFill>
                  <a:srgbClr val="4F81BD"/>
                </a:solidFill>
                <a:latin typeface="Cambria"/>
              </a:rPr>
              <a:t> </a:t>
            </a:r>
            <a:r>
              <a:rPr lang="en-US" b="1" dirty="0" err="1">
                <a:solidFill>
                  <a:srgbClr val="4F81BD"/>
                </a:solidFill>
                <a:latin typeface="Cambria"/>
              </a:rPr>
              <a:t>lý</a:t>
            </a:r>
            <a:r>
              <a:rPr lang="en-US" b="1" dirty="0">
                <a:solidFill>
                  <a:srgbClr val="4F81BD"/>
                </a:solidFill>
                <a:latin typeface="Cambria"/>
              </a:rPr>
              <a:t> </a:t>
            </a:r>
            <a:r>
              <a:rPr lang="en-US" b="1" dirty="0" err="1">
                <a:solidFill>
                  <a:srgbClr val="4F81BD"/>
                </a:solidFill>
                <a:latin typeface="Cambria"/>
              </a:rPr>
              <a:t>học</a:t>
            </a:r>
            <a:r>
              <a:rPr lang="en-US" b="1" dirty="0">
                <a:solidFill>
                  <a:srgbClr val="4F81BD"/>
                </a:solidFill>
                <a:latin typeface="Cambria"/>
              </a:rPr>
              <a:t> </a:t>
            </a:r>
            <a:r>
              <a:rPr lang="en-US" b="1" dirty="0" err="1">
                <a:solidFill>
                  <a:srgbClr val="4F81BD"/>
                </a:solidFill>
                <a:latin typeface="Cambria"/>
              </a:rPr>
              <a:t>nhận</a:t>
            </a:r>
            <a:r>
              <a:rPr lang="en-US" b="1" dirty="0">
                <a:solidFill>
                  <a:srgbClr val="4F81BD"/>
                </a:solidFill>
                <a:latin typeface="Cambria"/>
              </a:rPr>
              <a:t> </a:t>
            </a:r>
            <a:r>
              <a:rPr lang="en-US" b="1" dirty="0" err="1">
                <a:solidFill>
                  <a:srgbClr val="4F81BD"/>
                </a:solidFill>
                <a:latin typeface="Cambria"/>
              </a:rPr>
              <a:t>thức</a:t>
            </a:r>
            <a:r>
              <a:rPr lang="en-US" b="1" dirty="0">
                <a:solidFill>
                  <a:srgbClr val="4F81BD"/>
                </a:solidFill>
                <a:latin typeface="Cambria"/>
              </a:rPr>
              <a:t>: </a:t>
            </a:r>
            <a:r>
              <a:rPr lang="en-US" b="1" dirty="0" err="1">
                <a:solidFill>
                  <a:srgbClr val="4F81BD"/>
                </a:solidFill>
                <a:latin typeface="Cambria"/>
              </a:rPr>
              <a:t>phân</a:t>
            </a:r>
            <a:r>
              <a:rPr lang="en-US" b="1" dirty="0">
                <a:solidFill>
                  <a:srgbClr val="4F81BD"/>
                </a:solidFill>
                <a:latin typeface="Cambria"/>
              </a:rPr>
              <a:t> </a:t>
            </a:r>
            <a:r>
              <a:rPr lang="en-US" b="1" dirty="0" err="1">
                <a:solidFill>
                  <a:srgbClr val="4F81BD"/>
                </a:solidFill>
                <a:latin typeface="Cambria"/>
              </a:rPr>
              <a:t>tích</a:t>
            </a:r>
            <a:r>
              <a:rPr lang="en-US" b="1" dirty="0">
                <a:solidFill>
                  <a:srgbClr val="4F81BD"/>
                </a:solidFill>
                <a:latin typeface="Cambria"/>
              </a:rPr>
              <a:t> </a:t>
            </a:r>
            <a:r>
              <a:rPr lang="en-US" b="1" dirty="0" err="1">
                <a:solidFill>
                  <a:srgbClr val="4F81BD"/>
                </a:solidFill>
                <a:latin typeface="Cambria"/>
              </a:rPr>
              <a:t>vĩ</a:t>
            </a:r>
            <a:r>
              <a:rPr lang="en-US" b="1" dirty="0">
                <a:solidFill>
                  <a:srgbClr val="4F81BD"/>
                </a:solidFill>
                <a:latin typeface="Cambria"/>
              </a:rPr>
              <a:t> </a:t>
            </a:r>
            <a:r>
              <a:rPr lang="en-US" b="1" dirty="0" err="1">
                <a:solidFill>
                  <a:srgbClr val="4F81BD"/>
                </a:solidFill>
                <a:latin typeface="Cambria"/>
              </a:rPr>
              <a:t>mô</a:t>
            </a:r>
            <a:r>
              <a:rPr lang="en-US" b="1" dirty="0">
                <a:solidFill>
                  <a:srgbClr val="4F81BD"/>
                </a:solidFill>
                <a:latin typeface="Cambria"/>
              </a:rPr>
              <a:t> </a:t>
            </a:r>
            <a:r>
              <a:rPr lang="en-US" b="1" dirty="0" err="1">
                <a:solidFill>
                  <a:srgbClr val="4F81BD"/>
                </a:solidFill>
                <a:latin typeface="Cambria"/>
              </a:rPr>
              <a:t>của</a:t>
            </a:r>
            <a:r>
              <a:rPr lang="en-US" b="1" dirty="0">
                <a:solidFill>
                  <a:srgbClr val="4F81BD"/>
                </a:solidFill>
                <a:latin typeface="Cambria"/>
              </a:rPr>
              <a:t> </a:t>
            </a:r>
            <a:r>
              <a:rPr lang="en-US" b="1" dirty="0" err="1">
                <a:solidFill>
                  <a:srgbClr val="4F81BD"/>
                </a:solidFill>
                <a:latin typeface="Cambria"/>
              </a:rPr>
              <a:t>các</a:t>
            </a:r>
            <a:r>
              <a:rPr lang="en-US" b="1" dirty="0">
                <a:solidFill>
                  <a:srgbClr val="4F81BD"/>
                </a:solidFill>
                <a:latin typeface="Cambria"/>
              </a:rPr>
              <a:t> </a:t>
            </a:r>
            <a:r>
              <a:rPr lang="en-US" b="1" dirty="0" err="1">
                <a:solidFill>
                  <a:srgbClr val="4F81BD"/>
                </a:solidFill>
                <a:latin typeface="Cambria"/>
              </a:rPr>
              <a:t>kỹ</a:t>
            </a:r>
            <a:r>
              <a:rPr lang="en-US" b="1" dirty="0">
                <a:solidFill>
                  <a:srgbClr val="4F81BD"/>
                </a:solidFill>
                <a:latin typeface="Cambria"/>
              </a:rPr>
              <a:t> </a:t>
            </a:r>
            <a:r>
              <a:rPr lang="en-US" b="1" dirty="0" err="1">
                <a:solidFill>
                  <a:srgbClr val="4F81BD"/>
                </a:solidFill>
                <a:latin typeface="Cambria"/>
              </a:rPr>
              <a:t>thuật</a:t>
            </a:r>
            <a:r>
              <a:rPr lang="en-US" b="1" dirty="0">
                <a:solidFill>
                  <a:srgbClr val="4F81BD"/>
                </a:solidFill>
                <a:latin typeface="Cambria"/>
              </a:rPr>
              <a:t> </a:t>
            </a:r>
          </a:p>
          <a:p>
            <a:pPr lvl="0">
              <a:lnSpc>
                <a:spcPct val="120000"/>
              </a:lnSpc>
              <a:spcBef>
                <a:spcPts val="600"/>
              </a:spcBef>
            </a:pPr>
            <a:r>
              <a:rPr lang="vi-VN" b="1" dirty="0">
                <a:solidFill>
                  <a:srgbClr val="4F81BD"/>
                </a:solidFill>
                <a:latin typeface="Cambria"/>
              </a:rPr>
              <a:t>Một phân loại hai chiều: ảnh hưởng của hình ảnh / ngôn ngữ (visual/language) và mô hình / quá trình (paradigm/process</a:t>
            </a:r>
            <a:r>
              <a:rPr lang="vi-VN" b="1" dirty="0" smtClean="0">
                <a:solidFill>
                  <a:srgbClr val="4F81BD"/>
                </a:solidFill>
                <a:latin typeface="Cambria"/>
              </a:rPr>
              <a:t>)</a:t>
            </a:r>
            <a:endParaRPr lang="vi-VN" b="1" dirty="0">
              <a:solidFill>
                <a:srgbClr val="4F81BD"/>
              </a:solidFill>
              <a:latin typeface="Times New Roman"/>
            </a:endParaRPr>
          </a:p>
        </p:txBody>
      </p:sp>
      <p:sp>
        <p:nvSpPr>
          <p:cNvPr id="4" name="Date Placeholder 3"/>
          <p:cNvSpPr>
            <a:spLocks noGrp="1"/>
          </p:cNvSpPr>
          <p:nvPr>
            <p:ph type="dt" sz="half" idx="10"/>
          </p:nvPr>
        </p:nvSpPr>
        <p:spPr/>
        <p:txBody>
          <a:bodyPr/>
          <a:lstStyle/>
          <a:p>
            <a:fld id="{A8744938-35EF-4EC3-B698-5F73F3E636EA}" type="datetime1">
              <a:rPr lang="en-US" smtClean="0"/>
              <a:t>07/03/14</a:t>
            </a:fld>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FCCDC37B-01AE-4B4E-9DF4-785F047CBFC2}" type="slidenum">
              <a:rPr lang="en-US" smtClean="0"/>
              <a:t>58</a:t>
            </a:fld>
            <a:endParaRPr lang="en-US"/>
          </a:p>
        </p:txBody>
      </p:sp>
    </p:spTree>
    <p:extLst>
      <p:ext uri="{BB962C8B-B14F-4D97-AF65-F5344CB8AC3E}">
        <p14:creationId xmlns:p14="http://schemas.microsoft.com/office/powerpoint/2010/main" val="3721621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smtClean="0">
                <a:solidFill>
                  <a:srgbClr val="365F91"/>
                </a:solidFill>
                <a:latin typeface="Cambria"/>
              </a:rPr>
              <a:t>KẾT LUẬN </a:t>
            </a:r>
          </a:p>
        </p:txBody>
      </p:sp>
      <p:sp>
        <p:nvSpPr>
          <p:cNvPr id="3" name="Text Placeholder 2"/>
          <p:cNvSpPr>
            <a:spLocks noGrp="1"/>
          </p:cNvSpPr>
          <p:nvPr>
            <p:ph type="body" idx="1"/>
          </p:nvPr>
        </p:nvSpPr>
        <p:spPr/>
        <p:txBody>
          <a:bodyPr>
            <a:normAutofit fontScale="85000" lnSpcReduction="20000"/>
          </a:bodyPr>
          <a:lstStyle/>
          <a:p>
            <a:pPr marR="0" lvl="0" rtl="0">
              <a:lnSpc>
                <a:spcPct val="110000"/>
              </a:lnSpc>
            </a:pPr>
            <a:r>
              <a:rPr lang="vi-VN" b="1" i="0" u="none" strike="noStrike" baseline="0" dirty="0" smtClean="0">
                <a:solidFill>
                  <a:srgbClr val="4F81BD"/>
                </a:solidFill>
                <a:latin typeface="Cambria"/>
              </a:rPr>
              <a:t>Việc sử dụng có thể che lấp hoặc đóng khung cách mọi người nghĩ về một dự án, đóng khối sự hiểu biết đầy đủ và ngăn chặn phân tích, thiết kế và / hoặc thực hiện tốt nhất. </a:t>
            </a:r>
          </a:p>
          <a:p>
            <a:pPr marR="0" lvl="0" rtl="0">
              <a:lnSpc>
                <a:spcPct val="110000"/>
              </a:lnSpc>
            </a:pPr>
            <a:r>
              <a:rPr lang="vi-VN" b="1" i="0" u="none" strike="noStrike" baseline="0" dirty="0" smtClean="0">
                <a:solidFill>
                  <a:srgbClr val="4F81BD"/>
                </a:solidFill>
                <a:latin typeface="Cambria"/>
              </a:rPr>
              <a:t>Kỹ thuật có thể được phân loại theo phả hệ hình ảnh, ngôn ngữ và các thuộc tính khác của chúng. </a:t>
            </a:r>
          </a:p>
          <a:p>
            <a:pPr marR="0" lvl="0" rtl="0">
              <a:lnSpc>
                <a:spcPct val="110000"/>
              </a:lnSpc>
            </a:pPr>
            <a:r>
              <a:rPr lang="vi-VN" b="1" i="0" u="none" strike="noStrike" baseline="0" dirty="0" smtClean="0">
                <a:solidFill>
                  <a:srgbClr val="4F81BD"/>
                </a:solidFill>
                <a:latin typeface="Cambria"/>
              </a:rPr>
              <a:t>Kỹ thuật có thể có quy tắc hoặc không có quy tắc và mở hoặc đóng (hoặc một nơi nào đó dọc theo mỗi trục) và các nhà phát triển hệ thống có thể sử dụng một kết hợp của các kỹ thuật để cung cấp sự hiểu biết rộng nhất của một tình huống. </a:t>
            </a:r>
            <a:endParaRPr lang="vi-VN" b="1" i="0" u="none" strike="noStrike" baseline="0" dirty="0" smtClean="0">
              <a:solidFill>
                <a:srgbClr val="4F81BD"/>
              </a:solidFill>
              <a:latin typeface="Times New Roman"/>
            </a:endParaRPr>
          </a:p>
        </p:txBody>
      </p:sp>
      <p:sp>
        <p:nvSpPr>
          <p:cNvPr id="4" name="Date Placeholder 3"/>
          <p:cNvSpPr>
            <a:spLocks noGrp="1"/>
          </p:cNvSpPr>
          <p:nvPr>
            <p:ph type="dt" sz="half" idx="10"/>
          </p:nvPr>
        </p:nvSpPr>
        <p:spPr/>
        <p:txBody>
          <a:bodyPr/>
          <a:lstStyle/>
          <a:p>
            <a:fld id="{2AE64E33-F0CC-4F98-B6AB-08260DE4A536}" type="datetime1">
              <a:rPr lang="en-US" smtClean="0"/>
              <a:t>07/03/14</a:t>
            </a:fld>
            <a:endParaRPr lang="en-US"/>
          </a:p>
        </p:txBody>
      </p:sp>
      <p:sp>
        <p:nvSpPr>
          <p:cNvPr id="5" name="Footer Placeholder 4"/>
          <p:cNvSpPr>
            <a:spLocks noGrp="1"/>
          </p:cNvSpPr>
          <p:nvPr>
            <p:ph type="ftr" sz="quarter" idx="11"/>
          </p:nvPr>
        </p:nvSpPr>
        <p:spPr/>
        <p:txBody>
          <a:bodyPr/>
          <a:lstStyle/>
          <a:p>
            <a:r>
              <a:rPr lang="vi-VN" smtClean="0"/>
              <a:t>Chương 3: Các kỹ thuật phát triển HTTT</a:t>
            </a:r>
            <a:endParaRPr lang="en-US"/>
          </a:p>
        </p:txBody>
      </p:sp>
      <p:sp>
        <p:nvSpPr>
          <p:cNvPr id="6" name="Slide Number Placeholder 5"/>
          <p:cNvSpPr>
            <a:spLocks noGrp="1"/>
          </p:cNvSpPr>
          <p:nvPr>
            <p:ph type="sldNum" sz="quarter" idx="12"/>
          </p:nvPr>
        </p:nvSpPr>
        <p:spPr/>
        <p:txBody>
          <a:bodyPr/>
          <a:lstStyle/>
          <a:p>
            <a:fld id="{FCCDC37B-01AE-4B4E-9DF4-785F047CBFC2}" type="slidenum">
              <a:rPr lang="en-US" smtClean="0"/>
              <a:t>59</a:t>
            </a:fld>
            <a:endParaRPr lang="en-US"/>
          </a:p>
        </p:txBody>
      </p:sp>
    </p:spTree>
    <p:extLst>
      <p:ext uri="{BB962C8B-B14F-4D97-AF65-F5344CB8AC3E}">
        <p14:creationId xmlns:p14="http://schemas.microsoft.com/office/powerpoint/2010/main" val="27326447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Hỏi</a:t>
            </a:r>
            <a:r>
              <a:rPr lang="en-US" dirty="0" smtClean="0"/>
              <a:t> </a:t>
            </a:r>
            <a:r>
              <a:rPr lang="en-US" dirty="0" err="1" smtClean="0"/>
              <a:t>đáp</a:t>
            </a:r>
            <a:endParaRPr lang="en-US" dirty="0"/>
          </a:p>
        </p:txBody>
      </p:sp>
      <p:pic>
        <p:nvPicPr>
          <p:cNvPr id="11" name="Content Placeholder 10"/>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00038" y="2103437"/>
            <a:ext cx="4098925" cy="4098925"/>
          </a:xfrm>
        </p:spPr>
      </p:pic>
      <p:pic>
        <p:nvPicPr>
          <p:cNvPr id="10" name="Content Placeholder 9"/>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619180" y="2605189"/>
            <a:ext cx="3762820" cy="2805011"/>
          </a:xfrm>
          <a:prstGeom prst="roundRect">
            <a:avLst>
              <a:gd name="adj" fmla="val 4167"/>
            </a:avLst>
          </a:prstGeom>
          <a:solidFill>
            <a:srgbClr val="FFFFFF"/>
          </a:solidFill>
          <a:ln w="76200" cap="sq">
            <a:solidFill>
              <a:schemeClr val="accent4">
                <a:lumMod val="75000"/>
              </a:schemeClr>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Footer Placeholder 4"/>
          <p:cNvSpPr>
            <a:spLocks noGrp="1"/>
          </p:cNvSpPr>
          <p:nvPr>
            <p:ph type="ftr" sz="quarter" idx="11"/>
          </p:nvPr>
        </p:nvSpPr>
        <p:spPr>
          <a:prstGeom prst="rect">
            <a:avLst/>
          </a:prstGeom>
        </p:spPr>
        <p:txBody>
          <a:bodyPr/>
          <a:lstStyle/>
          <a:p>
            <a:r>
              <a:rPr lang="vi-VN" smtClean="0"/>
              <a:t>Chương 3: Các kỹ thuật phát triển HTTT</a:t>
            </a:r>
            <a:endParaRPr lang="en-US" dirty="0"/>
          </a:p>
        </p:txBody>
      </p:sp>
      <p:sp>
        <p:nvSpPr>
          <p:cNvPr id="6" name="Slide Number Placeholder 5"/>
          <p:cNvSpPr>
            <a:spLocks noGrp="1"/>
          </p:cNvSpPr>
          <p:nvPr>
            <p:ph type="sldNum" sz="quarter" idx="12"/>
          </p:nvPr>
        </p:nvSpPr>
        <p:spPr>
          <a:prstGeom prst="rect">
            <a:avLst/>
          </a:prstGeom>
        </p:spPr>
        <p:txBody>
          <a:bodyPr>
            <a:normAutofit fontScale="92500" lnSpcReduction="20000"/>
          </a:bodyPr>
          <a:lstStyle/>
          <a:p>
            <a:pPr algn="ctr"/>
            <a:fld id="{1AD93096-5B34-4342-9326-69289CEAE4C2}" type="slidenum">
              <a:rPr lang="en-US" smtClean="0"/>
              <a:pPr algn="ctr"/>
              <a:t>60</a:t>
            </a:fld>
            <a:endParaRPr lang="en-US"/>
          </a:p>
        </p:txBody>
      </p:sp>
      <p:sp>
        <p:nvSpPr>
          <p:cNvPr id="3" name="Date Placeholder 2"/>
          <p:cNvSpPr>
            <a:spLocks noGrp="1"/>
          </p:cNvSpPr>
          <p:nvPr>
            <p:ph type="dt" sz="half" idx="13"/>
          </p:nvPr>
        </p:nvSpPr>
        <p:spPr/>
        <p:txBody>
          <a:bodyPr/>
          <a:lstStyle/>
          <a:p>
            <a:fld id="{ABC2D4E3-C55E-44B6-B222-3BE580EBE2D6}" type="datetime1">
              <a:rPr lang="en-US" smtClean="0"/>
              <a:t>07/03/14</a:t>
            </a:fld>
            <a:endParaRPr lang="en-US"/>
          </a:p>
        </p:txBody>
      </p:sp>
    </p:spTree>
    <p:extLst>
      <p:ext uri="{BB962C8B-B14F-4D97-AF65-F5344CB8AC3E}">
        <p14:creationId xmlns:p14="http://schemas.microsoft.com/office/powerpoint/2010/main" val="1452430597"/>
      </p:ext>
    </p:extLst>
  </p:cSld>
  <p:clrMapOvr>
    <a:masterClrMapping/>
  </p:clrMapOvr>
  <p:timing>
    <p:tnLst>
      <p:par>
        <p:cTn id="1" dur="indefinite" restart="never" nodeType="tmRoot"/>
      </p:par>
    </p:tnLst>
  </p:timing>
</p:sld>
</file>

<file path=ppt/theme/theme1.xml><?xml version="1.0" encoding="utf-8"?>
<a:theme xmlns:a="http://schemas.openxmlformats.org/drawingml/2006/main" name="ERP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dirty="0" err="1" smtClean="0">
            <a:solidFill>
              <a:srgbClr val="717171"/>
            </a:solidFill>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ERP_Template</Template>
  <TotalTime>2159</TotalTime>
  <Words>4308</Words>
  <Application>Microsoft Office PowerPoint</Application>
  <PresentationFormat>On-screen Show (4:3)</PresentationFormat>
  <Paragraphs>421</Paragraphs>
  <Slides>60</Slides>
  <Notes>2</Notes>
  <HiddenSlides>0</HiddenSlides>
  <MMClips>0</MMClips>
  <ScaleCrop>false</ScaleCrop>
  <HeadingPairs>
    <vt:vector size="4" baseType="variant">
      <vt:variant>
        <vt:lpstr>Theme</vt:lpstr>
      </vt:variant>
      <vt:variant>
        <vt:i4>1</vt:i4>
      </vt:variant>
      <vt:variant>
        <vt:lpstr>Slide Titles</vt:lpstr>
      </vt:variant>
      <vt:variant>
        <vt:i4>60</vt:i4>
      </vt:variant>
    </vt:vector>
  </HeadingPairs>
  <TitlesOfParts>
    <vt:vector size="61" baseType="lpstr">
      <vt:lpstr>ERP_Template</vt:lpstr>
      <vt:lpstr>Phát triển hệ thống thông tin (IS Development)</vt:lpstr>
      <vt:lpstr>NỘI DUNG CHÍNH</vt:lpstr>
      <vt:lpstr>Tài liệu học tập</vt:lpstr>
      <vt:lpstr>KỸ THUẬT TOÀN DIỆN (HOLISTIC TECHNIQUES) </vt:lpstr>
      <vt:lpstr>Hình ảnh phong phú (Rich pictures) </vt:lpstr>
      <vt:lpstr>Ví dụ về Rich picture </vt:lpstr>
      <vt:lpstr>Định nghĩa gốc (Root definitions) </vt:lpstr>
      <vt:lpstr>Mô hình ý niệm (Conceptual models) </vt:lpstr>
      <vt:lpstr>Lập bản đồ nhận thức (Cognitive mapping) </vt:lpstr>
      <vt:lpstr>KỸ THUẬT DỮ LIỆU (DATA TECHNIQUES) </vt:lpstr>
      <vt:lpstr>Mô hình hóa thực thể (Entity modelling) </vt:lpstr>
      <vt:lpstr>Ví dụ về mối quan hệ giữa các thực thể </vt:lpstr>
      <vt:lpstr>Ví dụ về mối quan hệ giữa các thực thể </vt:lpstr>
      <vt:lpstr>Ví dụ về mối quan hệ giữa các thực thể </vt:lpstr>
      <vt:lpstr>Sự chuẩn hóa (Normalization)</vt:lpstr>
      <vt:lpstr>PowerPoint Presentation</vt:lpstr>
      <vt:lpstr>KỸ THUẬT THEO QUY TRÌNH  (PROCESS TECHNIQUES) </vt:lpstr>
      <vt:lpstr>Lập sơ đồ luồng dữ liệu  (Data flow diagramming)</vt:lpstr>
      <vt:lpstr>Cây quyết định (Decision trees) </vt:lpstr>
      <vt:lpstr>Bảng quyết định (Decision tables) </vt:lpstr>
      <vt:lpstr>Tiếng anh có cấu trúc (English structured) </vt:lpstr>
      <vt:lpstr>Sơ đồ cấu trúc (Structure diagrams) </vt:lpstr>
      <vt:lpstr>Walkthroughs có cấu trúc  (Structured walkthroughs)</vt:lpstr>
      <vt:lpstr>Ma trận (Matrices)</vt:lpstr>
      <vt:lpstr>Sơ đồ hành động (Action diagrams) </vt:lpstr>
      <vt:lpstr>Chu trình thực thể (Entity life cycle) </vt:lpstr>
      <vt:lpstr>KỸ THUẬT HƯỚNG ĐỐI TƯỢNG  (OBJECT-ORIENTED TECHNIQUES)</vt:lpstr>
      <vt:lpstr>Hướng đối tượng (Object orientation) </vt:lpstr>
      <vt:lpstr>Hệ thống phân cấp của các lớp </vt:lpstr>
      <vt:lpstr>Đối tượng được đại diện bởi một quả trứng (sửa đổi từ Daniels và Cook, 1992)</vt:lpstr>
      <vt:lpstr>Một mạng lưới các đối tượng tạo nên một chương trình</vt:lpstr>
      <vt:lpstr>Ngôn ngữ mô hình thống nhất  (UML: Unified Modelling Language) </vt:lpstr>
      <vt:lpstr>Sơ đồ lớp (class diagram)</vt:lpstr>
      <vt:lpstr>Sơ đồ trường hợp sử dụng  (use case diagram)</vt:lpstr>
      <vt:lpstr>Sơ đồ tương tác (Interaction diagrams)</vt:lpstr>
      <vt:lpstr>Sơ đồ tuần tự (Sequence diagram)</vt:lpstr>
      <vt:lpstr>Sơ đồ trạng thái (Statechart diagram)</vt:lpstr>
      <vt:lpstr>Sơ đồ  hoạt động  (Activity  diagram)</vt:lpstr>
      <vt:lpstr>KỸ THUẬT QUẢN LÝ DỰ ÁN  (PROJECT MANAGEMENT TECHNIQUES) </vt:lpstr>
      <vt:lpstr>Kỹ thuật ước lượng (Estimation techniques) </vt:lpstr>
      <vt:lpstr>Kỹ thuật ước lượng (Estimation techniques)… </vt:lpstr>
      <vt:lpstr>Kỹ thuật ước lượng (Estimation techniques)… </vt:lpstr>
      <vt:lpstr>Biểu đồ PERT (PERT charts) </vt:lpstr>
      <vt:lpstr>Ví dụ về biểu đồ PERT</vt:lpstr>
      <vt:lpstr>Biểu đồ Gantt (GANTT charts)</vt:lpstr>
      <vt:lpstr>Ví dụ về biểu đồ Gantt</vt:lpstr>
      <vt:lpstr>KỸ THUẬT VỀ TỔ CHỨC  (ORGANIZATIONAL TECHNIQUES) </vt:lpstr>
      <vt:lpstr>Tư duy định hướng (Lateral thinking)</vt:lpstr>
      <vt:lpstr>Các yếu tố thành công then chốt  (CSFs : Critical Success Factors) </vt:lpstr>
      <vt:lpstr>Lập kế hoạch theo kịch bản  (Scenario planning)</vt:lpstr>
      <vt:lpstr>Phân tích tương lai (Future analysis) </vt:lpstr>
      <vt:lpstr>Phân tích SWOT (Strenths, Weaknesses, Opportunities, Threats)</vt:lpstr>
      <vt:lpstr>Lập luận dựa trên trường hợp điển hình (Case-based reasoning) </vt:lpstr>
      <vt:lpstr>Phân tích rủi ro (Risk analysis)</vt:lpstr>
      <vt:lpstr>KỸ THUẬT VỀ CON NGƯỜI  (PEOPLE TECHNIQUES) </vt:lpstr>
      <vt:lpstr>Phân tích các bên liên quan  (Stakeholder analysis) </vt:lpstr>
      <vt:lpstr>Phát triển ứng dụng gắn kết  (JAD: Joint Application Development) </vt:lpstr>
      <vt:lpstr>KỸ THUẬT TRONG BỐI CẢNH  (TECHNIQUES IN CONTEXT) </vt:lpstr>
      <vt:lpstr>KẾT LUẬN </vt:lpstr>
      <vt:lpstr>Hỏi đáp</vt:lpstr>
    </vt:vector>
  </TitlesOfParts>
  <Company>Intel Corporation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Hệ thống hoạch định  nguồn lực doanh nghiệp</dc:title>
  <dc:creator>Anh Vu</dc:creator>
  <cp:lastModifiedBy>Nguyen Huynh Anh Vu</cp:lastModifiedBy>
  <cp:revision>112</cp:revision>
  <dcterms:created xsi:type="dcterms:W3CDTF">2012-09-01T02:53:44Z</dcterms:created>
  <dcterms:modified xsi:type="dcterms:W3CDTF">2014-03-07T09:05:27Z</dcterms:modified>
</cp:coreProperties>
</file>