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1"/>
  </p:notesMasterIdLst>
  <p:sldIdLst>
    <p:sldId id="256" r:id="rId2"/>
    <p:sldId id="258" r:id="rId3"/>
    <p:sldId id="316"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1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348" autoAdjust="0"/>
  </p:normalViewPr>
  <p:slideViewPr>
    <p:cSldViewPr>
      <p:cViewPr varScale="1">
        <p:scale>
          <a:sx n="82" d="100"/>
          <a:sy n="82" d="100"/>
        </p:scale>
        <p:origin x="-91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20/03/2013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vi-VN" smtClean="0"/>
              <a:t>Chương 4: Các công cụ hỗ trợ phát triển HTTT</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Segoe UI" pitchFamily="34"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5B8249B0-4ACD-41E4-844B-E9C0396F12B1}" type="datetime1">
              <a:rPr lang="en-US" smtClean="0"/>
              <a:t>20/03/2013</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4: Các công cụ hỗ trợ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0557CD0-407C-478A-B170-36DC58C7CD67}" type="datetime1">
              <a:rPr lang="en-US" smtClean="0"/>
              <a:t>20/03/2013</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4: Các công cụ hỗ trợ phát triển HTTT</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72608B9F-750C-4036-8EEA-65F67C11FE3F}" type="datetime1">
              <a:rPr lang="en-US" smtClean="0"/>
              <a:t>20/03/2013</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4: Các công cụ hỗ trợ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1DF8413-1096-41ED-A6E2-42B55B180295}" type="datetime1">
              <a:rPr lang="en-US" smtClean="0"/>
              <a:t>20/03/2013</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10AB9ADE-B4A1-4B0A-BEDC-CED664D0E899}" type="datetime1">
              <a:rPr lang="en-US" smtClean="0"/>
              <a:t>20/03/2013</a:t>
            </a:fld>
            <a:endParaRPr lang="en-US"/>
          </a:p>
        </p:txBody>
      </p:sp>
      <p:sp>
        <p:nvSpPr>
          <p:cNvPr id="6" name="Footer Placeholder 5"/>
          <p:cNvSpPr>
            <a:spLocks noGrp="1"/>
          </p:cNvSpPr>
          <p:nvPr>
            <p:ph type="ftr" sz="quarter" idx="11"/>
          </p:nvPr>
        </p:nvSpPr>
        <p:spPr/>
        <p:txBody>
          <a:bodyPr/>
          <a:lstStyle/>
          <a:p>
            <a:r>
              <a:rPr lang="vi-VN" smtClean="0"/>
              <a:t>Chương 4: Các công cụ hỗ trợ phát triển HTTT</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18244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C183A-71B4-4377-BD27-13A8D55591F2}" type="datetime1">
              <a:rPr lang="en-US" smtClean="0"/>
              <a:t>20/03/2013</a:t>
            </a:fld>
            <a:endParaRPr lang="en-US"/>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a:t>
            </a:fld>
            <a:endParaRPr lang="en-US"/>
          </a:p>
        </p:txBody>
      </p:sp>
    </p:spTree>
    <p:extLst>
      <p:ext uri="{BB962C8B-B14F-4D97-AF65-F5344CB8AC3E}">
        <p14:creationId xmlns:p14="http://schemas.microsoft.com/office/powerpoint/2010/main" val="173183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0" y="6368527"/>
            <a:ext cx="3375009" cy="260873"/>
          </a:xfrm>
          <a:prstGeom prst="rect">
            <a:avLst/>
          </a:prstGeom>
        </p:spPr>
        <p:txBody>
          <a:bodyPr vert="horz" lIns="91440" tIns="45720" rIns="91440" bIns="45720" rtlCol="0" anchor="t" anchorCtr="0"/>
          <a:lstStyle>
            <a:lvl1pPr algn="l">
              <a:defRPr sz="1200">
                <a:solidFill>
                  <a:srgbClr val="626262"/>
                </a:solidFill>
                <a:latin typeface="Arial" pitchFamily="34" charset="0"/>
                <a:cs typeface="Arial" pitchFamily="34" charset="0"/>
              </a:defRPr>
            </a:lvl1pPr>
          </a:lstStyle>
          <a:p>
            <a:r>
              <a:rPr lang="vi-VN" smtClean="0"/>
              <a:t>Chương 4: Các công cụ hỗ trợ phát triển HTTT</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Arial" pitchFamily="34"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Segoe UI" pitchFamily="34" charset="0"/>
                <a:ea typeface="+mn-ea"/>
                <a:cs typeface="Segoe UI" pitchFamily="34" charset="0"/>
              </a:rPr>
              <a:t>Hệ thống thông tin quản lý  </a:t>
            </a:r>
            <a:r>
              <a:rPr lang="en-US" sz="2000" kern="1200" baseline="30000" smtClean="0">
                <a:solidFill>
                  <a:schemeClr val="bg1"/>
                </a:solidFill>
                <a:latin typeface="Segoe UI" pitchFamily="34" charset="0"/>
                <a:ea typeface="+mn-ea"/>
                <a:cs typeface="Segoe UI" pitchFamily="34" charset="0"/>
              </a:rPr>
              <a:t> </a:t>
            </a:r>
            <a:endParaRPr lang="en-US" sz="2000" kern="1200" baseline="30000" dirty="0" smtClean="0">
              <a:solidFill>
                <a:schemeClr val="bg1"/>
              </a:solidFill>
              <a:latin typeface="Segoe UI" pitchFamily="34" charset="0"/>
              <a:ea typeface="+mn-ea"/>
              <a:cs typeface="Segoe UI" pitchFamily="34" charset="0"/>
            </a:endParaRPr>
          </a:p>
          <a:p>
            <a:pPr>
              <a:spcBef>
                <a:spcPts val="600"/>
              </a:spcBef>
              <a:tabLst>
                <a:tab pos="6400800" algn="r"/>
              </a:tabLst>
            </a:pPr>
            <a:r>
              <a:rPr lang="en-US" sz="2800" b="1" kern="1200" baseline="0" smtClean="0">
                <a:solidFill>
                  <a:schemeClr val="bg1"/>
                </a:solidFill>
                <a:latin typeface="Segoe UI" pitchFamily="34" charset="0"/>
                <a:ea typeface="+mn-ea"/>
                <a:cs typeface="Segoe UI" pitchFamily="34" charset="0"/>
              </a:rPr>
              <a:t>Phát triển hệ thống thông tin</a:t>
            </a:r>
            <a:r>
              <a:rPr lang="en-US" sz="2000" kern="1200" cap="small" baseline="30000" dirty="0" smtClean="0">
                <a:solidFill>
                  <a:schemeClr val="tx1"/>
                </a:solidFill>
                <a:latin typeface="Segoe UI" pitchFamily="34" charset="0"/>
                <a:ea typeface="+mn-ea"/>
                <a:cs typeface="Segoe UI" pitchFamily="34" charset="0"/>
              </a:rPr>
              <a:t>	</a:t>
            </a:r>
            <a:endParaRPr lang="en-US" sz="2000" b="1" kern="1200" cap="small" baseline="30000" dirty="0" smtClean="0">
              <a:solidFill>
                <a:schemeClr val="bg1"/>
              </a:solidFill>
              <a:latin typeface="Segoe UI" pitchFamily="34"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B61C7DD-22C9-42D2-9BFE-BC8B774D9816}" type="datetime1">
              <a:rPr lang="en-US" smtClean="0"/>
              <a:t>20/03/2013</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8" r:id="rId6"/>
    <p:sldLayoutId id="2147483669"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Arial" pitchFamily="34"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Arial" pitchFamily="34"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Arial" pitchFamily="34"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Arial" pitchFamily="34"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Arial" pitchFamily="34"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505200"/>
            <a:ext cx="8458200" cy="1676400"/>
          </a:xfrm>
        </p:spPr>
        <p:txBody>
          <a:bodyPr>
            <a:noAutofit/>
          </a:bodyPr>
          <a:lstStyle/>
          <a:p>
            <a:r>
              <a:rPr lang="vi-VN" sz="3600" i="1" smtClean="0"/>
              <a:t>Chương </a:t>
            </a:r>
            <a:r>
              <a:rPr lang="en-US" sz="3600" i="1" smtClean="0"/>
              <a:t>4</a:t>
            </a:r>
            <a:r>
              <a:rPr lang="vi-VN" sz="3600" i="1" smtClean="0"/>
              <a:t> </a:t>
            </a:r>
            <a:endParaRPr lang="vi-VN" sz="3600" i="1"/>
          </a:p>
          <a:p>
            <a:r>
              <a:rPr lang="vi-VN" sz="3600" b="1"/>
              <a:t>CÁC CÔNG CỤ HỖ TRỢ PHÁT TRIỂN</a:t>
            </a:r>
            <a:r>
              <a:rPr lang="en-US" sz="3600" b="1" smtClean="0"/>
              <a:t/>
            </a:r>
            <a:br>
              <a:rPr lang="en-US" sz="3600" b="1" smtClean="0"/>
            </a:br>
            <a:r>
              <a:rPr lang="vi-VN" sz="3600" b="1" smtClean="0"/>
              <a:t>HỆ </a:t>
            </a:r>
            <a:r>
              <a:rPr lang="vi-VN" sz="3600" b="1"/>
              <a:t>THỐNG THÔNG TIN QUẢN LÝ</a:t>
            </a:r>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4000" b="1" smtClean="0">
                <a:solidFill>
                  <a:srgbClr val="365F91"/>
                </a:solidFill>
                <a:latin typeface="Cambria"/>
              </a:rPr>
              <a:t>NỘI DUNG CHÍNH</a:t>
            </a:r>
            <a:endParaRPr lang="en-US" sz="4000" b="1">
              <a:solidFill>
                <a:srgbClr val="365F91"/>
              </a:solidFill>
              <a:latin typeface="Cambria"/>
            </a:endParaRPr>
          </a:p>
        </p:txBody>
      </p:sp>
      <p:sp>
        <p:nvSpPr>
          <p:cNvPr id="3" name="Text Placeholder 2"/>
          <p:cNvSpPr>
            <a:spLocks noGrp="1"/>
          </p:cNvSpPr>
          <p:nvPr>
            <p:ph idx="1"/>
          </p:nvPr>
        </p:nvSpPr>
        <p:spPr>
          <a:xfrm>
            <a:off x="283780" y="1981200"/>
            <a:ext cx="8707820" cy="4343400"/>
          </a:xfrm>
        </p:spPr>
        <p:txBody>
          <a:bodyPr>
            <a:noAutofit/>
          </a:bodyPr>
          <a:lstStyle/>
          <a:p>
            <a:pPr marL="514350" indent="-514350">
              <a:buFont typeface="+mj-lt"/>
              <a:buAutoNum type="arabicPeriod"/>
            </a:pPr>
            <a:endParaRPr lang="en-US" sz="3600" b="1" smtClean="0">
              <a:solidFill>
                <a:srgbClr val="4F81BD"/>
              </a:solidFill>
              <a:latin typeface="Cambria"/>
            </a:endParaRPr>
          </a:p>
          <a:p>
            <a:pPr marL="514350" indent="-514350">
              <a:buFont typeface="+mj-lt"/>
              <a:buAutoNum type="arabicPeriod"/>
            </a:pPr>
            <a:r>
              <a:rPr lang="en-US" b="1" smtClean="0">
                <a:solidFill>
                  <a:srgbClr val="4F81BD"/>
                </a:solidFill>
                <a:latin typeface="Cambria"/>
              </a:rPr>
              <a:t>CÁC </a:t>
            </a:r>
            <a:r>
              <a:rPr lang="en-US" b="1">
                <a:solidFill>
                  <a:srgbClr val="4F81BD"/>
                </a:solidFill>
                <a:latin typeface="Cambria"/>
              </a:rPr>
              <a:t>CÔNG CỤ HỖ TRỢ (CASE TOOLS)</a:t>
            </a:r>
          </a:p>
          <a:p>
            <a:pPr marL="514350" indent="-514350">
              <a:buFont typeface="+mj-lt"/>
              <a:buAutoNum type="arabicPeriod"/>
            </a:pPr>
            <a:endParaRPr lang="en-US" b="1" smtClean="0">
              <a:solidFill>
                <a:srgbClr val="4F81BD"/>
              </a:solidFill>
              <a:latin typeface="Cambria"/>
            </a:endParaRPr>
          </a:p>
          <a:p>
            <a:pPr marL="514350" indent="-514350">
              <a:buFont typeface="+mj-lt"/>
              <a:buAutoNum type="arabicPeriod"/>
            </a:pPr>
            <a:r>
              <a:rPr lang="en-US" b="1" smtClean="0">
                <a:solidFill>
                  <a:srgbClr val="4F81BD"/>
                </a:solidFill>
                <a:latin typeface="Cambria"/>
              </a:rPr>
              <a:t>BỘ </a:t>
            </a:r>
            <a:r>
              <a:rPr lang="en-US" b="1">
                <a:solidFill>
                  <a:srgbClr val="4F81BD"/>
                </a:solidFill>
                <a:latin typeface="Cambria"/>
              </a:rPr>
              <a:t>CÔNG CỤ (</a:t>
            </a:r>
            <a:r>
              <a:rPr lang="en-US" b="1">
                <a:solidFill>
                  <a:srgbClr val="4F81BD"/>
                </a:solidFill>
                <a:latin typeface="Cambria"/>
              </a:rPr>
              <a:t>TOOLSETS</a:t>
            </a:r>
            <a:r>
              <a:rPr lang="en-US" b="1" smtClean="0">
                <a:solidFill>
                  <a:srgbClr val="4F81BD"/>
                </a:solidFill>
                <a:latin typeface="Cambria"/>
              </a:rPr>
              <a:t>)</a:t>
            </a:r>
            <a:endParaRPr lang="en-US"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a:t>
            </a:fld>
            <a:endParaRPr lang="en-US"/>
          </a:p>
        </p:txBody>
      </p:sp>
      <p:sp>
        <p:nvSpPr>
          <p:cNvPr id="4" name="Date Placeholder 3"/>
          <p:cNvSpPr>
            <a:spLocks noGrp="1"/>
          </p:cNvSpPr>
          <p:nvPr>
            <p:ph type="dt" sz="half" idx="2"/>
          </p:nvPr>
        </p:nvSpPr>
        <p:spPr/>
        <p:txBody>
          <a:bodyPr/>
          <a:lstStyle/>
          <a:p>
            <a:fld id="{61CAE177-4537-41C3-8F92-F1899EFA443F}" type="datetime1">
              <a:rPr lang="en-US" smtClean="0"/>
              <a:t>20/03/2013</a:t>
            </a:fld>
            <a:endParaRPr lang="en-US"/>
          </a:p>
        </p:txBody>
      </p:sp>
    </p:spTree>
    <p:extLst>
      <p:ext uri="{BB962C8B-B14F-4D97-AF65-F5344CB8AC3E}">
        <p14:creationId xmlns:p14="http://schemas.microsoft.com/office/powerpoint/2010/main" val="3152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4: Các công cụ hỗ trợ phát triển HTTT</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sz="2800" b="1" dirty="0" err="1" smtClean="0"/>
              <a:t>Tài</a:t>
            </a:r>
            <a:r>
              <a:rPr lang="en-US" sz="2800" b="1" dirty="0" smtClean="0"/>
              <a:t> </a:t>
            </a:r>
            <a:r>
              <a:rPr lang="en-US" sz="2800" b="1" dirty="0" err="1" smtClean="0"/>
              <a:t>liệu</a:t>
            </a:r>
            <a:r>
              <a:rPr lang="en-US" sz="2800" b="1" dirty="0" smtClean="0"/>
              <a:t> </a:t>
            </a:r>
            <a:r>
              <a:rPr lang="en-US" sz="2800" b="1" dirty="0" err="1" smtClean="0"/>
              <a:t>và</a:t>
            </a:r>
            <a:r>
              <a:rPr lang="en-US" sz="2800" b="1" dirty="0" smtClean="0"/>
              <a:t> </a:t>
            </a:r>
            <a:r>
              <a:rPr lang="en-US" sz="2800" b="1" dirty="0" err="1" smtClean="0"/>
              <a:t>giáo</a:t>
            </a:r>
            <a:r>
              <a:rPr lang="en-US" sz="2800" b="1" dirty="0" smtClean="0"/>
              <a:t> </a:t>
            </a:r>
            <a:r>
              <a:rPr lang="en-US" sz="2800" b="1" dirty="0" err="1" smtClean="0"/>
              <a:t>trình</a:t>
            </a:r>
            <a:r>
              <a:rPr lang="en-US" sz="2800" b="1" dirty="0" smtClean="0"/>
              <a:t> </a:t>
            </a:r>
            <a:r>
              <a:rPr lang="en-US" sz="2800" b="1" dirty="0" err="1" smtClean="0"/>
              <a:t>chính</a:t>
            </a:r>
            <a:r>
              <a:rPr lang="en-US" sz="2800" b="1" dirty="0" smtClean="0"/>
              <a:t>:</a:t>
            </a:r>
          </a:p>
          <a:p>
            <a:pPr marL="911225" lvl="1" indent="-447675">
              <a:lnSpc>
                <a:spcPct val="120000"/>
              </a:lnSpc>
              <a:spcBef>
                <a:spcPts val="600"/>
              </a:spcBef>
            </a:pPr>
            <a:r>
              <a:rPr lang="en-US" sz="2400" dirty="0" smtClean="0"/>
              <a:t>Slide </a:t>
            </a:r>
            <a:r>
              <a:rPr lang="en-US" sz="2400" err="1" smtClean="0"/>
              <a:t>bài</a:t>
            </a:r>
            <a:r>
              <a:rPr lang="en-US" sz="2400" smtClean="0"/>
              <a:t> giảng.</a:t>
            </a:r>
            <a:endParaRPr lang="en-US" sz="2400" dirty="0" smtClean="0"/>
          </a:p>
          <a:p>
            <a:pPr>
              <a:lnSpc>
                <a:spcPct val="120000"/>
              </a:lnSpc>
              <a:spcBef>
                <a:spcPts val="600"/>
              </a:spcBef>
            </a:pPr>
            <a:r>
              <a:rPr lang="en-US" sz="2800" b="1" smtClean="0"/>
              <a:t>Tài </a:t>
            </a:r>
            <a:r>
              <a:rPr lang="en-US" sz="2800" b="1" dirty="0" err="1" smtClean="0"/>
              <a:t>liệu</a:t>
            </a:r>
            <a:r>
              <a:rPr lang="en-US" sz="2800" b="1" dirty="0" smtClean="0"/>
              <a:t> </a:t>
            </a:r>
            <a:r>
              <a:rPr lang="en-US" sz="2800" b="1" dirty="0" err="1" smtClean="0"/>
              <a:t>tham</a:t>
            </a:r>
            <a:r>
              <a:rPr lang="en-US" sz="2800" b="1" dirty="0" smtClean="0"/>
              <a:t> </a:t>
            </a:r>
            <a:r>
              <a:rPr lang="en-US" sz="2800" b="1" dirty="0" err="1" smtClean="0"/>
              <a:t>khảo</a:t>
            </a:r>
            <a:r>
              <a:rPr lang="en-US" sz="2800" b="1" dirty="0" smtClean="0"/>
              <a:t>:</a:t>
            </a:r>
            <a:endParaRPr lang="en-US" sz="2800" b="1" i="1" dirty="0" smtClean="0"/>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endParaRPr lang="en-US" sz="2400" smtClean="0"/>
          </a:p>
          <a:p>
            <a:pPr lvl="2"/>
            <a:r>
              <a:rPr lang="en-US" sz="2000" smtClean="0"/>
              <a:t>Chapter </a:t>
            </a:r>
            <a:r>
              <a:rPr lang="en-US" sz="2000" smtClean="0"/>
              <a:t>18, 19</a:t>
            </a:r>
            <a:endParaRPr lang="en-US" sz="2000"/>
          </a:p>
        </p:txBody>
      </p:sp>
      <p:sp>
        <p:nvSpPr>
          <p:cNvPr id="4" name="Date Placeholder 3"/>
          <p:cNvSpPr>
            <a:spLocks noGrp="1"/>
          </p:cNvSpPr>
          <p:nvPr>
            <p:ph type="dt" sz="half" idx="10"/>
          </p:nvPr>
        </p:nvSpPr>
        <p:spPr/>
        <p:txBody>
          <a:bodyPr/>
          <a:lstStyle/>
          <a:p>
            <a:fld id="{D81E7F08-EED3-4594-AAC4-A4452DF76FC3}" type="datetime1">
              <a:rPr lang="en-US" smtClean="0"/>
              <a:t>20/03/2013</a:t>
            </a:fld>
            <a:endParaRPr lang="en-US"/>
          </a:p>
        </p:txBody>
      </p:sp>
    </p:spTree>
    <p:extLst>
      <p:ext uri="{BB962C8B-B14F-4D97-AF65-F5344CB8AC3E}">
        <p14:creationId xmlns:p14="http://schemas.microsoft.com/office/powerpoint/2010/main" val="2892850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1. CÁC CÔNG CỤ HỖ TRỢ </a:t>
            </a:r>
            <a:r>
              <a:rPr lang="en-US" b="1" i="0" u="none" strike="noStrike" baseline="0" smtClean="0">
                <a:solidFill>
                  <a:srgbClr val="365F91"/>
                </a:solidFill>
                <a:latin typeface="Cambria"/>
              </a:rPr>
              <a:t>(</a:t>
            </a:r>
            <a:r>
              <a:rPr lang="en-US" b="1" i="0" u="none" strike="noStrike" baseline="0" smtClean="0">
                <a:solidFill>
                  <a:srgbClr val="365F91"/>
                </a:solidFill>
                <a:latin typeface="Cambria"/>
              </a:rPr>
              <a:t>CASE TOOLS)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L="457200" indent="-457200">
              <a:buFont typeface="Wingdings" pitchFamily="2" charset="2"/>
              <a:buChar char="q"/>
            </a:pPr>
            <a:r>
              <a:rPr lang="en-US" b="1">
                <a:solidFill>
                  <a:srgbClr val="365F91"/>
                </a:solidFill>
                <a:latin typeface="Cambria"/>
              </a:rPr>
              <a:t>CASE Tool</a:t>
            </a:r>
            <a:r>
              <a:rPr lang="en-US" b="1" smtClean="0">
                <a:solidFill>
                  <a:srgbClr val="365F91"/>
                </a:solidFill>
                <a:latin typeface="Cambria"/>
              </a:rPr>
              <a:t> </a:t>
            </a:r>
            <a:r>
              <a:rPr lang="en-US" b="1">
                <a:solidFill>
                  <a:srgbClr val="365F91"/>
                </a:solidFill>
                <a:latin typeface="Cambria"/>
              </a:rPr>
              <a:t>là gì</a:t>
            </a:r>
            <a:r>
              <a:rPr lang="en-US" b="1" smtClean="0">
                <a:solidFill>
                  <a:srgbClr val="365F91"/>
                </a:solidFill>
                <a:latin typeface="Cambria"/>
              </a:rPr>
              <a:t>?</a:t>
            </a:r>
          </a:p>
          <a:p>
            <a:pPr marL="457200" indent="-457200">
              <a:buFont typeface="Wingdings" pitchFamily="2" charset="2"/>
              <a:buChar char="q"/>
            </a:pPr>
            <a:r>
              <a:rPr lang="en-US" b="1">
                <a:solidFill>
                  <a:srgbClr val="365F91"/>
                </a:solidFill>
                <a:latin typeface="Cambria"/>
              </a:rPr>
              <a:t>Các chức năng của CASE Tool</a:t>
            </a:r>
            <a:endParaRPr lang="en-US" b="1" smtClean="0">
              <a:solidFill>
                <a:srgbClr val="365F91"/>
              </a:solidFill>
              <a:latin typeface="Cambria"/>
            </a:endParaRPr>
          </a:p>
          <a:p>
            <a:pPr marL="457200" indent="-457200">
              <a:buFont typeface="Wingdings" pitchFamily="2" charset="2"/>
              <a:buChar char="q"/>
            </a:pPr>
            <a:r>
              <a:rPr lang="en-US" b="1" smtClean="0">
                <a:solidFill>
                  <a:srgbClr val="365F91"/>
                </a:solidFill>
                <a:latin typeface="Cambria"/>
              </a:rPr>
              <a:t>Các thành phần của </a:t>
            </a:r>
            <a:r>
              <a:rPr lang="en-US" b="1">
                <a:solidFill>
                  <a:srgbClr val="365F91"/>
                </a:solidFill>
                <a:latin typeface="Cambria"/>
              </a:rPr>
              <a:t>CASE Tool</a:t>
            </a:r>
            <a:endParaRPr lang="en-US" b="1" smtClean="0">
              <a:solidFill>
                <a:srgbClr val="365F91"/>
              </a:solidFill>
              <a:latin typeface="Cambria"/>
            </a:endParaRPr>
          </a:p>
          <a:p>
            <a:pPr marL="457200" indent="-457200">
              <a:buFont typeface="Wingdings" pitchFamily="2" charset="2"/>
              <a:buChar char="q"/>
            </a:pPr>
            <a:r>
              <a:rPr lang="en-US" b="1" smtClean="0">
                <a:solidFill>
                  <a:srgbClr val="365F91"/>
                </a:solidFill>
                <a:latin typeface="Cambria"/>
              </a:rPr>
              <a:t>Sử dụng các </a:t>
            </a:r>
            <a:r>
              <a:rPr lang="en-US" b="1">
                <a:solidFill>
                  <a:srgbClr val="365F91"/>
                </a:solidFill>
                <a:latin typeface="Cambria"/>
              </a:rPr>
              <a:t>CASE Tool</a:t>
            </a:r>
            <a:endParaRPr lang="en-US" b="1" smtClean="0">
              <a:solidFill>
                <a:srgbClr val="365F91"/>
              </a:solidFill>
              <a:latin typeface="Cambria"/>
            </a:endParaRPr>
          </a:p>
          <a:p>
            <a:pPr marL="457200" indent="-457200">
              <a:buFont typeface="Wingdings" pitchFamily="2" charset="2"/>
              <a:buChar char="q"/>
            </a:pPr>
            <a:r>
              <a:rPr lang="en-US" b="1">
                <a:solidFill>
                  <a:srgbClr val="365F91"/>
                </a:solidFill>
                <a:latin typeface="Cambria"/>
              </a:rPr>
              <a:t>Lựa chọn các CASE Tool </a:t>
            </a:r>
            <a:endParaRPr lang="en-US" b="1" smtClean="0">
              <a:solidFill>
                <a:srgbClr val="365F91"/>
              </a:solidFill>
              <a:latin typeface="Cambria"/>
            </a:endParaRPr>
          </a:p>
          <a:p>
            <a:pPr marL="457200" indent="-457200">
              <a:buFont typeface="Wingdings" pitchFamily="2" charset="2"/>
              <a:buChar char="q"/>
            </a:pPr>
            <a:r>
              <a:rPr lang="en-US" b="1" smtClean="0">
                <a:solidFill>
                  <a:srgbClr val="365F91"/>
                </a:solidFill>
                <a:latin typeface="Cambria"/>
              </a:rPr>
              <a:t>Sự phát triển của các </a:t>
            </a:r>
            <a:r>
              <a:rPr lang="en-US" b="1">
                <a:solidFill>
                  <a:srgbClr val="365F91"/>
                </a:solidFill>
                <a:latin typeface="Cambria"/>
              </a:rPr>
              <a:t>CASE Tool</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a:t>
            </a:fld>
            <a:endParaRPr lang="en-US"/>
          </a:p>
        </p:txBody>
      </p:sp>
      <p:sp>
        <p:nvSpPr>
          <p:cNvPr id="4" name="Date Placeholder 3"/>
          <p:cNvSpPr>
            <a:spLocks noGrp="1"/>
          </p:cNvSpPr>
          <p:nvPr>
            <p:ph type="dt" sz="half" idx="2"/>
          </p:nvPr>
        </p:nvSpPr>
        <p:spPr/>
        <p:txBody>
          <a:bodyPr/>
          <a:lstStyle/>
          <a:p>
            <a:fld id="{5F01D7FF-DAAC-4E92-89F8-7A44D08B81C8}" type="datetime1">
              <a:rPr lang="en-US" smtClean="0"/>
              <a:t>20/03/2013</a:t>
            </a:fld>
            <a:endParaRPr lang="en-US"/>
          </a:p>
        </p:txBody>
      </p:sp>
    </p:spTree>
    <p:extLst>
      <p:ext uri="{BB962C8B-B14F-4D97-AF65-F5344CB8AC3E}">
        <p14:creationId xmlns:p14="http://schemas.microsoft.com/office/powerpoint/2010/main" val="2853359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CASE tools là</a:t>
            </a:r>
            <a:r>
              <a:rPr lang="en-US" b="1" i="0" u="none" strike="noStrike" smtClean="0">
                <a:solidFill>
                  <a:srgbClr val="365F91"/>
                </a:solidFill>
                <a:latin typeface="Cambria"/>
              </a:rPr>
              <a:t> gì?</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lnSpcReduction="10000"/>
          </a:bodyPr>
          <a:lstStyle/>
          <a:p>
            <a:pPr marR="0" lvl="0" rtl="0"/>
            <a:r>
              <a:rPr lang="vi-VN" b="1" i="0" u="none" strike="noStrike" baseline="0" smtClean="0">
                <a:solidFill>
                  <a:srgbClr val="4F81BD"/>
                </a:solidFill>
                <a:latin typeface="Cambria"/>
              </a:rPr>
              <a:t>Công cụ phần mềm máy tính hỗ trợ tự động cho một số phần của quá trình phát triển hệ thống </a:t>
            </a:r>
          </a:p>
          <a:p>
            <a:pPr marR="0" lvl="0" rtl="0"/>
            <a:r>
              <a:rPr lang="vi-VN" b="1" i="0" u="none" strike="noStrike" baseline="0" smtClean="0">
                <a:solidFill>
                  <a:srgbClr val="4F81BD"/>
                </a:solidFill>
                <a:latin typeface="Cambria"/>
              </a:rPr>
              <a:t>Cung cấp một kiểu kỹ thuật để nâng cao năng suất và nâng cao chất lượng của hệ thống thông tin </a:t>
            </a:r>
          </a:p>
          <a:p>
            <a:pPr marR="0" lvl="0" rtl="0"/>
            <a:r>
              <a:rPr lang="vi-VN" b="1" i="0" u="none" strike="noStrike" baseline="0" smtClean="0">
                <a:solidFill>
                  <a:srgbClr val="4F81BD"/>
                </a:solidFill>
                <a:latin typeface="Cambria"/>
              </a:rPr>
              <a:t>Có thể chạy trên nhiều hệ thống máy tính khác nhau, nhưng thường được sử dụng ở máy tính cá nhân (PC)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a:t>
            </a:fld>
            <a:endParaRPr lang="en-US"/>
          </a:p>
        </p:txBody>
      </p:sp>
      <p:sp>
        <p:nvSpPr>
          <p:cNvPr id="4" name="Date Placeholder 3"/>
          <p:cNvSpPr>
            <a:spLocks noGrp="1"/>
          </p:cNvSpPr>
          <p:nvPr>
            <p:ph type="dt" sz="half" idx="2"/>
          </p:nvPr>
        </p:nvSpPr>
        <p:spPr/>
        <p:txBody>
          <a:bodyPr/>
          <a:lstStyle/>
          <a:p>
            <a:fld id="{AD66E2BE-D36E-47CC-9C8D-0FA77B461485}" type="datetime1">
              <a:rPr lang="en-US" smtClean="0"/>
              <a:t>20/03/2013</a:t>
            </a:fld>
            <a:endParaRPr lang="en-US"/>
          </a:p>
        </p:txBody>
      </p:sp>
    </p:spTree>
    <p:extLst>
      <p:ext uri="{BB962C8B-B14F-4D97-AF65-F5344CB8AC3E}">
        <p14:creationId xmlns:p14="http://schemas.microsoft.com/office/powerpoint/2010/main" val="3586397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CASE tools </a:t>
            </a:r>
            <a:r>
              <a:rPr lang="en-US" b="1" i="0" u="none" strike="noStrike" baseline="0" smtClean="0">
                <a:solidFill>
                  <a:srgbClr val="365F91"/>
                </a:solidFill>
                <a:latin typeface="Times New Roman"/>
              </a:rPr>
              <a:t>...</a:t>
            </a:r>
            <a:r>
              <a:rPr lang="en-US" b="1" i="0" u="none" strike="noStrike" baseline="0" smtClean="0">
                <a:solidFill>
                  <a:srgbClr val="365F91"/>
                </a:solidFill>
                <a:latin typeface="Cambria"/>
              </a:rPr>
              <a:t>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20000"/>
          </a:bodyPr>
          <a:lstStyle/>
          <a:p>
            <a:pPr marR="0" lvl="0" rtl="0"/>
            <a:r>
              <a:rPr lang="en-US" b="1" i="0" u="none" strike="noStrike" baseline="0" smtClean="0">
                <a:solidFill>
                  <a:srgbClr val="4F81BD"/>
                </a:solidFill>
                <a:latin typeface="Cambria"/>
              </a:rPr>
              <a:t>CASE (Computer Assisted Software Engineering)</a:t>
            </a:r>
          </a:p>
          <a:p>
            <a:pPr marR="0" lvl="0" rtl="0"/>
            <a:r>
              <a:rPr lang="vi-VN" b="1" i="0" u="none" strike="noStrike" baseline="0" smtClean="0">
                <a:solidFill>
                  <a:srgbClr val="4F81BD"/>
                </a:solidFill>
                <a:latin typeface="Cambria"/>
              </a:rPr>
              <a:t>Mục tiêu của việc sử dụng CASE tool: hệ thống chất lượng cao hơn, quá trình phát triển một hệ thống ít tốn kém và hiệu quả hơn </a:t>
            </a:r>
            <a:endParaRPr lang="en-US" b="1" i="0" u="none" strike="noStrike" baseline="0" smtClean="0">
              <a:solidFill>
                <a:srgbClr val="4F81BD"/>
              </a:solidFill>
              <a:latin typeface="Times New Roman"/>
            </a:endParaRPr>
          </a:p>
          <a:p>
            <a:pPr marR="0" lvl="0" rtl="0"/>
            <a:r>
              <a:rPr lang="vi-VN" b="1" i="0" u="none" strike="noStrike" baseline="0" smtClean="0">
                <a:solidFill>
                  <a:srgbClr val="4F81BD"/>
                </a:solidFill>
                <a:latin typeface="Cambria"/>
              </a:rPr>
              <a:t>"Các công cụ phát triển phần mềm tự động và tích hợp, các kỹ thuật và phương pháp luận đã thêm giá trị đáng kể bằng cách tăng năng suất của quá trình phát triển ứng dụng và chất lượng của các ứng dụng mà chúng đang sử dụng để phát triển", Stone (1993) p.8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a:t>
            </a:fld>
            <a:endParaRPr lang="en-US"/>
          </a:p>
        </p:txBody>
      </p:sp>
      <p:sp>
        <p:nvSpPr>
          <p:cNvPr id="4" name="Date Placeholder 3"/>
          <p:cNvSpPr>
            <a:spLocks noGrp="1"/>
          </p:cNvSpPr>
          <p:nvPr>
            <p:ph type="dt" sz="half" idx="2"/>
          </p:nvPr>
        </p:nvSpPr>
        <p:spPr/>
        <p:txBody>
          <a:bodyPr/>
          <a:lstStyle/>
          <a:p>
            <a:fld id="{EA8A1C3F-A47D-4574-8C2A-D3AD14F73895}" type="datetime1">
              <a:rPr lang="en-US" smtClean="0"/>
              <a:t>20/03/2013</a:t>
            </a:fld>
            <a:endParaRPr lang="en-US"/>
          </a:p>
        </p:txBody>
      </p:sp>
    </p:spTree>
    <p:extLst>
      <p:ext uri="{BB962C8B-B14F-4D97-AF65-F5344CB8AC3E}">
        <p14:creationId xmlns:p14="http://schemas.microsoft.com/office/powerpoint/2010/main" val="347740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CASE tools </a:t>
            </a:r>
            <a:r>
              <a:rPr lang="en-US" b="1" i="0" u="none" strike="noStrike" baseline="0" smtClean="0">
                <a:solidFill>
                  <a:srgbClr val="365F91"/>
                </a:solidFill>
                <a:latin typeface="Times New Roman"/>
              </a:rPr>
              <a:t>...</a:t>
            </a:r>
            <a:r>
              <a:rPr lang="en-US" b="1" i="0" u="none" strike="noStrike" baseline="0" smtClean="0">
                <a:solidFill>
                  <a:srgbClr val="365F91"/>
                </a:solidFill>
                <a:latin typeface="Cambria"/>
              </a:rPr>
              <a:t>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L="0" indent="0">
              <a:buNone/>
            </a:pPr>
            <a:r>
              <a:rPr lang="en-US" b="1" i="1" kern="1800">
                <a:solidFill>
                  <a:srgbClr val="365F91"/>
                </a:solidFill>
                <a:latin typeface="Cambria"/>
              </a:rPr>
              <a:t>Mục </a:t>
            </a:r>
            <a:r>
              <a:rPr lang="en-US" b="1" i="1" kern="1800" smtClean="0">
                <a:solidFill>
                  <a:srgbClr val="365F91"/>
                </a:solidFill>
                <a:latin typeface="Cambria"/>
              </a:rPr>
              <a:t>tiêu</a:t>
            </a:r>
          </a:p>
          <a:p>
            <a:pPr lvl="0"/>
            <a:r>
              <a:rPr lang="en-US" b="1" smtClean="0">
                <a:solidFill>
                  <a:srgbClr val="4F81BD"/>
                </a:solidFill>
                <a:latin typeface="Cambria"/>
              </a:rPr>
              <a:t>n</a:t>
            </a:r>
            <a:r>
              <a:rPr lang="vi-VN" b="1" smtClean="0">
                <a:solidFill>
                  <a:srgbClr val="4F81BD"/>
                </a:solidFill>
                <a:latin typeface="Cambria"/>
              </a:rPr>
              <a:t>âng </a:t>
            </a:r>
            <a:r>
              <a:rPr lang="vi-VN" b="1">
                <a:solidFill>
                  <a:srgbClr val="4F81BD"/>
                </a:solidFill>
                <a:latin typeface="Cambria"/>
              </a:rPr>
              <a:t>cao chất lượng của phát triển hệ thống: ví dụ như thiết kế và đặc tả tốt hơn và đầy đủ hơn</a:t>
            </a:r>
          </a:p>
          <a:p>
            <a:pPr lvl="0"/>
            <a:r>
              <a:rPr lang="en-US" b="1" smtClean="0">
                <a:solidFill>
                  <a:srgbClr val="4F81BD"/>
                </a:solidFill>
                <a:latin typeface="Cambria"/>
              </a:rPr>
              <a:t>c</a:t>
            </a:r>
            <a:r>
              <a:rPr lang="vi-VN" b="1" smtClean="0">
                <a:solidFill>
                  <a:srgbClr val="4F81BD"/>
                </a:solidFill>
                <a:latin typeface="Cambria"/>
              </a:rPr>
              <a:t>ải </a:t>
            </a:r>
            <a:r>
              <a:rPr lang="vi-VN" b="1">
                <a:solidFill>
                  <a:srgbClr val="4F81BD"/>
                </a:solidFill>
                <a:latin typeface="Cambria"/>
              </a:rPr>
              <a:t>thiện năng suất của phát triển hệ thống: ít người hơn và nhanh hơn </a:t>
            </a:r>
          </a:p>
          <a:p>
            <a:pPr lvl="0"/>
            <a:r>
              <a:rPr lang="en-US" b="1" smtClean="0">
                <a:solidFill>
                  <a:srgbClr val="4F81BD"/>
                </a:solidFill>
                <a:latin typeface="Cambria"/>
              </a:rPr>
              <a:t>d</a:t>
            </a:r>
            <a:r>
              <a:rPr lang="vi-VN" b="1" smtClean="0">
                <a:solidFill>
                  <a:srgbClr val="4F81BD"/>
                </a:solidFill>
                <a:latin typeface="Cambria"/>
              </a:rPr>
              <a:t>ễ </a:t>
            </a:r>
            <a:r>
              <a:rPr lang="vi-VN" b="1">
                <a:solidFill>
                  <a:srgbClr val="4F81BD"/>
                </a:solidFill>
                <a:latin typeface="Cambria"/>
              </a:rPr>
              <a:t>dàng cải thiện tính nhất quán của các đặc tả, sự phù hợp của thiết kế, và thử nghiệm thông qua kiểm tra tự động </a:t>
            </a:r>
          </a:p>
          <a:p>
            <a:pPr lvl="0"/>
            <a:r>
              <a:rPr lang="en-US" b="1" smtClean="0">
                <a:solidFill>
                  <a:srgbClr val="4F81BD"/>
                </a:solidFill>
                <a:latin typeface="Cambria"/>
              </a:rPr>
              <a:t>c</a:t>
            </a:r>
            <a:r>
              <a:rPr lang="vi-VN" b="1" smtClean="0">
                <a:solidFill>
                  <a:srgbClr val="4F81BD"/>
                </a:solidFill>
                <a:latin typeface="Cambria"/>
              </a:rPr>
              <a:t>ải </a:t>
            </a:r>
            <a:r>
              <a:rPr lang="vi-VN" b="1">
                <a:solidFill>
                  <a:srgbClr val="4F81BD"/>
                </a:solidFill>
                <a:latin typeface="Cambria"/>
              </a:rPr>
              <a:t>thiện sự tích hợp của các hoạt động phát triển thông qua việc sử dụng các phương pháp luận và kỹ thuật chung </a:t>
            </a:r>
            <a:r>
              <a:rPr lang="en-US" b="1" kern="1800" smtClean="0">
                <a:solidFill>
                  <a:srgbClr val="365F91"/>
                </a:solidFill>
                <a:latin typeface="Cambria"/>
              </a:rPr>
              <a:t> </a:t>
            </a:r>
            <a:endParaRPr lang="en-US"/>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a:t>
            </a:fld>
            <a:endParaRPr lang="en-US"/>
          </a:p>
        </p:txBody>
      </p:sp>
      <p:sp>
        <p:nvSpPr>
          <p:cNvPr id="4" name="Date Placeholder 3"/>
          <p:cNvSpPr>
            <a:spLocks noGrp="1"/>
          </p:cNvSpPr>
          <p:nvPr>
            <p:ph type="dt" sz="half" idx="2"/>
          </p:nvPr>
        </p:nvSpPr>
        <p:spPr/>
        <p:txBody>
          <a:bodyPr/>
          <a:lstStyle/>
          <a:p>
            <a:fld id="{BC1E9CFD-A9EF-4CE8-9134-2D65E932DF78}" type="datetime1">
              <a:rPr lang="en-US" smtClean="0"/>
              <a:t>20/03/2013</a:t>
            </a:fld>
            <a:endParaRPr lang="en-US"/>
          </a:p>
        </p:txBody>
      </p:sp>
    </p:spTree>
    <p:extLst>
      <p:ext uri="{BB962C8B-B14F-4D97-AF65-F5344CB8AC3E}">
        <p14:creationId xmlns:p14="http://schemas.microsoft.com/office/powerpoint/2010/main" val="3258414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CASE tools </a:t>
            </a:r>
            <a:r>
              <a:rPr lang="en-US" b="1" i="0" u="none" strike="noStrike" baseline="0" smtClean="0">
                <a:solidFill>
                  <a:srgbClr val="365F91"/>
                </a:solidFill>
                <a:latin typeface="Times New Roman"/>
              </a:rPr>
              <a:t>...</a:t>
            </a:r>
            <a:r>
              <a:rPr lang="en-US" b="1" i="0" u="none" strike="noStrike" baseline="0" smtClean="0">
                <a:solidFill>
                  <a:srgbClr val="365F91"/>
                </a:solidFill>
                <a:latin typeface="Cambria"/>
              </a:rPr>
              <a:t>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L="0" indent="0">
              <a:lnSpc>
                <a:spcPct val="120000"/>
              </a:lnSpc>
              <a:spcBef>
                <a:spcPts val="600"/>
              </a:spcBef>
              <a:buNone/>
            </a:pPr>
            <a:r>
              <a:rPr lang="en-US" b="1" i="1" kern="1800">
                <a:solidFill>
                  <a:srgbClr val="365F91"/>
                </a:solidFill>
                <a:latin typeface="Cambria"/>
              </a:rPr>
              <a:t>Mục </a:t>
            </a:r>
            <a:r>
              <a:rPr lang="en-US" b="1" i="1" kern="1800" smtClean="0">
                <a:solidFill>
                  <a:srgbClr val="365F91"/>
                </a:solidFill>
                <a:latin typeface="Cambria"/>
              </a:rPr>
              <a:t>tiêu</a:t>
            </a:r>
          </a:p>
          <a:p>
            <a:pPr lvl="0">
              <a:lnSpc>
                <a:spcPct val="120000"/>
              </a:lnSpc>
              <a:spcBef>
                <a:spcPts val="600"/>
              </a:spcBef>
            </a:pPr>
            <a:r>
              <a:rPr lang="vi-VN" b="1">
                <a:solidFill>
                  <a:srgbClr val="4F81BD"/>
                </a:solidFill>
                <a:latin typeface="Cambria"/>
              </a:rPr>
              <a:t>nâng cao chất lượng và sự đầy đủ của các tài liệu </a:t>
            </a:r>
          </a:p>
          <a:p>
            <a:pPr lvl="0">
              <a:lnSpc>
                <a:spcPct val="120000"/>
              </a:lnSpc>
              <a:spcBef>
                <a:spcPts val="600"/>
              </a:spcBef>
            </a:pPr>
            <a:r>
              <a:rPr lang="en-US" b="1">
                <a:solidFill>
                  <a:srgbClr val="4F81BD"/>
                </a:solidFill>
                <a:latin typeface="Cambria"/>
              </a:rPr>
              <a:t>cải tiến quản lý và kiểm soát dự án </a:t>
            </a:r>
          </a:p>
          <a:p>
            <a:pPr lvl="0">
              <a:lnSpc>
                <a:spcPct val="120000"/>
              </a:lnSpc>
              <a:spcBef>
                <a:spcPts val="600"/>
              </a:spcBef>
            </a:pPr>
            <a:r>
              <a:rPr lang="vi-VN" b="1">
                <a:solidFill>
                  <a:srgbClr val="4F81BD"/>
                </a:solidFill>
                <a:latin typeface="Cambria"/>
              </a:rPr>
              <a:t>thúc đẩy tính nhất quán giữa các dự án trong tổ chức </a:t>
            </a:r>
          </a:p>
          <a:p>
            <a:pPr lvl="0">
              <a:lnSpc>
                <a:spcPct val="120000"/>
              </a:lnSpc>
              <a:spcBef>
                <a:spcPts val="600"/>
              </a:spcBef>
            </a:pPr>
            <a:r>
              <a:rPr lang="vi-VN" b="1">
                <a:solidFill>
                  <a:srgbClr val="4F81BD"/>
                </a:solidFill>
                <a:latin typeface="Cambria"/>
              </a:rPr>
              <a:t>thúc đẩy tính nhất quán và chất lượng của các hệ thống trên toàn tổ chức </a:t>
            </a:r>
          </a:p>
          <a:p>
            <a:pPr lvl="0">
              <a:lnSpc>
                <a:spcPct val="120000"/>
              </a:lnSpc>
              <a:spcBef>
                <a:spcPts val="600"/>
              </a:spcBef>
            </a:pPr>
            <a:r>
              <a:rPr lang="vi-VN" b="1">
                <a:solidFill>
                  <a:srgbClr val="4F81BD"/>
                </a:solidFill>
                <a:latin typeface="Cambria"/>
              </a:rPr>
              <a:t>thúc đẩy khả năng tái sử dụng </a:t>
            </a:r>
          </a:p>
          <a:p>
            <a:pPr lvl="0">
              <a:lnSpc>
                <a:spcPct val="120000"/>
              </a:lnSpc>
              <a:spcBef>
                <a:spcPts val="600"/>
              </a:spcBef>
            </a:pPr>
            <a:r>
              <a:rPr lang="en-US" b="1">
                <a:solidFill>
                  <a:srgbClr val="4F81BD"/>
                </a:solidFill>
                <a:latin typeface="Cambria"/>
              </a:rPr>
              <a:t>giảm bớt nỗ lực bảo trì </a:t>
            </a:r>
            <a:r>
              <a:rPr lang="en-US" b="1" kern="1800" smtClean="0">
                <a:solidFill>
                  <a:srgbClr val="365F91"/>
                </a:solidFill>
                <a:latin typeface="Cambria"/>
              </a:rPr>
              <a:t> </a:t>
            </a:r>
            <a:endParaRPr lang="en-US"/>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a:t>
            </a:fld>
            <a:endParaRPr lang="en-US"/>
          </a:p>
        </p:txBody>
      </p:sp>
      <p:sp>
        <p:nvSpPr>
          <p:cNvPr id="4" name="Date Placeholder 3"/>
          <p:cNvSpPr>
            <a:spLocks noGrp="1"/>
          </p:cNvSpPr>
          <p:nvPr>
            <p:ph type="dt" sz="half" idx="2"/>
          </p:nvPr>
        </p:nvSpPr>
        <p:spPr/>
        <p:txBody>
          <a:bodyPr/>
          <a:lstStyle/>
          <a:p>
            <a:fld id="{33119E0B-3E61-4EC4-BBB8-191CA00FD357}" type="datetime1">
              <a:rPr lang="en-US" smtClean="0"/>
              <a:t>20/03/2013</a:t>
            </a:fld>
            <a:endParaRPr lang="en-US"/>
          </a:p>
        </p:txBody>
      </p:sp>
    </p:spTree>
    <p:extLst>
      <p:ext uri="{BB962C8B-B14F-4D97-AF65-F5344CB8AC3E}">
        <p14:creationId xmlns:p14="http://schemas.microsoft.com/office/powerpoint/2010/main" val="398593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1" u="none" strike="noStrike" baseline="0" smtClean="0">
                <a:solidFill>
                  <a:srgbClr val="365F91"/>
                </a:solidFill>
                <a:latin typeface="Cambria"/>
              </a:rPr>
              <a:t>Các chức năng CASE tools cốt lõi  </a:t>
            </a:r>
          </a:p>
        </p:txBody>
      </p:sp>
      <p:sp>
        <p:nvSpPr>
          <p:cNvPr id="3" name="Text Placeholder 2"/>
          <p:cNvSpPr>
            <a:spLocks noGrp="1"/>
          </p:cNvSpPr>
          <p:nvPr>
            <p:ph idx="1"/>
          </p:nvPr>
        </p:nvSpPr>
        <p:spPr/>
        <p:txBody>
          <a:bodyPr/>
          <a:lstStyle/>
          <a:p>
            <a:pPr marR="0" lvl="0" rtl="0"/>
            <a:r>
              <a:rPr lang="vi-VN" b="1" i="0" u="none" strike="noStrike" baseline="0" smtClean="0">
                <a:solidFill>
                  <a:srgbClr val="4F81BD"/>
                </a:solidFill>
                <a:latin typeface="Cambria"/>
              </a:rPr>
              <a:t>các phương tiện đồ họa cho sơ đồ và mô hình hóa </a:t>
            </a:r>
          </a:p>
          <a:p>
            <a:pPr marR="0" lvl="0" rtl="0"/>
            <a:r>
              <a:rPr lang="vi-VN" b="1" i="0" u="none" strike="noStrike" baseline="0" smtClean="0">
                <a:solidFill>
                  <a:srgbClr val="4F81BD"/>
                </a:solidFill>
                <a:latin typeface="Cambria"/>
              </a:rPr>
              <a:t>từ điển dữ liệu (data dictionary)</a:t>
            </a:r>
          </a:p>
          <a:p>
            <a:pPr marR="0" lvl="0" rtl="0"/>
            <a:r>
              <a:rPr lang="vi-VN" b="1" i="0" u="none" strike="noStrike" baseline="0" smtClean="0">
                <a:solidFill>
                  <a:srgbClr val="4F81BD"/>
                </a:solidFill>
                <a:latin typeface="Cambria"/>
              </a:rPr>
              <a:t>tạo tài liệu tự động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(automated documentation)</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a:t>
            </a:fld>
            <a:endParaRPr lang="en-US"/>
          </a:p>
        </p:txBody>
      </p:sp>
      <p:sp>
        <p:nvSpPr>
          <p:cNvPr id="4" name="Date Placeholder 3"/>
          <p:cNvSpPr>
            <a:spLocks noGrp="1"/>
          </p:cNvSpPr>
          <p:nvPr>
            <p:ph type="dt" sz="half" idx="2"/>
          </p:nvPr>
        </p:nvSpPr>
        <p:spPr/>
        <p:txBody>
          <a:bodyPr/>
          <a:lstStyle/>
          <a:p>
            <a:fld id="{453E683B-3874-4851-A40D-0518A91C3125}" type="datetime1">
              <a:rPr lang="en-US" smtClean="0"/>
              <a:t>20/03/2013</a:t>
            </a:fld>
            <a:endParaRPr lang="en-US"/>
          </a:p>
        </p:txBody>
      </p:sp>
    </p:spTree>
    <p:extLst>
      <p:ext uri="{BB962C8B-B14F-4D97-AF65-F5344CB8AC3E}">
        <p14:creationId xmlns:p14="http://schemas.microsoft.com/office/powerpoint/2010/main" val="1122796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kern="1800" baseline="0" smtClean="0">
                <a:solidFill>
                  <a:srgbClr val="365F91"/>
                </a:solidFill>
                <a:latin typeface="Cambria"/>
              </a:rPr>
              <a:t> </a:t>
            </a:r>
            <a:r>
              <a:rPr lang="vi-VN" b="1" i="1" u="none" strike="noStrike" kern="1800" baseline="0" smtClean="0">
                <a:solidFill>
                  <a:srgbClr val="365F91"/>
                </a:solidFill>
                <a:latin typeface="Cambria"/>
              </a:rPr>
              <a:t>Các chức năng khác:</a:t>
            </a:r>
            <a:r>
              <a:rPr lang="vi-VN" b="1" i="0" u="none" strike="noStrike" kern="1800" baseline="0" smtClean="0">
                <a:solidFill>
                  <a:srgbClr val="365F91"/>
                </a:solidFill>
                <a:latin typeface="Cambria"/>
              </a:rPr>
              <a:t> </a:t>
            </a:r>
          </a:p>
        </p:txBody>
      </p:sp>
      <p:sp>
        <p:nvSpPr>
          <p:cNvPr id="3" name="Text Placeholder 2"/>
          <p:cNvSpPr>
            <a:spLocks noGrp="1"/>
          </p:cNvSpPr>
          <p:nvPr>
            <p:ph idx="1"/>
          </p:nvPr>
        </p:nvSpPr>
        <p:spPr/>
        <p:txBody>
          <a:bodyPr/>
          <a:lstStyle/>
          <a:p>
            <a:pPr marR="0" lvl="0" rtl="0"/>
            <a:r>
              <a:rPr lang="vi-VN" b="1" i="0" u="none" strike="noStrike" baseline="0" smtClean="0">
                <a:solidFill>
                  <a:srgbClr val="4F81BD"/>
                </a:solidFill>
                <a:latin typeface="Cambria"/>
              </a:rPr>
              <a:t>bộ sinh mã từ các mô hình và đặc tả hệ thống </a:t>
            </a:r>
          </a:p>
          <a:p>
            <a:pPr marR="0" lvl="0" rtl="0"/>
            <a:r>
              <a:rPr lang="vi-VN" b="1" i="0" u="none" strike="noStrike" baseline="0" smtClean="0">
                <a:solidFill>
                  <a:srgbClr val="4F81BD"/>
                </a:solidFill>
                <a:latin typeface="Cambria"/>
              </a:rPr>
              <a:t>tự động kiểm tra các thay đổi </a:t>
            </a:r>
          </a:p>
          <a:p>
            <a:pPr marR="0" lvl="0" rtl="0"/>
            <a:r>
              <a:rPr lang="vi-VN" b="1" i="0" u="none" strike="noStrike" baseline="0" smtClean="0">
                <a:solidFill>
                  <a:srgbClr val="4F81BD"/>
                </a:solidFill>
                <a:latin typeface="Cambria"/>
              </a:rPr>
              <a:t>các phương tiện quản lý dự án </a:t>
            </a:r>
          </a:p>
          <a:p>
            <a:pPr marR="0" lvl="0" rtl="0"/>
            <a:r>
              <a:rPr lang="vi-VN" b="1" i="0" u="none" strike="noStrike" baseline="0" smtClean="0">
                <a:solidFill>
                  <a:srgbClr val="4F81BD"/>
                </a:solidFill>
                <a:latin typeface="Cambria"/>
              </a:rPr>
              <a:t>thực thi sơ đồ và tài liệu hướng dẫn tiêu chuẩn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10</a:t>
            </a:fld>
            <a:endParaRPr lang="en-US"/>
          </a:p>
        </p:txBody>
      </p:sp>
      <p:sp>
        <p:nvSpPr>
          <p:cNvPr id="4" name="Date Placeholder 3"/>
          <p:cNvSpPr>
            <a:spLocks noGrp="1"/>
          </p:cNvSpPr>
          <p:nvPr>
            <p:ph type="dt" sz="half" idx="2"/>
          </p:nvPr>
        </p:nvSpPr>
        <p:spPr/>
        <p:txBody>
          <a:bodyPr/>
          <a:lstStyle/>
          <a:p>
            <a:fld id="{FFFC97F9-68CE-4396-9123-B56373FE76C5}" type="datetime1">
              <a:rPr lang="en-US" smtClean="0"/>
              <a:t>20/03/2013</a:t>
            </a:fld>
            <a:endParaRPr lang="en-US"/>
          </a:p>
        </p:txBody>
      </p:sp>
    </p:spTree>
    <p:extLst>
      <p:ext uri="{BB962C8B-B14F-4D97-AF65-F5344CB8AC3E}">
        <p14:creationId xmlns:p14="http://schemas.microsoft.com/office/powerpoint/2010/main" val="338542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thành phần của CASE Tools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r>
              <a:rPr lang="vi-VN" b="1" i="0" u="none" strike="noStrike" baseline="0" smtClean="0">
                <a:solidFill>
                  <a:srgbClr val="4F81BD"/>
                </a:solidFill>
                <a:latin typeface="Cambria"/>
              </a:rPr>
              <a:t>các công cụ vẽ sơ đồ (diagramming tools)</a:t>
            </a:r>
          </a:p>
          <a:p>
            <a:pPr marR="0" lvl="0" rtl="0"/>
            <a:r>
              <a:rPr lang="en-US" b="1" i="0" u="none" strike="noStrike" baseline="0" smtClean="0">
                <a:solidFill>
                  <a:srgbClr val="4F81BD"/>
                </a:solidFill>
                <a:latin typeface="Cambria"/>
              </a:rPr>
              <a:t>các bộ sinh màn hình và báo cáo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(screen and report generators)</a:t>
            </a:r>
          </a:p>
          <a:p>
            <a:pPr marR="0" lvl="0" rtl="0"/>
            <a:r>
              <a:rPr lang="en-US" b="1" i="0" u="none" strike="noStrike" baseline="0" smtClean="0">
                <a:solidFill>
                  <a:srgbClr val="4F81BD"/>
                </a:solidFill>
                <a:latin typeface="Cambria"/>
              </a:rPr>
              <a:t>các công cụ phân tích (analysis tools)</a:t>
            </a:r>
          </a:p>
          <a:p>
            <a:pPr marR="0" lvl="0" rtl="0"/>
            <a:r>
              <a:rPr lang="vi-VN" b="1" i="0" u="none" strike="noStrike" baseline="0" smtClean="0">
                <a:solidFill>
                  <a:srgbClr val="4F81BD"/>
                </a:solidFill>
                <a:latin typeface="Cambria"/>
              </a:rPr>
              <a:t>một kho lưu trữ trung tâm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(a central repository)</a:t>
            </a:r>
          </a:p>
          <a:p>
            <a:pPr marR="0" lvl="0" rtl="0"/>
            <a:r>
              <a:rPr lang="en-US" b="1" i="0" u="none" strike="noStrike" baseline="0" smtClean="0">
                <a:solidFill>
                  <a:srgbClr val="4F81BD"/>
                </a:solidFill>
                <a:latin typeface="Cambria"/>
              </a:rPr>
              <a:t>các bộ sinh tài liệu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(documentation generators) </a:t>
            </a:r>
          </a:p>
          <a:p>
            <a:pPr marR="0" lvl="0" rtl="0"/>
            <a:r>
              <a:rPr lang="en-US" b="1" i="0" u="none" strike="noStrike" baseline="0" smtClean="0">
                <a:solidFill>
                  <a:srgbClr val="4F81BD"/>
                </a:solidFill>
                <a:latin typeface="Cambria"/>
              </a:rPr>
              <a:t>các bộ sinh mã (code generators)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11</a:t>
            </a:fld>
            <a:endParaRPr lang="en-US"/>
          </a:p>
        </p:txBody>
      </p:sp>
      <p:sp>
        <p:nvSpPr>
          <p:cNvPr id="4" name="Date Placeholder 3"/>
          <p:cNvSpPr>
            <a:spLocks noGrp="1"/>
          </p:cNvSpPr>
          <p:nvPr>
            <p:ph type="dt" sz="half" idx="2"/>
          </p:nvPr>
        </p:nvSpPr>
        <p:spPr/>
        <p:txBody>
          <a:bodyPr/>
          <a:lstStyle/>
          <a:p>
            <a:fld id="{DB8AD34D-D7A2-4438-8252-BC4F01239FE4}" type="datetime1">
              <a:rPr lang="en-US" smtClean="0"/>
              <a:t>20/03/2013</a:t>
            </a:fld>
            <a:endParaRPr lang="en-US"/>
          </a:p>
        </p:txBody>
      </p:sp>
    </p:spTree>
    <p:extLst>
      <p:ext uri="{BB962C8B-B14F-4D97-AF65-F5344CB8AC3E}">
        <p14:creationId xmlns:p14="http://schemas.microsoft.com/office/powerpoint/2010/main" val="1823073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thành phần của CASE Tools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10000"/>
              </a:lnSpc>
              <a:spcBef>
                <a:spcPts val="600"/>
              </a:spcBef>
            </a:pPr>
            <a:r>
              <a:rPr lang="vi-VN" b="1" i="0" u="none" strike="noStrike" baseline="0" smtClean="0">
                <a:solidFill>
                  <a:srgbClr val="4F81BD"/>
                </a:solidFill>
                <a:latin typeface="Cambria"/>
              </a:rPr>
              <a:t>Các công cụ vẽ sơ đồ (diagramming tools): cho phép thể hiện dưới dạng đồ họa các dữ liệu, quy trình, và các cấu trúc điều khiển của hệ thống</a:t>
            </a:r>
          </a:p>
          <a:p>
            <a:pPr marR="0" lvl="0" rtl="0">
              <a:lnSpc>
                <a:spcPct val="110000"/>
              </a:lnSpc>
              <a:spcBef>
                <a:spcPts val="600"/>
              </a:spcBef>
            </a:pPr>
            <a:r>
              <a:rPr lang="vi-VN" b="1" i="0" u="none" strike="noStrike" baseline="0" smtClean="0">
                <a:solidFill>
                  <a:srgbClr val="4F81BD"/>
                </a:solidFill>
                <a:latin typeface="Cambria"/>
              </a:rPr>
              <a:t>Các bộ sinh màn hình và báo cáo (screen and report generators): giúp làm thế nào để tạo nguyên mẫu hệ thống "nhìn" (look) và "cảm nhận" (feel) cho người dùng, giúp xác định dữ liệu và các yêu cầu quá trình </a:t>
            </a:r>
          </a:p>
          <a:p>
            <a:pPr marR="0" lvl="0" rtl="0">
              <a:lnSpc>
                <a:spcPct val="110000"/>
              </a:lnSpc>
              <a:spcBef>
                <a:spcPts val="600"/>
              </a:spcBef>
            </a:pPr>
            <a:r>
              <a:rPr lang="vi-VN" b="1" i="0" u="none" strike="noStrike" baseline="0" smtClean="0">
                <a:solidFill>
                  <a:srgbClr val="4F81BD"/>
                </a:solidFill>
                <a:latin typeface="Cambria"/>
              </a:rPr>
              <a:t>Các công cụ phân tích (analysis tools): kiểm tra tự động tính đúng đắn, đầy đủ, và nhất quán của các đặc tả trong các biểu đồ , báo cáo, biểu mẫu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12</a:t>
            </a:fld>
            <a:endParaRPr lang="en-US"/>
          </a:p>
        </p:txBody>
      </p:sp>
      <p:sp>
        <p:nvSpPr>
          <p:cNvPr id="4" name="Date Placeholder 3"/>
          <p:cNvSpPr>
            <a:spLocks noGrp="1"/>
          </p:cNvSpPr>
          <p:nvPr>
            <p:ph type="dt" sz="half" idx="2"/>
          </p:nvPr>
        </p:nvSpPr>
        <p:spPr/>
        <p:txBody>
          <a:bodyPr/>
          <a:lstStyle/>
          <a:p>
            <a:fld id="{F843B358-8893-41E5-8AF3-2115DE8A39DA}" type="datetime1">
              <a:rPr lang="en-US" smtClean="0"/>
              <a:t>20/03/2013</a:t>
            </a:fld>
            <a:endParaRPr lang="en-US"/>
          </a:p>
        </p:txBody>
      </p:sp>
    </p:spTree>
    <p:extLst>
      <p:ext uri="{BB962C8B-B14F-4D97-AF65-F5344CB8AC3E}">
        <p14:creationId xmlns:p14="http://schemas.microsoft.com/office/powerpoint/2010/main" val="3092265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thành phần của CASE Tools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10000"/>
              </a:lnSpc>
              <a:spcBef>
                <a:spcPts val="600"/>
              </a:spcBef>
            </a:pPr>
            <a:r>
              <a:rPr lang="vi-VN" b="1" i="0" u="none" strike="noStrike" baseline="0" smtClean="0">
                <a:solidFill>
                  <a:srgbClr val="4F81BD"/>
                </a:solidFill>
                <a:latin typeface="Cambria"/>
              </a:rPr>
              <a:t>Một kho lưu trữ trung tâm (a central repository): cho phép lưu trữ tích hợp của các đặc tả hệ thống và thông tin quản lý dự án </a:t>
            </a:r>
          </a:p>
          <a:p>
            <a:pPr marR="0" lvl="0" rtl="0">
              <a:lnSpc>
                <a:spcPct val="110000"/>
              </a:lnSpc>
              <a:spcBef>
                <a:spcPts val="600"/>
              </a:spcBef>
            </a:pPr>
            <a:r>
              <a:rPr lang="vi-VN" b="1" i="0" u="none" strike="noStrike" baseline="0" smtClean="0">
                <a:solidFill>
                  <a:srgbClr val="4F81BD"/>
                </a:solidFill>
                <a:latin typeface="Cambria"/>
              </a:rPr>
              <a:t>Các bộ sinh tài liệu (documentation generators): giúp tạo ra tài liệu cả về kỹ thuật và cho người dùng trong các định dạng tiêu chuẩn </a:t>
            </a:r>
          </a:p>
          <a:p>
            <a:pPr marR="0" lvl="0" rtl="0">
              <a:lnSpc>
                <a:spcPct val="110000"/>
              </a:lnSpc>
              <a:spcBef>
                <a:spcPts val="600"/>
              </a:spcBef>
            </a:pPr>
            <a:r>
              <a:rPr lang="vi-VN" b="1" i="0" u="none" strike="noStrike" baseline="0" smtClean="0">
                <a:solidFill>
                  <a:srgbClr val="4F81BD"/>
                </a:solidFill>
                <a:latin typeface="Cambria"/>
              </a:rPr>
              <a:t>Các bộ sinh mã (code generators): tự động sinh chương trình và mã định nghĩa cơ sở dữ liệu trực tiếp từ các tài liệu thiết kế, sơ đồ, các báo cáo và các biểu mẫu</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13</a:t>
            </a:fld>
            <a:endParaRPr lang="en-US"/>
          </a:p>
        </p:txBody>
      </p:sp>
      <p:sp>
        <p:nvSpPr>
          <p:cNvPr id="4" name="Date Placeholder 3"/>
          <p:cNvSpPr>
            <a:spLocks noGrp="1"/>
          </p:cNvSpPr>
          <p:nvPr>
            <p:ph type="dt" sz="half" idx="2"/>
          </p:nvPr>
        </p:nvSpPr>
        <p:spPr/>
        <p:txBody>
          <a:bodyPr/>
          <a:lstStyle/>
          <a:p>
            <a:fld id="{8232FD1E-8A08-4AE3-B842-CE93942B52ED}" type="datetime1">
              <a:rPr lang="en-US" smtClean="0"/>
              <a:t>20/03/2013</a:t>
            </a:fld>
            <a:endParaRPr lang="en-US"/>
          </a:p>
        </p:txBody>
      </p:sp>
    </p:spTree>
    <p:extLst>
      <p:ext uri="{BB962C8B-B14F-4D97-AF65-F5344CB8AC3E}">
        <p14:creationId xmlns:p14="http://schemas.microsoft.com/office/powerpoint/2010/main" val="4002036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CASE tools: kho lưu trữ CASE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smtClean="0">
                <a:solidFill>
                  <a:srgbClr val="4F81BD"/>
                </a:solidFill>
                <a:latin typeface="Cambria"/>
              </a:rPr>
              <a:t>Kho lưu trữ là trung tâm của các CASE Tool cho việc tích hợp để cho phép chia sẻ giữa các công cụ và các hoạt động của SDLC </a:t>
            </a:r>
          </a:p>
          <a:p>
            <a:pPr marR="0" lvl="0" rtl="0">
              <a:lnSpc>
                <a:spcPct val="120000"/>
              </a:lnSpc>
            </a:pPr>
            <a:r>
              <a:rPr lang="vi-VN" b="1" i="0" u="none" strike="noStrike" baseline="0" smtClean="0">
                <a:solidFill>
                  <a:srgbClr val="4F81BD"/>
                </a:solidFill>
                <a:latin typeface="Cambria"/>
              </a:rPr>
              <a:t>Một cơ sở dữ liệu tập trung có chứa tất cả các định nghĩa về biểu mẫu và báo cáo, các sơ đồ, định nghĩa dữ liệu (luồng dữ liệu, các thực thể, vv), các luồng xử lý, các chức năng, quá trình luận lý, các thành phần và các tổ chức hệ thống khác </a:t>
            </a:r>
          </a:p>
          <a:p>
            <a:pPr marR="0" lvl="0" rtl="0">
              <a:lnSpc>
                <a:spcPct val="120000"/>
              </a:lnSpc>
            </a:pPr>
            <a:r>
              <a:rPr lang="vi-VN" b="1" i="0" u="none" strike="noStrike" baseline="0" smtClean="0">
                <a:solidFill>
                  <a:srgbClr val="4F81BD"/>
                </a:solidFill>
                <a:latin typeface="Cambria"/>
              </a:rPr>
              <a:t>Thuật ngữ, ký hiệu</a:t>
            </a:r>
            <a:r>
              <a:rPr lang="en-US" b="1" i="0" u="none" strike="noStrike" smtClean="0">
                <a:solidFill>
                  <a:srgbClr val="4F81BD"/>
                </a:solidFill>
                <a:latin typeface="Cambria"/>
              </a:rPr>
              <a:t> và</a:t>
            </a:r>
            <a:r>
              <a:rPr lang="vi-VN" b="1" i="0" u="none" strike="noStrike" baseline="0" smtClean="0">
                <a:solidFill>
                  <a:srgbClr val="4F81BD"/>
                </a:solidFill>
                <a:latin typeface="Cambria"/>
              </a:rPr>
              <a:t> các phương thức hỗ trợ tích hợp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phổ biến</a:t>
            </a:r>
          </a:p>
          <a:p>
            <a:pPr marR="0" lvl="0" rtl="0">
              <a:lnSpc>
                <a:spcPct val="120000"/>
              </a:lnSpc>
            </a:pPr>
            <a:r>
              <a:rPr lang="vi-VN" b="1" i="0" u="none" strike="noStrike" baseline="0" smtClean="0">
                <a:solidFill>
                  <a:srgbClr val="4F81BD"/>
                </a:solidFill>
                <a:latin typeface="Cambria"/>
              </a:rPr>
              <a:t>Các lợi ích tiềm năng: </a:t>
            </a:r>
          </a:p>
          <a:p>
            <a:pPr lvl="1">
              <a:lnSpc>
                <a:spcPct val="120000"/>
              </a:lnSpc>
            </a:pPr>
            <a:r>
              <a:rPr lang="en-US" b="1" i="0" u="none" strike="noStrike" baseline="0" smtClean="0">
                <a:solidFill>
                  <a:srgbClr val="4F81BD"/>
                </a:solidFill>
                <a:latin typeface="Cambria"/>
              </a:rPr>
              <a:t>hỗ trợ và nỗ lực phối hợp của các thành viên trong nhóm </a:t>
            </a:r>
          </a:p>
          <a:p>
            <a:pPr lvl="1">
              <a:lnSpc>
                <a:spcPct val="120000"/>
              </a:lnSpc>
            </a:pPr>
            <a:r>
              <a:rPr lang="vi-VN" b="1" i="0" u="none" strike="noStrike" baseline="0" smtClean="0">
                <a:solidFill>
                  <a:srgbClr val="4F81BD"/>
                </a:solidFill>
                <a:latin typeface="Cambria"/>
              </a:rPr>
              <a:t>thúc đẩy khả năng tái sử dụng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14</a:t>
            </a:fld>
            <a:endParaRPr lang="en-US"/>
          </a:p>
        </p:txBody>
      </p:sp>
      <p:sp>
        <p:nvSpPr>
          <p:cNvPr id="4" name="Date Placeholder 3"/>
          <p:cNvSpPr>
            <a:spLocks noGrp="1"/>
          </p:cNvSpPr>
          <p:nvPr>
            <p:ph type="dt" sz="half" idx="2"/>
          </p:nvPr>
        </p:nvSpPr>
        <p:spPr/>
        <p:txBody>
          <a:bodyPr/>
          <a:lstStyle/>
          <a:p>
            <a:fld id="{D164BCF3-4FEC-46A5-95C1-C2AFDA8CF47C}" type="datetime1">
              <a:rPr lang="en-US" smtClean="0"/>
              <a:t>20/03/2013</a:t>
            </a:fld>
            <a:endParaRPr lang="en-US"/>
          </a:p>
        </p:txBody>
      </p:sp>
    </p:spTree>
    <p:extLst>
      <p:ext uri="{BB962C8B-B14F-4D97-AF65-F5344CB8AC3E}">
        <p14:creationId xmlns:p14="http://schemas.microsoft.com/office/powerpoint/2010/main" val="230524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loại CASE tools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10000"/>
              </a:lnSpc>
              <a:spcBef>
                <a:spcPts val="600"/>
              </a:spcBef>
            </a:pPr>
            <a:r>
              <a:rPr lang="vi-VN" b="1" i="0" u="none" strike="noStrike" baseline="0" smtClean="0">
                <a:solidFill>
                  <a:srgbClr val="4F81BD"/>
                </a:solidFill>
                <a:latin typeface="Cambria"/>
              </a:rPr>
              <a:t>CASE bậc cao (Upper CASE): được thiết kế để hỗ trợ các giai đoạn bân đầu của chu trình: hoạch định hệ thống thông tin, hoạch định và xác định dự án, phân tích hệ thống, thiết kế hệ thống</a:t>
            </a:r>
          </a:p>
          <a:p>
            <a:pPr marR="0" lvl="0" rtl="0">
              <a:lnSpc>
                <a:spcPct val="110000"/>
              </a:lnSpc>
              <a:spcBef>
                <a:spcPts val="600"/>
              </a:spcBef>
            </a:pPr>
            <a:r>
              <a:rPr lang="vi-VN" b="1" i="0" u="none" strike="noStrike" baseline="0" smtClean="0">
                <a:solidFill>
                  <a:srgbClr val="4F81BD"/>
                </a:solidFill>
                <a:latin typeface="Cambria"/>
              </a:rPr>
              <a:t>CASE bậc thấp (Lower CASE): được thiết kế để hỗ trợ các giai đoạn thực hiện và duy trì phát triển của các hệ thống </a:t>
            </a:r>
          </a:p>
          <a:p>
            <a:pPr marR="0" lvl="0" rtl="0">
              <a:lnSpc>
                <a:spcPct val="110000"/>
              </a:lnSpc>
              <a:spcBef>
                <a:spcPts val="600"/>
              </a:spcBef>
            </a:pPr>
            <a:r>
              <a:rPr lang="vi-VN" b="1" i="0" u="none" strike="noStrike" baseline="0" smtClean="0">
                <a:solidFill>
                  <a:srgbClr val="4F81BD"/>
                </a:solidFill>
                <a:latin typeface="Cambria"/>
              </a:rPr>
              <a:t>I-CASE (CASE tích hợp): tích hợp "liền mạch" của các sản phẩm và các công cụ trên các giai đoạn của chu trình thông qua một kho dữ liệu chung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15</a:t>
            </a:fld>
            <a:endParaRPr lang="en-US"/>
          </a:p>
        </p:txBody>
      </p:sp>
      <p:sp>
        <p:nvSpPr>
          <p:cNvPr id="4" name="Date Placeholder 3"/>
          <p:cNvSpPr>
            <a:spLocks noGrp="1"/>
          </p:cNvSpPr>
          <p:nvPr>
            <p:ph type="dt" sz="half" idx="2"/>
          </p:nvPr>
        </p:nvSpPr>
        <p:spPr/>
        <p:txBody>
          <a:bodyPr/>
          <a:lstStyle/>
          <a:p>
            <a:fld id="{C89907DE-5347-4088-B08F-4842045E4502}" type="datetime1">
              <a:rPr lang="en-US" smtClean="0"/>
              <a:t>20/03/2013</a:t>
            </a:fld>
            <a:endParaRPr lang="en-US"/>
          </a:p>
        </p:txBody>
      </p:sp>
    </p:spTree>
    <p:extLst>
      <p:ext uri="{BB962C8B-B14F-4D97-AF65-F5344CB8AC3E}">
        <p14:creationId xmlns:p14="http://schemas.microsoft.com/office/powerpoint/2010/main" val="1696528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Sử dụng CASE tool</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lnSpc>
                <a:spcPct val="110000"/>
              </a:lnSpc>
              <a:spcBef>
                <a:spcPts val="600"/>
              </a:spcBef>
            </a:pPr>
            <a:r>
              <a:rPr lang="vi-VN" b="1" i="0" u="none" strike="noStrike" baseline="0" smtClean="0">
                <a:solidFill>
                  <a:srgbClr val="4F81BD"/>
                </a:solidFill>
                <a:latin typeface="Cambria"/>
              </a:rPr>
              <a:t>Cross lifecycle CASE: các CASE tools được sử dụng để hỗ trợ các hoạt động diễn ra qua nhiều giai đoạn của SDLC </a:t>
            </a:r>
          </a:p>
          <a:p>
            <a:pPr marR="0" lvl="0" rtl="0">
              <a:lnSpc>
                <a:spcPct val="110000"/>
              </a:lnSpc>
              <a:spcBef>
                <a:spcPts val="600"/>
              </a:spcBef>
            </a:pPr>
            <a:r>
              <a:rPr lang="en-US" b="1" i="0" u="none" strike="noStrike" baseline="0" smtClean="0">
                <a:solidFill>
                  <a:srgbClr val="4F81BD"/>
                </a:solidFill>
                <a:latin typeface="Cambria"/>
              </a:rPr>
              <a:t>Ví dụ: </a:t>
            </a:r>
          </a:p>
          <a:p>
            <a:pPr lvl="1">
              <a:lnSpc>
                <a:spcPct val="110000"/>
              </a:lnSpc>
              <a:spcBef>
                <a:spcPts val="600"/>
              </a:spcBef>
            </a:pPr>
            <a:r>
              <a:rPr lang="vi-VN" b="1" i="0" u="none" strike="noStrike" baseline="0" smtClean="0">
                <a:solidFill>
                  <a:srgbClr val="4F81BD"/>
                </a:solidFill>
                <a:latin typeface="Cambria"/>
              </a:rPr>
              <a:t>quản lý dự án: phát triển các ước tính về thời gian và nguồn lực, lập kế hoạch, giám sát tiến độ dự án </a:t>
            </a:r>
          </a:p>
          <a:p>
            <a:pPr lvl="1">
              <a:lnSpc>
                <a:spcPct val="110000"/>
              </a:lnSpc>
              <a:spcBef>
                <a:spcPts val="600"/>
              </a:spcBef>
            </a:pPr>
            <a:r>
              <a:rPr lang="vi-VN" b="1" i="0" u="none" strike="noStrike" baseline="0" smtClean="0">
                <a:solidFill>
                  <a:srgbClr val="4F81BD"/>
                </a:solidFill>
                <a:latin typeface="Cambria"/>
              </a:rPr>
              <a:t>tạo ra các tài liệu hướng dẫn: bộ sinh tài liệu và kho lưu trữ được sử dụng qua nhiều giai đoạn của chu trình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16</a:t>
            </a:fld>
            <a:endParaRPr lang="en-US"/>
          </a:p>
        </p:txBody>
      </p:sp>
      <p:sp>
        <p:nvSpPr>
          <p:cNvPr id="4" name="Date Placeholder 3"/>
          <p:cNvSpPr>
            <a:spLocks noGrp="1"/>
          </p:cNvSpPr>
          <p:nvPr>
            <p:ph type="dt" sz="half" idx="2"/>
          </p:nvPr>
        </p:nvSpPr>
        <p:spPr/>
        <p:txBody>
          <a:bodyPr/>
          <a:lstStyle/>
          <a:p>
            <a:fld id="{A632F5BF-C548-45DC-B43C-8F0DE5C3C3D3}" type="datetime1">
              <a:rPr lang="en-US" smtClean="0"/>
              <a:t>20/03/2013</a:t>
            </a:fld>
            <a:endParaRPr lang="en-US"/>
          </a:p>
        </p:txBody>
      </p:sp>
    </p:spTree>
    <p:extLst>
      <p:ext uri="{BB962C8B-B14F-4D97-AF65-F5344CB8AC3E}">
        <p14:creationId xmlns:p14="http://schemas.microsoft.com/office/powerpoint/2010/main" val="3906176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400" b="1" i="0" u="none" strike="noStrike" baseline="0" smtClean="0">
                <a:solidFill>
                  <a:srgbClr val="365F91"/>
                </a:solidFill>
                <a:latin typeface="Cambria"/>
              </a:rPr>
              <a:t>Hiện thực các CASE Tool </a:t>
            </a:r>
            <a:r>
              <a:rPr lang="en-US" sz="3400" b="1" i="0" u="none" strike="noStrike" baseline="0" smtClean="0">
                <a:solidFill>
                  <a:srgbClr val="365F91"/>
                </a:solidFill>
                <a:latin typeface="Cambria"/>
              </a:rPr>
              <a:t>trong </a:t>
            </a:r>
            <a:r>
              <a:rPr lang="en-US" sz="3400" b="1" i="0" u="none" strike="noStrike" baseline="0" smtClean="0">
                <a:solidFill>
                  <a:srgbClr val="365F91"/>
                </a:solidFill>
                <a:latin typeface="Cambria"/>
              </a:rPr>
              <a:t>các tổ chức </a:t>
            </a:r>
            <a:endParaRPr lang="en-US" sz="3400"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0"/>
              </a:spcBef>
            </a:pPr>
            <a:r>
              <a:rPr lang="vi-VN" b="1" i="0" u="none" strike="noStrike" baseline="0" smtClean="0">
                <a:solidFill>
                  <a:srgbClr val="4F81BD"/>
                </a:solidFill>
                <a:latin typeface="Cambria"/>
              </a:rPr>
              <a:t>Việc áp dụng các CASE liên quan chặt chẽ với việc sử dụng quy trình hoặc phương pháp luận phát triển hệ thống chuẩn hóa và chính thống: </a:t>
            </a:r>
          </a:p>
          <a:p>
            <a:pPr lvl="1">
              <a:lnSpc>
                <a:spcPct val="120000"/>
              </a:lnSpc>
              <a:spcBef>
                <a:spcPts val="0"/>
              </a:spcBef>
            </a:pPr>
            <a:r>
              <a:rPr lang="vi-VN" b="1" i="0" u="none" strike="noStrike" baseline="0" smtClean="0">
                <a:solidFill>
                  <a:srgbClr val="4F81BD"/>
                </a:solidFill>
                <a:latin typeface="Cambria"/>
              </a:rPr>
              <a:t>nhiều công cụ CASE Tool ép buộc, khuyến khích các nhà phân tích theo một phương pháp cụ thể </a:t>
            </a:r>
          </a:p>
          <a:p>
            <a:pPr lvl="1">
              <a:lnSpc>
                <a:spcPct val="120000"/>
              </a:lnSpc>
              <a:spcBef>
                <a:spcPts val="0"/>
              </a:spcBef>
            </a:pPr>
            <a:r>
              <a:rPr lang="vi-VN" b="1" i="0" u="none" strike="noStrike" baseline="0" smtClean="0">
                <a:solidFill>
                  <a:srgbClr val="4F81BD"/>
                </a:solidFill>
                <a:latin typeface="Cambria"/>
              </a:rPr>
              <a:t>các tổ chức mà không có một phương pháp luận hay một cách tiếp cận được sử dụng rộng rãi tương thích với một CASE Tool sẽ gặp khó khăn </a:t>
            </a:r>
          </a:p>
          <a:p>
            <a:pPr marR="0" lvl="0" rtl="0">
              <a:lnSpc>
                <a:spcPct val="120000"/>
              </a:lnSpc>
              <a:spcBef>
                <a:spcPts val="0"/>
              </a:spcBef>
            </a:pPr>
            <a:r>
              <a:rPr lang="vi-VN" b="1" i="0" u="none" strike="noStrike" baseline="0" smtClean="0">
                <a:solidFill>
                  <a:srgbClr val="4F81BD"/>
                </a:solidFill>
                <a:latin typeface="Cambria"/>
              </a:rPr>
              <a:t>Sự chấp nhận CASE đã chậm hơn so với dự kiến ​​do một số yếu tố bao gồm: </a:t>
            </a:r>
          </a:p>
          <a:p>
            <a:pPr lvl="1">
              <a:lnSpc>
                <a:spcPct val="120000"/>
              </a:lnSpc>
              <a:spcBef>
                <a:spcPts val="0"/>
              </a:spcBef>
            </a:pPr>
            <a:r>
              <a:rPr lang="vi-VN" b="1" i="0" u="none" strike="noStrike" baseline="0" smtClean="0">
                <a:solidFill>
                  <a:srgbClr val="4F81BD"/>
                </a:solidFill>
                <a:latin typeface="Cambria"/>
              </a:rPr>
              <a:t>chi phí, nhu cầu đào tạo, nỗ lực kết thúc phần trước</a:t>
            </a:r>
            <a:r>
              <a:rPr lang="en-US" b="1" i="0" u="none" strike="noStrike" baseline="0" smtClean="0">
                <a:solidFill>
                  <a:srgbClr val="4F81BD"/>
                </a:solidFill>
                <a:latin typeface="Cambria"/>
              </a:rPr>
              <a:t>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chu trình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17</a:t>
            </a:fld>
            <a:endParaRPr lang="en-US"/>
          </a:p>
        </p:txBody>
      </p:sp>
      <p:sp>
        <p:nvSpPr>
          <p:cNvPr id="4" name="Date Placeholder 3"/>
          <p:cNvSpPr>
            <a:spLocks noGrp="1"/>
          </p:cNvSpPr>
          <p:nvPr>
            <p:ph type="dt" sz="half" idx="2"/>
          </p:nvPr>
        </p:nvSpPr>
        <p:spPr/>
        <p:txBody>
          <a:bodyPr/>
          <a:lstStyle/>
          <a:p>
            <a:fld id="{0FC93EC4-0B8F-47D8-9F51-D005962B8EAE}" type="datetime1">
              <a:rPr lang="en-US" smtClean="0"/>
              <a:t>20/03/2013</a:t>
            </a:fld>
            <a:endParaRPr lang="en-US"/>
          </a:p>
        </p:txBody>
      </p:sp>
    </p:spTree>
    <p:extLst>
      <p:ext uri="{BB962C8B-B14F-4D97-AF65-F5344CB8AC3E}">
        <p14:creationId xmlns:p14="http://schemas.microsoft.com/office/powerpoint/2010/main" val="309857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Autofit/>
          </a:bodyPr>
          <a:lstStyle/>
          <a:p>
            <a:pPr marR="0" rtl="0"/>
            <a:r>
              <a:rPr lang="en-US" sz="3400" b="1" i="0" u="none" strike="noStrike" baseline="0" smtClean="0">
                <a:solidFill>
                  <a:srgbClr val="365F91"/>
                </a:solidFill>
                <a:latin typeface="Cambria"/>
              </a:rPr>
              <a:t>Hiện thực các CASE Tool </a:t>
            </a:r>
            <a:r>
              <a:rPr lang="en-US" sz="3400" b="1" i="0" u="none" strike="noStrike" baseline="0" smtClean="0">
                <a:solidFill>
                  <a:srgbClr val="365F91"/>
                </a:solidFill>
                <a:latin typeface="Cambria"/>
              </a:rPr>
              <a:t>trong </a:t>
            </a:r>
            <a:r>
              <a:rPr lang="en-US" sz="3400" b="1" i="0" u="none" strike="noStrike" baseline="0" smtClean="0">
                <a:solidFill>
                  <a:srgbClr val="365F91"/>
                </a:solidFill>
                <a:latin typeface="Cambria"/>
              </a:rPr>
              <a:t>các tổ chức...</a:t>
            </a:r>
            <a:endParaRPr lang="en-US" sz="3400"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chi phí khởi động (startup costs) </a:t>
            </a:r>
          </a:p>
          <a:p>
            <a:pPr lvl="1">
              <a:lnSpc>
                <a:spcPct val="120000"/>
              </a:lnSpc>
              <a:spcBef>
                <a:spcPts val="600"/>
              </a:spcBef>
            </a:pPr>
            <a:r>
              <a:rPr lang="vi-VN" b="1" i="0" u="none" strike="noStrike" baseline="0" smtClean="0">
                <a:solidFill>
                  <a:srgbClr val="4F81BD"/>
                </a:solidFill>
                <a:latin typeface="Cambria"/>
              </a:rPr>
              <a:t>chi phí I-CASE cho mỗi nhà phân tích: $ 5.000 đến $ 50.000 </a:t>
            </a:r>
          </a:p>
          <a:p>
            <a:pPr lvl="1">
              <a:lnSpc>
                <a:spcPct val="120000"/>
              </a:lnSpc>
              <a:spcBef>
                <a:spcPts val="600"/>
              </a:spcBef>
            </a:pPr>
            <a:r>
              <a:rPr lang="vi-VN" b="1" i="0" u="none" strike="noStrike" baseline="0" smtClean="0">
                <a:solidFill>
                  <a:srgbClr val="4F81BD"/>
                </a:solidFill>
                <a:latin typeface="Cambria"/>
              </a:rPr>
              <a:t>chỉ có thể chi tiêu để xây dựng hệ thống quy mô lớn </a:t>
            </a:r>
          </a:p>
          <a:p>
            <a:pPr lvl="1">
              <a:lnSpc>
                <a:spcPct val="120000"/>
              </a:lnSpc>
              <a:spcBef>
                <a:spcPts val="600"/>
              </a:spcBef>
            </a:pPr>
            <a:r>
              <a:rPr lang="vi-VN" b="1" i="0" u="none" strike="noStrike" baseline="0" smtClean="0">
                <a:solidFill>
                  <a:srgbClr val="4F81BD"/>
                </a:solidFill>
                <a:latin typeface="Cambria"/>
              </a:rPr>
              <a:t>các tổ chức nhỏ hơn sử dụng các công cụ với chức năng ít hơn </a:t>
            </a:r>
          </a:p>
          <a:p>
            <a:pPr marR="0" lvl="0" rtl="0">
              <a:lnSpc>
                <a:spcPct val="120000"/>
              </a:lnSpc>
              <a:spcBef>
                <a:spcPts val="600"/>
              </a:spcBef>
            </a:pPr>
            <a:r>
              <a:rPr lang="vi-VN" b="1" i="0" u="none" strike="noStrike" baseline="0" smtClean="0">
                <a:solidFill>
                  <a:srgbClr val="4F81BD"/>
                </a:solidFill>
                <a:latin typeface="Cambria"/>
              </a:rPr>
              <a:t>đào tạo (training)</a:t>
            </a:r>
          </a:p>
          <a:p>
            <a:pPr lvl="1">
              <a:lnSpc>
                <a:spcPct val="120000"/>
              </a:lnSpc>
              <a:spcBef>
                <a:spcPts val="600"/>
              </a:spcBef>
            </a:pPr>
            <a:r>
              <a:rPr lang="vi-VN" b="1" i="0" u="none" strike="noStrike" baseline="0" smtClean="0">
                <a:solidFill>
                  <a:srgbClr val="4F81BD"/>
                </a:solidFill>
                <a:latin typeface="Cambria"/>
              </a:rPr>
              <a:t>cho mỗi đô la chi tiêu vào các công cụ, một nửa sẽ tăng gấp đôi chi tiêu đào tạo </a:t>
            </a:r>
          </a:p>
          <a:p>
            <a:pPr marR="0" lvl="0" rtl="0">
              <a:lnSpc>
                <a:spcPct val="120000"/>
              </a:lnSpc>
              <a:spcBef>
                <a:spcPts val="600"/>
              </a:spcBef>
            </a:pPr>
            <a:r>
              <a:rPr lang="vi-VN" b="1" i="0" u="none" strike="noStrike" baseline="0" smtClean="0">
                <a:solidFill>
                  <a:srgbClr val="4F81BD"/>
                </a:solidFill>
                <a:latin typeface="Cambria"/>
              </a:rPr>
              <a:t>nỗ lực kết thúc phần trước</a:t>
            </a:r>
            <a:r>
              <a:rPr lang="en-US" b="1" i="0" u="none" strike="noStrike" baseline="0" smtClean="0">
                <a:solidFill>
                  <a:srgbClr val="4F81BD"/>
                </a:solidFill>
                <a:latin typeface="Cambria"/>
              </a:rPr>
              <a:t> </a:t>
            </a:r>
            <a:r>
              <a:rPr lang="vi-VN" b="1" i="0" u="none" strike="noStrike" baseline="0" smtClean="0">
                <a:solidFill>
                  <a:srgbClr val="4F81BD"/>
                </a:solidFill>
                <a:latin typeface="Cambria"/>
              </a:rPr>
              <a:t>chu trình (front end lifecycle effort) </a:t>
            </a:r>
          </a:p>
          <a:p>
            <a:pPr lvl="1">
              <a:lnSpc>
                <a:spcPct val="120000"/>
              </a:lnSpc>
              <a:spcBef>
                <a:spcPts val="600"/>
              </a:spcBef>
            </a:pPr>
            <a:r>
              <a:rPr lang="vi-VN" b="1" i="0" u="none" strike="noStrike" baseline="0" smtClean="0">
                <a:solidFill>
                  <a:srgbClr val="4F81BD"/>
                </a:solidFill>
                <a:latin typeface="Cambria"/>
              </a:rPr>
              <a:t>những lợi ích lớn trong giai đoạn sau của chu trình: xây dựng, kiểm tra, thực hiện, bảo trì</a:t>
            </a:r>
          </a:p>
          <a:p>
            <a:pPr lvl="1">
              <a:lnSpc>
                <a:spcPct val="120000"/>
              </a:lnSpc>
              <a:spcBef>
                <a:spcPts val="600"/>
              </a:spcBef>
            </a:pPr>
            <a:r>
              <a:rPr lang="vi-VN" b="1" i="0" u="none" strike="noStrike" baseline="0" smtClean="0">
                <a:solidFill>
                  <a:srgbClr val="4F81BD"/>
                </a:solidFill>
                <a:latin typeface="Cambria"/>
              </a:rPr>
              <a:t>các giai đoạn đầu kéo dài lên đến 40%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18</a:t>
            </a:fld>
            <a:endParaRPr lang="en-US"/>
          </a:p>
        </p:txBody>
      </p:sp>
      <p:sp>
        <p:nvSpPr>
          <p:cNvPr id="4" name="Date Placeholder 3"/>
          <p:cNvSpPr>
            <a:spLocks noGrp="1"/>
          </p:cNvSpPr>
          <p:nvPr>
            <p:ph type="dt" sz="half" idx="2"/>
          </p:nvPr>
        </p:nvSpPr>
        <p:spPr/>
        <p:txBody>
          <a:bodyPr/>
          <a:lstStyle/>
          <a:p>
            <a:fld id="{359C8F1E-629B-4CFE-91AE-C88DB341CEE1}" type="datetime1">
              <a:rPr lang="en-US" smtClean="0"/>
              <a:t>20/03/2013</a:t>
            </a:fld>
            <a:endParaRPr lang="en-US"/>
          </a:p>
        </p:txBody>
      </p:sp>
    </p:spTree>
    <p:extLst>
      <p:ext uri="{BB962C8B-B14F-4D97-AF65-F5344CB8AC3E}">
        <p14:creationId xmlns:p14="http://schemas.microsoft.com/office/powerpoint/2010/main" val="1570883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Autofit/>
          </a:bodyPr>
          <a:lstStyle/>
          <a:p>
            <a:pPr marR="0" rtl="0"/>
            <a:r>
              <a:rPr lang="en-US" sz="3400" b="1" i="0" u="none" strike="noStrike" baseline="0" smtClean="0">
                <a:solidFill>
                  <a:srgbClr val="365F91"/>
                </a:solidFill>
                <a:latin typeface="Cambria"/>
              </a:rPr>
              <a:t>Tại sao các tổ chức chống lại các CASE Tools</a:t>
            </a:r>
            <a:endParaRPr lang="en-US" sz="3400" b="1" i="0" u="none" strike="noStrike" kern="1800" baseline="0" smtClean="0">
              <a:solidFill>
                <a:srgbClr val="4F81BD"/>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r>
              <a:rPr lang="en-US" b="1" i="0" u="none" strike="noStrike" baseline="0" smtClean="0">
                <a:solidFill>
                  <a:srgbClr val="4F81BD"/>
                </a:solidFill>
                <a:latin typeface="Cambria"/>
              </a:rPr>
              <a:t>chi phí mua cao </a:t>
            </a:r>
          </a:p>
          <a:p>
            <a:pPr marR="0" lvl="0" rtl="0"/>
            <a:r>
              <a:rPr lang="vi-VN" b="1" i="0" u="none" strike="noStrike" baseline="0" smtClean="0">
                <a:solidFill>
                  <a:srgbClr val="4F81BD"/>
                </a:solidFill>
                <a:latin typeface="Cambria"/>
              </a:rPr>
              <a:t>chi phí đào tạo nhân sự cao</a:t>
            </a:r>
          </a:p>
          <a:p>
            <a:pPr marR="0" lvl="0" rtl="0"/>
            <a:r>
              <a:rPr lang="vi-VN" b="1" i="0" u="none" strike="noStrike" baseline="0" smtClean="0">
                <a:solidFill>
                  <a:srgbClr val="4F81BD"/>
                </a:solidFill>
                <a:latin typeface="Cambria"/>
              </a:rPr>
              <a:t>sự tự tin về tổ chức thấp trong bộ phận CNTT để cung cấp các hệ thống chất lượng cao trong thời gian và trong ngân sách </a:t>
            </a:r>
          </a:p>
          <a:p>
            <a:pPr marR="0" lvl="0" rtl="0"/>
            <a:r>
              <a:rPr lang="vi-VN" b="1" i="0" u="none" strike="noStrike" baseline="0" smtClean="0">
                <a:solidFill>
                  <a:srgbClr val="4F81BD"/>
                </a:solidFill>
                <a:latin typeface="Cambria"/>
              </a:rPr>
              <a:t>thiếu phương pháp</a:t>
            </a:r>
            <a:r>
              <a:rPr lang="en-US" b="1" i="0" u="none" strike="noStrike" baseline="0" smtClean="0">
                <a:solidFill>
                  <a:srgbClr val="4F81BD"/>
                </a:solidFill>
                <a:latin typeface="Cambria"/>
              </a:rPr>
              <a:t> </a:t>
            </a:r>
            <a:r>
              <a:rPr lang="vi-VN" b="1" i="0" u="none" strike="noStrike" baseline="0" smtClean="0">
                <a:solidFill>
                  <a:srgbClr val="4F81BD"/>
                </a:solidFill>
                <a:latin typeface="Cambria"/>
              </a:rPr>
              <a:t>luận và các tiêu chuẩn </a:t>
            </a:r>
          </a:p>
          <a:p>
            <a:pPr marR="0" lvl="0" rtl="0"/>
            <a:r>
              <a:rPr lang="vi-VN" b="1" i="0" u="none" strike="noStrike" baseline="0" smtClean="0">
                <a:solidFill>
                  <a:srgbClr val="4F81BD"/>
                </a:solidFill>
                <a:latin typeface="Cambria"/>
              </a:rPr>
              <a:t>CASE được xem như là một mối đe dọa đối với việc mất việc làm </a:t>
            </a:r>
          </a:p>
          <a:p>
            <a:pPr marR="0" lvl="0" rtl="0"/>
            <a:r>
              <a:rPr lang="en-US" b="1" i="0" u="none" strike="noStrike" baseline="0" smtClean="0">
                <a:solidFill>
                  <a:srgbClr val="4F81BD"/>
                </a:solidFill>
                <a:latin typeface="Cambria"/>
              </a:rPr>
              <a:t>thiếu sự tự tin vào các sản phẩm CASE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19</a:t>
            </a:fld>
            <a:endParaRPr lang="en-US"/>
          </a:p>
        </p:txBody>
      </p:sp>
      <p:sp>
        <p:nvSpPr>
          <p:cNvPr id="4" name="Date Placeholder 3"/>
          <p:cNvSpPr>
            <a:spLocks noGrp="1"/>
          </p:cNvSpPr>
          <p:nvPr>
            <p:ph type="dt" sz="half" idx="2"/>
          </p:nvPr>
        </p:nvSpPr>
        <p:spPr/>
        <p:txBody>
          <a:bodyPr/>
          <a:lstStyle/>
          <a:p>
            <a:fld id="{9B8ED0E9-F730-4AD7-8587-66A0C8DDD409}" type="datetime1">
              <a:rPr lang="en-US" smtClean="0"/>
              <a:t>20/03/2013</a:t>
            </a:fld>
            <a:endParaRPr lang="en-US"/>
          </a:p>
        </p:txBody>
      </p:sp>
    </p:spTree>
    <p:extLst>
      <p:ext uri="{BB962C8B-B14F-4D97-AF65-F5344CB8AC3E}">
        <p14:creationId xmlns:p14="http://schemas.microsoft.com/office/powerpoint/2010/main" val="3390342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Lựa chọn các CASE Tool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spcBef>
                <a:spcPts val="600"/>
              </a:spcBef>
            </a:pPr>
            <a:r>
              <a:rPr lang="vi-VN" b="1" i="0" u="none" strike="noStrike" baseline="0" smtClean="0">
                <a:solidFill>
                  <a:srgbClr val="4F81BD"/>
                </a:solidFill>
                <a:latin typeface="Cambria"/>
              </a:rPr>
              <a:t>tương thích với các phương pháp luận / cách tiếp cận phát triển hệ thống</a:t>
            </a:r>
          </a:p>
          <a:p>
            <a:pPr marR="0" lvl="0" rtl="0">
              <a:spcBef>
                <a:spcPts val="600"/>
              </a:spcBef>
            </a:pPr>
            <a:r>
              <a:rPr lang="vi-VN" b="1" i="0" u="none" strike="noStrike" baseline="0" smtClean="0">
                <a:solidFill>
                  <a:srgbClr val="4F81BD"/>
                </a:solidFill>
                <a:latin typeface="Cambria"/>
              </a:rPr>
              <a:t>tương thích với kiến ​​trúc công nghệ </a:t>
            </a:r>
          </a:p>
          <a:p>
            <a:pPr marR="0" lvl="0" rtl="0">
              <a:spcBef>
                <a:spcPts val="600"/>
              </a:spcBef>
            </a:pPr>
            <a:r>
              <a:rPr lang="vi-VN" b="1" i="0" u="none" strike="noStrike" baseline="0" smtClean="0">
                <a:solidFill>
                  <a:srgbClr val="4F81BD"/>
                </a:solidFill>
                <a:latin typeface="Cambria"/>
              </a:rPr>
              <a:t>môi trường phát triển và ứng dụng </a:t>
            </a:r>
          </a:p>
          <a:p>
            <a:pPr marR="0" lvl="0" rtl="0">
              <a:spcBef>
                <a:spcPts val="600"/>
              </a:spcBef>
            </a:pPr>
            <a:r>
              <a:rPr lang="vi-VN" b="1" i="0" u="none" strike="noStrike" baseline="0" smtClean="0">
                <a:solidFill>
                  <a:srgbClr val="4F81BD"/>
                </a:solidFill>
                <a:latin typeface="Cambria"/>
              </a:rPr>
              <a:t>văn hóa tổ chức </a:t>
            </a:r>
          </a:p>
          <a:p>
            <a:pPr marR="0" lvl="0" rtl="0">
              <a:spcBef>
                <a:spcPts val="600"/>
              </a:spcBef>
            </a:pPr>
            <a:r>
              <a:rPr lang="vi-VN" b="1" i="0" u="none" strike="noStrike" baseline="0" smtClean="0">
                <a:solidFill>
                  <a:srgbClr val="4F81BD"/>
                </a:solidFill>
                <a:latin typeface="Cambria"/>
              </a:rPr>
              <a:t>chiến lược thực hiện </a:t>
            </a:r>
          </a:p>
          <a:p>
            <a:pPr marR="0" lvl="0" rtl="0">
              <a:spcBef>
                <a:spcPts val="600"/>
              </a:spcBef>
            </a:pPr>
            <a:r>
              <a:rPr lang="en-US" b="1" i="0" u="none" strike="noStrike" baseline="0" smtClean="0">
                <a:solidFill>
                  <a:srgbClr val="4F81BD"/>
                </a:solidFill>
                <a:latin typeface="Cambria"/>
              </a:rPr>
              <a:t>hỗ trợ của nhà cung cấp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20</a:t>
            </a:fld>
            <a:endParaRPr lang="en-US"/>
          </a:p>
        </p:txBody>
      </p:sp>
      <p:sp>
        <p:nvSpPr>
          <p:cNvPr id="4" name="Date Placeholder 3"/>
          <p:cNvSpPr>
            <a:spLocks noGrp="1"/>
          </p:cNvSpPr>
          <p:nvPr>
            <p:ph type="dt" sz="half" idx="2"/>
          </p:nvPr>
        </p:nvSpPr>
        <p:spPr/>
        <p:txBody>
          <a:bodyPr/>
          <a:lstStyle/>
          <a:p>
            <a:fld id="{A1D6204C-22E8-4CC5-BF0E-5B54F19567DE}" type="datetime1">
              <a:rPr lang="en-US" smtClean="0"/>
              <a:t>20/03/2013</a:t>
            </a:fld>
            <a:endParaRPr lang="en-US"/>
          </a:p>
        </p:txBody>
      </p:sp>
    </p:spTree>
    <p:extLst>
      <p:ext uri="{BB962C8B-B14F-4D97-AF65-F5344CB8AC3E}">
        <p14:creationId xmlns:p14="http://schemas.microsoft.com/office/powerpoint/2010/main" val="2773391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smtClean="0">
                <a:solidFill>
                  <a:srgbClr val="365F91"/>
                </a:solidFill>
                <a:latin typeface="Cambria"/>
              </a:rPr>
              <a:t>Phát triển hệ thống bằng cách sử dụng các CASE Tool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362200"/>
            <a:ext cx="8544910" cy="3962400"/>
          </a:xfrm>
        </p:spPr>
        <p:txBody>
          <a:bodyPr>
            <a:noAutofit/>
          </a:bodyPr>
          <a:lstStyle/>
          <a:p>
            <a:pPr marR="0" lvl="0" rtl="0">
              <a:spcBef>
                <a:spcPts val="600"/>
              </a:spcBef>
            </a:pPr>
            <a:r>
              <a:rPr lang="vi-VN" sz="2400" b="1" i="0" u="none" strike="noStrike" baseline="0" smtClean="0">
                <a:solidFill>
                  <a:srgbClr val="4F81BD"/>
                </a:solidFill>
                <a:latin typeface="Cambria"/>
              </a:rPr>
              <a:t>thay đổi thói quen làm việc </a:t>
            </a:r>
          </a:p>
          <a:p>
            <a:pPr marR="0" lvl="0" rtl="0">
              <a:spcBef>
                <a:spcPts val="600"/>
              </a:spcBef>
            </a:pPr>
            <a:r>
              <a:rPr lang="vi-VN" sz="2400" b="1" i="0" u="none" strike="noStrike" baseline="0" smtClean="0">
                <a:solidFill>
                  <a:srgbClr val="4F81BD"/>
                </a:solidFill>
                <a:latin typeface="Cambria"/>
              </a:rPr>
              <a:t>tập trung vào phân tích và thiết kế chứ không phải là các giai đoạn sau </a:t>
            </a:r>
          </a:p>
          <a:p>
            <a:pPr marR="0" lvl="0" rtl="0">
              <a:spcBef>
                <a:spcPts val="600"/>
              </a:spcBef>
            </a:pPr>
            <a:r>
              <a:rPr lang="vi-VN" sz="2400" b="1" i="0" u="none" strike="noStrike" baseline="0" smtClean="0">
                <a:solidFill>
                  <a:srgbClr val="4F81BD"/>
                </a:solidFill>
                <a:latin typeface="Cambria"/>
              </a:rPr>
              <a:t>bộ sinh tài liệu tự động</a:t>
            </a:r>
          </a:p>
          <a:p>
            <a:pPr marR="0" lvl="0" rtl="0">
              <a:spcBef>
                <a:spcPts val="600"/>
              </a:spcBef>
            </a:pPr>
            <a:r>
              <a:rPr lang="vi-VN" sz="2400" b="1" i="0" u="none" strike="noStrike" baseline="0" smtClean="0">
                <a:solidFill>
                  <a:srgbClr val="4F81BD"/>
                </a:solidFill>
                <a:latin typeface="Cambria"/>
              </a:rPr>
              <a:t>dễ dàng hơn để duy trì thiết kế </a:t>
            </a:r>
          </a:p>
          <a:p>
            <a:pPr marR="0" lvl="0" rtl="0">
              <a:spcBef>
                <a:spcPts val="600"/>
              </a:spcBef>
            </a:pPr>
            <a:r>
              <a:rPr lang="vi-VN" sz="2400" b="1" i="0" u="none" strike="noStrike" baseline="0" smtClean="0">
                <a:solidFill>
                  <a:srgbClr val="4F81BD"/>
                </a:solidFill>
                <a:latin typeface="Cambria"/>
              </a:rPr>
              <a:t>sửa đổi các sản phẩm phân tích và thiết kế </a:t>
            </a:r>
            <a:r>
              <a:rPr lang="en-US" sz="2400" b="1" i="0" u="none" strike="noStrike" baseline="0" smtClean="0">
                <a:solidFill>
                  <a:srgbClr val="4F81BD"/>
                </a:solidFill>
                <a:latin typeface="Cambria"/>
              </a:rPr>
              <a:t/>
            </a:r>
            <a:br>
              <a:rPr lang="en-US" sz="2400" b="1" i="0" u="none" strike="noStrike" baseline="0" smtClean="0">
                <a:solidFill>
                  <a:srgbClr val="4F81BD"/>
                </a:solidFill>
                <a:latin typeface="Cambria"/>
              </a:rPr>
            </a:br>
            <a:r>
              <a:rPr lang="vi-VN" sz="2400" b="1" i="0" u="none" strike="noStrike" baseline="0" smtClean="0">
                <a:solidFill>
                  <a:srgbClr val="4F81BD"/>
                </a:solidFill>
                <a:latin typeface="Cambria"/>
              </a:rPr>
              <a:t>được </a:t>
            </a:r>
            <a:r>
              <a:rPr lang="vi-VN" sz="2400" b="1" i="0" u="none" strike="noStrike" baseline="0" smtClean="0">
                <a:solidFill>
                  <a:srgbClr val="4F81BD"/>
                </a:solidFill>
                <a:latin typeface="Cambria"/>
              </a:rPr>
              <a:t>dễ dàng hơn </a:t>
            </a:r>
          </a:p>
          <a:p>
            <a:pPr marR="0" lvl="0" rtl="0">
              <a:spcBef>
                <a:spcPts val="600"/>
              </a:spcBef>
            </a:pPr>
            <a:r>
              <a:rPr lang="vi-VN" sz="2400" b="1" i="0" u="none" strike="noStrike" baseline="0" smtClean="0">
                <a:solidFill>
                  <a:srgbClr val="4F81BD"/>
                </a:solidFill>
                <a:latin typeface="Cambria"/>
              </a:rPr>
              <a:t>cấu trúc nhóm dự án có thể thay đổi </a:t>
            </a:r>
          </a:p>
          <a:p>
            <a:pPr marR="0" lvl="0" rtl="0">
              <a:spcBef>
                <a:spcPts val="600"/>
              </a:spcBef>
            </a:pPr>
            <a:r>
              <a:rPr lang="vi-VN" sz="2400" b="1" i="0" u="none" strike="noStrike" baseline="0" smtClean="0">
                <a:solidFill>
                  <a:srgbClr val="4F81BD"/>
                </a:solidFill>
                <a:latin typeface="Cambria"/>
              </a:rPr>
              <a:t>cấu trúc / vai trò của công việc có thể thay đổi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21</a:t>
            </a:fld>
            <a:endParaRPr lang="en-US"/>
          </a:p>
        </p:txBody>
      </p:sp>
      <p:sp>
        <p:nvSpPr>
          <p:cNvPr id="4" name="Date Placeholder 3"/>
          <p:cNvSpPr>
            <a:spLocks noGrp="1"/>
          </p:cNvSpPr>
          <p:nvPr>
            <p:ph type="dt" sz="half" idx="2"/>
          </p:nvPr>
        </p:nvSpPr>
        <p:spPr/>
        <p:txBody>
          <a:bodyPr/>
          <a:lstStyle/>
          <a:p>
            <a:fld id="{0751A7A7-07CF-44C4-95FF-20F44B2EC7E2}" type="datetime1">
              <a:rPr lang="en-US" smtClean="0"/>
              <a:t>20/03/2013</a:t>
            </a:fld>
            <a:endParaRPr lang="en-US"/>
          </a:p>
        </p:txBody>
      </p:sp>
    </p:spTree>
    <p:extLst>
      <p:ext uri="{BB962C8B-B14F-4D97-AF65-F5344CB8AC3E}">
        <p14:creationId xmlns:p14="http://schemas.microsoft.com/office/powerpoint/2010/main" val="564169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smtClean="0">
                <a:solidFill>
                  <a:srgbClr val="365F91"/>
                </a:solidFill>
                <a:latin typeface="Cambria"/>
              </a:rPr>
              <a:t>Sự phát triển và tương lai của các công cụ tự động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14600"/>
            <a:ext cx="8544910" cy="3810000"/>
          </a:xfrm>
        </p:spPr>
        <p:txBody>
          <a:bodyPr>
            <a:normAutofit fontScale="85000" lnSpcReduction="20000"/>
          </a:bodyPr>
          <a:lstStyle/>
          <a:p>
            <a:pPr marR="0" lvl="0" rtl="0">
              <a:lnSpc>
                <a:spcPct val="110000"/>
              </a:lnSpc>
              <a:spcBef>
                <a:spcPts val="600"/>
              </a:spcBef>
            </a:pPr>
            <a:r>
              <a:rPr lang="en-US" b="1" i="0" u="none" strike="noStrike" baseline="0" smtClean="0">
                <a:solidFill>
                  <a:srgbClr val="4F81BD"/>
                </a:solidFill>
                <a:latin typeface="Cambria"/>
              </a:rPr>
              <a:t>Các công cụ phát triển trực quan: </a:t>
            </a:r>
          </a:p>
          <a:p>
            <a:pPr lvl="1">
              <a:lnSpc>
                <a:spcPct val="110000"/>
              </a:lnSpc>
              <a:spcBef>
                <a:spcPts val="600"/>
              </a:spcBef>
            </a:pPr>
            <a:r>
              <a:rPr lang="vi-VN" b="1" i="0" u="none" strike="noStrike" baseline="0" smtClean="0">
                <a:solidFill>
                  <a:srgbClr val="4F81BD"/>
                </a:solidFill>
                <a:latin typeface="Cambria"/>
              </a:rPr>
              <a:t>nhanh chóng xây dựng giao diện, báo cáo</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v</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v</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bằng cách sử dụng công cụ trực quan ví dụ như Visual Basic, PowerBuilder và ngay lập tức kiểm tra thiết kế (môi trường phát triển và lập trình) </a:t>
            </a:r>
          </a:p>
          <a:p>
            <a:pPr lvl="1">
              <a:lnSpc>
                <a:spcPct val="110000"/>
              </a:lnSpc>
              <a:spcBef>
                <a:spcPts val="600"/>
              </a:spcBef>
            </a:pPr>
            <a:r>
              <a:rPr lang="en-US" b="1">
                <a:solidFill>
                  <a:srgbClr val="4F81BD"/>
                </a:solidFill>
                <a:latin typeface="Cambria"/>
              </a:rPr>
              <a:t>n</a:t>
            </a:r>
            <a:r>
              <a:rPr lang="vi-VN" b="1" i="0" u="none" strike="noStrike" baseline="0" smtClean="0">
                <a:solidFill>
                  <a:srgbClr val="4F81BD"/>
                </a:solidFill>
                <a:latin typeface="Cambria"/>
              </a:rPr>
              <a:t>húng trí tuệ nhân tạo (AI) vào môi trường phát triển </a:t>
            </a:r>
          </a:p>
          <a:p>
            <a:pPr lvl="1">
              <a:lnSpc>
                <a:spcPct val="110000"/>
              </a:lnSpc>
              <a:spcBef>
                <a:spcPts val="600"/>
              </a:spcBef>
            </a:pPr>
            <a:r>
              <a:rPr lang="vi-VN" b="1" i="0" u="none" strike="noStrike" baseline="0" smtClean="0">
                <a:solidFill>
                  <a:srgbClr val="4F81BD"/>
                </a:solidFill>
                <a:latin typeface="Cambria"/>
              </a:rPr>
              <a:t>sử dụng các đại lý / chương trình thông minh (intelligent agents / programs) cư trú trong một máy tính để thực hiện các lệnh của nhà phát triển để tạo ra các hệ thống mới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22</a:t>
            </a:fld>
            <a:endParaRPr lang="en-US"/>
          </a:p>
        </p:txBody>
      </p:sp>
      <p:sp>
        <p:nvSpPr>
          <p:cNvPr id="4" name="Date Placeholder 3"/>
          <p:cNvSpPr>
            <a:spLocks noGrp="1"/>
          </p:cNvSpPr>
          <p:nvPr>
            <p:ph type="dt" sz="half" idx="2"/>
          </p:nvPr>
        </p:nvSpPr>
        <p:spPr/>
        <p:txBody>
          <a:bodyPr/>
          <a:lstStyle/>
          <a:p>
            <a:fld id="{C97E3E95-F671-4CCF-B381-DDB9B7EF25FD}" type="datetime1">
              <a:rPr lang="en-US" smtClean="0"/>
              <a:t>20/03/2013</a:t>
            </a:fld>
            <a:endParaRPr lang="en-US"/>
          </a:p>
        </p:txBody>
      </p:sp>
    </p:spTree>
    <p:extLst>
      <p:ext uri="{BB962C8B-B14F-4D97-AF65-F5344CB8AC3E}">
        <p14:creationId xmlns:p14="http://schemas.microsoft.com/office/powerpoint/2010/main" val="3542420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2. BỘ CÔNG CỤ (TOOLSETS)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L="457200" indent="-457200">
              <a:buFont typeface="Wingdings" pitchFamily="2" charset="2"/>
              <a:buChar char="q"/>
            </a:pPr>
            <a:r>
              <a:rPr lang="en-US" b="1">
                <a:solidFill>
                  <a:srgbClr val="365F91"/>
                </a:solidFill>
                <a:latin typeface="Cambria"/>
              </a:rPr>
              <a:t>Giới thiệu </a:t>
            </a:r>
            <a:endParaRPr lang="en-US" b="1" smtClean="0">
              <a:solidFill>
                <a:srgbClr val="365F91"/>
              </a:solidFill>
              <a:latin typeface="Cambria"/>
            </a:endParaRPr>
          </a:p>
          <a:p>
            <a:pPr marL="457200" indent="-457200">
              <a:buFont typeface="Wingdings" pitchFamily="2" charset="2"/>
              <a:buChar char="q"/>
            </a:pPr>
            <a:r>
              <a:rPr lang="en-US" b="1">
                <a:solidFill>
                  <a:srgbClr val="365F91"/>
                </a:solidFill>
                <a:latin typeface="Cambria"/>
              </a:rPr>
              <a:t>Information Engineering Facility (IEF</a:t>
            </a:r>
            <a:r>
              <a:rPr lang="en-US" b="1" smtClean="0">
                <a:solidFill>
                  <a:srgbClr val="365F91"/>
                </a:solidFill>
                <a:latin typeface="Cambria"/>
              </a:rPr>
              <a:t>)</a:t>
            </a:r>
          </a:p>
          <a:p>
            <a:pPr marL="457200" indent="-457200">
              <a:buFont typeface="Wingdings" pitchFamily="2" charset="2"/>
              <a:buChar char="q"/>
            </a:pPr>
            <a:r>
              <a:rPr lang="en-US" b="1">
                <a:solidFill>
                  <a:srgbClr val="365F91"/>
                </a:solidFill>
                <a:latin typeface="Cambria"/>
              </a:rPr>
              <a:t>Oracle </a:t>
            </a:r>
            <a:endParaRPr lang="en-US" b="1" smtClean="0">
              <a:solidFill>
                <a:srgbClr val="365F91"/>
              </a:solidFill>
              <a:latin typeface="Cambria"/>
            </a:endParaRPr>
          </a:p>
          <a:p>
            <a:pPr marL="457200" indent="-457200">
              <a:buFont typeface="Wingdings" pitchFamily="2" charset="2"/>
              <a:buChar char="q"/>
            </a:pPr>
            <a:r>
              <a:rPr lang="en-US" b="1" smtClean="0">
                <a:solidFill>
                  <a:srgbClr val="365F91"/>
                </a:solidFill>
                <a:latin typeface="Cambria"/>
              </a:rPr>
              <a:t>Select Enterprise </a:t>
            </a:r>
          </a:p>
          <a:p>
            <a:pPr marL="457200" indent="-457200">
              <a:buFont typeface="Wingdings" pitchFamily="2" charset="2"/>
              <a:buChar char="q"/>
            </a:pPr>
            <a:r>
              <a:rPr lang="en-US" b="1" smtClean="0">
                <a:solidFill>
                  <a:srgbClr val="365F91"/>
                </a:solidFill>
                <a:latin typeface="Cambria"/>
              </a:rPr>
              <a:t>Các lợi ích tiềm năng của sử dụng các bộ công cụ</a:t>
            </a:r>
            <a:endParaRPr lang="en-US"/>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23</a:t>
            </a:fld>
            <a:endParaRPr lang="en-US"/>
          </a:p>
        </p:txBody>
      </p:sp>
      <p:sp>
        <p:nvSpPr>
          <p:cNvPr id="4" name="Date Placeholder 3"/>
          <p:cNvSpPr>
            <a:spLocks noGrp="1"/>
          </p:cNvSpPr>
          <p:nvPr>
            <p:ph type="dt" sz="half" idx="2"/>
          </p:nvPr>
        </p:nvSpPr>
        <p:spPr/>
        <p:txBody>
          <a:bodyPr/>
          <a:lstStyle/>
          <a:p>
            <a:fld id="{4CAE695C-5599-4443-873F-5519F1D271C6}" type="datetime1">
              <a:rPr lang="en-US" smtClean="0"/>
              <a:t>20/03/2013</a:t>
            </a:fld>
            <a:endParaRPr lang="en-US"/>
          </a:p>
        </p:txBody>
      </p:sp>
    </p:spTree>
    <p:extLst>
      <p:ext uri="{BB962C8B-B14F-4D97-AF65-F5344CB8AC3E}">
        <p14:creationId xmlns:p14="http://schemas.microsoft.com/office/powerpoint/2010/main" val="2216710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Giới thiệu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10000"/>
              </a:lnSpc>
              <a:spcBef>
                <a:spcPts val="600"/>
              </a:spcBef>
            </a:pPr>
            <a:r>
              <a:rPr lang="vi-VN" b="1" i="0" u="none" strike="noStrike" baseline="0" smtClean="0">
                <a:solidFill>
                  <a:srgbClr val="4F81BD"/>
                </a:solidFill>
                <a:latin typeface="Cambria"/>
              </a:rPr>
              <a:t>Bộ công cụ là phần mềm tích hợp trên máy tính bất kỳ được thiết kế đặc biệt để hỗ trợ một phần quan trọng của quá trình phát triển hệ thống thông tin của một hệ thống thông tin và quản lý các nhiệm vụ và các quy trình. </a:t>
            </a:r>
          </a:p>
          <a:p>
            <a:pPr marR="0" lvl="0" rtl="0">
              <a:lnSpc>
                <a:spcPct val="110000"/>
              </a:lnSpc>
              <a:spcBef>
                <a:spcPts val="600"/>
              </a:spcBef>
            </a:pPr>
            <a:r>
              <a:rPr lang="vi-VN" b="1" i="0" u="none" strike="noStrike" baseline="0" smtClean="0">
                <a:solidFill>
                  <a:srgbClr val="4F81BD"/>
                </a:solidFill>
                <a:latin typeface="Cambria"/>
              </a:rPr>
              <a:t>Một kho lưu trữ có chứa thông tin về các yếu tố vật lý và hoạt động của dữ liệu và quá trình</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Nó cũng sẽ tổ chức các quy tắc của một kỹ thuật hoặc một phương pháp luận phát triển hệ thống thông tin do đó cho phép phân tích, xác nhận, kiểm tra tính nhất quán và đầy đủ. </a:t>
            </a: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24</a:t>
            </a:fld>
            <a:endParaRPr lang="en-US"/>
          </a:p>
        </p:txBody>
      </p:sp>
      <p:sp>
        <p:nvSpPr>
          <p:cNvPr id="4" name="Date Placeholder 3"/>
          <p:cNvSpPr>
            <a:spLocks noGrp="1"/>
          </p:cNvSpPr>
          <p:nvPr>
            <p:ph type="dt" sz="half" idx="2"/>
          </p:nvPr>
        </p:nvSpPr>
        <p:spPr/>
        <p:txBody>
          <a:bodyPr/>
          <a:lstStyle/>
          <a:p>
            <a:fld id="{8961E98A-06F5-479E-8702-AEAB3F60456A}" type="datetime1">
              <a:rPr lang="en-US" smtClean="0"/>
              <a:t>20/03/2013</a:t>
            </a:fld>
            <a:endParaRPr lang="en-US"/>
          </a:p>
        </p:txBody>
      </p:sp>
    </p:spTree>
    <p:extLst>
      <p:ext uri="{BB962C8B-B14F-4D97-AF65-F5344CB8AC3E}">
        <p14:creationId xmlns:p14="http://schemas.microsoft.com/office/powerpoint/2010/main" val="608864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Information Engineering Facility (IEF)</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Information Engineering Facility (IEF) là một ví dụ về một bộ công cụ tích hợp hoặc các CASE Tools. Ban đầu nó được phát triển bởi Texas Instruments để hỗ trợ phương pháp luận Information Engineering (IE) </a:t>
            </a:r>
          </a:p>
          <a:p>
            <a:pPr marR="0" lvl="0" rtl="0">
              <a:lnSpc>
                <a:spcPct val="120000"/>
              </a:lnSpc>
              <a:spcBef>
                <a:spcPts val="600"/>
              </a:spcBef>
            </a:pPr>
            <a:r>
              <a:rPr lang="en-US" b="1" i="0" u="none" strike="noStrike" baseline="0" smtClean="0">
                <a:solidFill>
                  <a:srgbClr val="4F81BD"/>
                </a:solidFill>
                <a:latin typeface="Cambria"/>
              </a:rPr>
              <a:t>Các khía cạnh của IEF: </a:t>
            </a:r>
          </a:p>
          <a:p>
            <a:pPr lvl="1">
              <a:lnSpc>
                <a:spcPct val="120000"/>
              </a:lnSpc>
              <a:spcBef>
                <a:spcPts val="600"/>
              </a:spcBef>
            </a:pPr>
            <a:r>
              <a:rPr lang="en-US" b="1" i="0" u="none" strike="noStrike" baseline="0" smtClean="0">
                <a:solidFill>
                  <a:srgbClr val="4F81BD"/>
                </a:solidFill>
                <a:latin typeface="Cambria"/>
              </a:rPr>
              <a:t>Lập kế hoạch (Planning) </a:t>
            </a:r>
          </a:p>
          <a:p>
            <a:pPr lvl="1">
              <a:lnSpc>
                <a:spcPct val="120000"/>
              </a:lnSpc>
              <a:spcBef>
                <a:spcPts val="600"/>
              </a:spcBef>
            </a:pPr>
            <a:r>
              <a:rPr lang="en-US" b="1" i="0" u="none" strike="noStrike" baseline="0" smtClean="0">
                <a:solidFill>
                  <a:srgbClr val="4F81BD"/>
                </a:solidFill>
                <a:latin typeface="Cambria"/>
              </a:rPr>
              <a:t>Phân tích (Analysis) </a:t>
            </a:r>
          </a:p>
          <a:p>
            <a:pPr lvl="1">
              <a:lnSpc>
                <a:spcPct val="120000"/>
              </a:lnSpc>
              <a:spcBef>
                <a:spcPts val="600"/>
              </a:spcBef>
            </a:pPr>
            <a:r>
              <a:rPr lang="en-US" b="1" i="0" u="none" strike="noStrike" baseline="0" smtClean="0">
                <a:solidFill>
                  <a:srgbClr val="4F81BD"/>
                </a:solidFill>
                <a:latin typeface="Cambria"/>
              </a:rPr>
              <a:t>Thiết kế (Design) </a:t>
            </a:r>
          </a:p>
          <a:p>
            <a:pPr lvl="1">
              <a:lnSpc>
                <a:spcPct val="120000"/>
              </a:lnSpc>
              <a:spcBef>
                <a:spcPts val="600"/>
              </a:spcBef>
            </a:pPr>
            <a:r>
              <a:rPr lang="en-US" b="1" i="0" u="none" strike="noStrike" baseline="0" smtClean="0">
                <a:solidFill>
                  <a:srgbClr val="4F81BD"/>
                </a:solidFill>
                <a:latin typeface="Cambria"/>
              </a:rPr>
              <a:t>Xây dựng (Construction)</a:t>
            </a:r>
          </a:p>
          <a:p>
            <a:pPr lvl="1">
              <a:lnSpc>
                <a:spcPct val="120000"/>
              </a:lnSpc>
              <a:spcBef>
                <a:spcPts val="600"/>
              </a:spcBef>
            </a:pPr>
            <a:r>
              <a:rPr lang="en-US" b="1" i="0" u="none" strike="noStrike" baseline="0" smtClean="0">
                <a:solidFill>
                  <a:srgbClr val="4F81BD"/>
                </a:solidFill>
                <a:latin typeface="Cambria"/>
              </a:rPr>
              <a:t>Thực hiện (Implementation)</a:t>
            </a:r>
          </a:p>
          <a:p>
            <a:pPr lvl="1">
              <a:lnSpc>
                <a:spcPct val="120000"/>
              </a:lnSpc>
              <a:spcBef>
                <a:spcPts val="600"/>
              </a:spcBef>
            </a:pPr>
            <a:r>
              <a:rPr lang="vi-VN" b="1" i="0" u="none" strike="noStrike" baseline="0" smtClean="0">
                <a:solidFill>
                  <a:srgbClr val="4F81BD"/>
                </a:solidFill>
                <a:latin typeface="Cambria"/>
              </a:rPr>
              <a:t>Các từ điển bách khoa (The encyclopaedia)</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25</a:t>
            </a:fld>
            <a:endParaRPr lang="en-US"/>
          </a:p>
        </p:txBody>
      </p:sp>
      <p:sp>
        <p:nvSpPr>
          <p:cNvPr id="4" name="Date Placeholder 3"/>
          <p:cNvSpPr>
            <a:spLocks noGrp="1"/>
          </p:cNvSpPr>
          <p:nvPr>
            <p:ph type="dt" sz="half" idx="2"/>
          </p:nvPr>
        </p:nvSpPr>
        <p:spPr/>
        <p:txBody>
          <a:bodyPr/>
          <a:lstStyle/>
          <a:p>
            <a:fld id="{1D6A8FB7-DC72-44AC-B137-4763BC5D6A3E}" type="datetime1">
              <a:rPr lang="en-US" smtClean="0"/>
              <a:t>20/03/2013</a:t>
            </a:fld>
            <a:endParaRPr lang="en-US"/>
          </a:p>
        </p:txBody>
      </p:sp>
    </p:spTree>
    <p:extLst>
      <p:ext uri="{BB962C8B-B14F-4D97-AF65-F5344CB8AC3E}">
        <p14:creationId xmlns:p14="http://schemas.microsoft.com/office/powerpoint/2010/main" val="24072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Oracle </a:t>
            </a:r>
            <a:endParaRPr lang="en-US" b="1" i="0" u="none" strike="noStrike" baseline="0" smtClean="0">
              <a:solidFill>
                <a:srgbClr val="365F91"/>
              </a:solidFill>
              <a:latin typeface="Times New Roman"/>
            </a:endParaRPr>
          </a:p>
        </p:txBody>
      </p:sp>
      <p:sp>
        <p:nvSpPr>
          <p:cNvPr id="3" name="Text Placeholder 2"/>
          <p:cNvSpPr>
            <a:spLocks noGrp="1"/>
          </p:cNvSpPr>
          <p:nvPr>
            <p:ph sz="half" idx="1"/>
          </p:nvPr>
        </p:nvSpPr>
        <p:spPr>
          <a:xfrm>
            <a:off x="299621" y="1981200"/>
            <a:ext cx="3662780" cy="4343400"/>
          </a:xfrm>
        </p:spPr>
        <p:txBody>
          <a:bodyPr>
            <a:normAutofit fontScale="70000" lnSpcReduction="20000"/>
          </a:bodyPr>
          <a:lstStyle/>
          <a:p>
            <a:pPr marR="0" lvl="0" rtl="0">
              <a:lnSpc>
                <a:spcPct val="120000"/>
              </a:lnSpc>
              <a:spcBef>
                <a:spcPts val="0"/>
              </a:spcBef>
            </a:pPr>
            <a:r>
              <a:rPr lang="vi-VN" b="1" i="0" u="none" strike="noStrike" baseline="0" smtClean="0">
                <a:solidFill>
                  <a:srgbClr val="4F81BD"/>
                </a:solidFill>
                <a:latin typeface="Cambria"/>
              </a:rPr>
              <a:t>Oracle’ CASE tools hỗ trợ nhiều phương pháp luận</a:t>
            </a:r>
          </a:p>
          <a:p>
            <a:pPr marR="0" lvl="0" rtl="0">
              <a:lnSpc>
                <a:spcPct val="120000"/>
              </a:lnSpc>
              <a:spcBef>
                <a:spcPts val="0"/>
              </a:spcBef>
            </a:pPr>
            <a:r>
              <a:rPr lang="fr-FR" b="1" i="0" u="none" strike="noStrike" baseline="0" smtClean="0">
                <a:solidFill>
                  <a:srgbClr val="4F81BD"/>
                </a:solidFill>
                <a:latin typeface="Cambria"/>
              </a:rPr>
              <a:t>Bộ công cụ Oracle 2000 (Oracle 2000 suites):</a:t>
            </a:r>
          </a:p>
          <a:p>
            <a:pPr lvl="1">
              <a:lnSpc>
                <a:spcPct val="120000"/>
              </a:lnSpc>
              <a:spcBef>
                <a:spcPts val="0"/>
              </a:spcBef>
            </a:pPr>
            <a:r>
              <a:rPr lang="en-US" b="1" i="0" u="none" strike="noStrike" baseline="0" smtClean="0">
                <a:solidFill>
                  <a:srgbClr val="4F81BD"/>
                </a:solidFill>
                <a:latin typeface="Cambria"/>
              </a:rPr>
              <a:t>Oracle Database Management System</a:t>
            </a:r>
          </a:p>
          <a:p>
            <a:pPr lvl="1">
              <a:lnSpc>
                <a:spcPct val="120000"/>
              </a:lnSpc>
              <a:spcBef>
                <a:spcPts val="0"/>
              </a:spcBef>
            </a:pPr>
            <a:r>
              <a:rPr lang="en-US" b="1" i="0" u="none" strike="noStrike" baseline="0" smtClean="0">
                <a:solidFill>
                  <a:srgbClr val="4F81BD"/>
                </a:solidFill>
                <a:latin typeface="Cambria"/>
              </a:rPr>
              <a:t>Designer/2000</a:t>
            </a:r>
          </a:p>
          <a:p>
            <a:pPr lvl="1">
              <a:lnSpc>
                <a:spcPct val="120000"/>
              </a:lnSpc>
              <a:spcBef>
                <a:spcPts val="0"/>
              </a:spcBef>
            </a:pPr>
            <a:r>
              <a:rPr lang="en-US" b="1" i="0" u="none" strike="noStrike" baseline="0" smtClean="0">
                <a:solidFill>
                  <a:srgbClr val="4F81BD"/>
                </a:solidFill>
                <a:latin typeface="Cambria"/>
              </a:rPr>
              <a:t>Developer/2000</a:t>
            </a:r>
          </a:p>
        </p:txBody>
      </p:sp>
      <p:sp>
        <p:nvSpPr>
          <p:cNvPr id="4" name="Content Placeholder 3"/>
          <p:cNvSpPr>
            <a:spLocks noGrp="1"/>
          </p:cNvSpPr>
          <p:nvPr>
            <p:ph sz="half" idx="2"/>
          </p:nvPr>
        </p:nvSpPr>
        <p:spPr>
          <a:xfrm>
            <a:off x="3886200" y="1981200"/>
            <a:ext cx="5086572" cy="4343400"/>
          </a:xfrm>
        </p:spPr>
        <p:txBody>
          <a:bodyPr>
            <a:normAutofit fontScale="70000" lnSpcReduction="20000"/>
          </a:bodyPr>
          <a:lstStyle/>
          <a:p>
            <a:pPr lvl="0">
              <a:lnSpc>
                <a:spcPct val="120000"/>
              </a:lnSpc>
              <a:spcBef>
                <a:spcPts val="0"/>
              </a:spcBef>
            </a:pPr>
            <a:r>
              <a:rPr lang="fr-FR" b="1">
                <a:solidFill>
                  <a:srgbClr val="4F81BD"/>
                </a:solidFill>
                <a:latin typeface="Cambria"/>
              </a:rPr>
              <a:t>Bộ công cụ Oracle Developer Suite 11g:</a:t>
            </a:r>
          </a:p>
          <a:p>
            <a:pPr lvl="1">
              <a:lnSpc>
                <a:spcPct val="120000"/>
              </a:lnSpc>
              <a:spcBef>
                <a:spcPts val="0"/>
              </a:spcBef>
            </a:pPr>
            <a:r>
              <a:rPr lang="en-US" b="1">
                <a:solidFill>
                  <a:srgbClr val="4F81BD"/>
                </a:solidFill>
                <a:latin typeface="Cambria"/>
              </a:rPr>
              <a:t>Service Oriented Architecture (SOA) platform</a:t>
            </a:r>
          </a:p>
          <a:p>
            <a:pPr lvl="1">
              <a:lnSpc>
                <a:spcPct val="120000"/>
              </a:lnSpc>
              <a:spcBef>
                <a:spcPts val="0"/>
              </a:spcBef>
            </a:pPr>
            <a:r>
              <a:rPr lang="en-US" b="1">
                <a:solidFill>
                  <a:srgbClr val="4F81BD"/>
                </a:solidFill>
                <a:latin typeface="Cambria"/>
              </a:rPr>
              <a:t>Business process modeling </a:t>
            </a:r>
          </a:p>
          <a:p>
            <a:pPr lvl="1">
              <a:lnSpc>
                <a:spcPct val="120000"/>
              </a:lnSpc>
              <a:spcBef>
                <a:spcPts val="0"/>
              </a:spcBef>
            </a:pPr>
            <a:r>
              <a:rPr lang="en-US" b="1">
                <a:solidFill>
                  <a:srgbClr val="4F81BD"/>
                </a:solidFill>
                <a:latin typeface="Cambria"/>
              </a:rPr>
              <a:t>Team support</a:t>
            </a:r>
          </a:p>
          <a:p>
            <a:pPr lvl="1">
              <a:lnSpc>
                <a:spcPct val="120000"/>
              </a:lnSpc>
              <a:spcBef>
                <a:spcPts val="0"/>
              </a:spcBef>
            </a:pPr>
            <a:r>
              <a:rPr lang="en-US" b="1">
                <a:solidFill>
                  <a:srgbClr val="4F81BD"/>
                </a:solidFill>
                <a:latin typeface="Cambria"/>
              </a:rPr>
              <a:t>J2EE programming</a:t>
            </a:r>
          </a:p>
          <a:p>
            <a:pPr lvl="1">
              <a:lnSpc>
                <a:spcPct val="120000"/>
              </a:lnSpc>
              <a:spcBef>
                <a:spcPts val="0"/>
              </a:spcBef>
            </a:pPr>
            <a:r>
              <a:rPr lang="en-US" b="1">
                <a:solidFill>
                  <a:srgbClr val="4F81BD"/>
                </a:solidFill>
                <a:latin typeface="Cambria"/>
              </a:rPr>
              <a:t>Reporting</a:t>
            </a:r>
          </a:p>
          <a:p>
            <a:pPr lvl="1">
              <a:lnSpc>
                <a:spcPct val="120000"/>
              </a:lnSpc>
              <a:spcBef>
                <a:spcPts val="0"/>
              </a:spcBef>
            </a:pPr>
            <a:r>
              <a:rPr lang="en-US" b="1">
                <a:solidFill>
                  <a:srgbClr val="4F81BD"/>
                </a:solidFill>
                <a:latin typeface="Cambria"/>
              </a:rPr>
              <a:t>Modeling</a:t>
            </a:r>
          </a:p>
          <a:p>
            <a:pPr lvl="1">
              <a:lnSpc>
                <a:spcPct val="120000"/>
              </a:lnSpc>
              <a:spcBef>
                <a:spcPts val="0"/>
              </a:spcBef>
            </a:pPr>
            <a:r>
              <a:rPr lang="en-US" b="1">
                <a:solidFill>
                  <a:srgbClr val="4F81BD"/>
                </a:solidFill>
                <a:latin typeface="Cambria"/>
              </a:rPr>
              <a:t>Business intelligence</a:t>
            </a:r>
          </a:p>
          <a:p>
            <a:pPr lvl="1">
              <a:lnSpc>
                <a:spcPct val="120000"/>
              </a:lnSpc>
              <a:spcBef>
                <a:spcPts val="0"/>
              </a:spcBef>
            </a:pPr>
            <a:r>
              <a:rPr lang="en-US" b="1">
                <a:solidFill>
                  <a:srgbClr val="4F81BD"/>
                </a:solidFill>
                <a:latin typeface="Cambria"/>
              </a:rPr>
              <a:t>Rapid application development tools</a:t>
            </a:r>
          </a:p>
          <a:p>
            <a:pPr lvl="1">
              <a:lnSpc>
                <a:spcPct val="120000"/>
              </a:lnSpc>
              <a:spcBef>
                <a:spcPts val="0"/>
              </a:spcBef>
            </a:pPr>
            <a:r>
              <a:rPr lang="en-US" b="1">
                <a:solidFill>
                  <a:srgbClr val="4F81BD"/>
                </a:solidFill>
                <a:latin typeface="Cambria"/>
              </a:rPr>
              <a:t>Web services development </a:t>
            </a:r>
            <a:endParaRPr lang="en-US" b="1">
              <a:solidFill>
                <a:srgbClr val="4F81BD"/>
              </a:solidFill>
              <a:latin typeface="Times New Roman"/>
            </a:endParaRPr>
          </a:p>
        </p:txBody>
      </p:sp>
      <p:sp>
        <p:nvSpPr>
          <p:cNvPr id="6" name="Footer Placeholder 5"/>
          <p:cNvSpPr>
            <a:spLocks noGrp="1"/>
          </p:cNvSpPr>
          <p:nvPr>
            <p:ph type="ftr" sz="quarter" idx="11"/>
          </p:nvPr>
        </p:nvSpPr>
        <p:spPr/>
        <p:txBody>
          <a:bodyPr/>
          <a:lstStyle/>
          <a:p>
            <a:r>
              <a:rPr lang="vi-VN" smtClean="0"/>
              <a:t>Chương 4: Các công cụ hỗ trợ phát triển HTTT</a:t>
            </a:r>
            <a:endParaRPr lang="en-US"/>
          </a:p>
        </p:txBody>
      </p:sp>
      <p:sp>
        <p:nvSpPr>
          <p:cNvPr id="7" name="Slide Number Placeholder 6"/>
          <p:cNvSpPr>
            <a:spLocks noGrp="1"/>
          </p:cNvSpPr>
          <p:nvPr>
            <p:ph type="sldNum" sz="quarter" idx="12"/>
          </p:nvPr>
        </p:nvSpPr>
        <p:spPr/>
        <p:txBody>
          <a:bodyPr/>
          <a:lstStyle/>
          <a:p>
            <a:fld id="{F208094E-1428-4F94-831A-B05C9A4FE1BF}" type="slidenum">
              <a:rPr lang="en-US" smtClean="0"/>
              <a:t>26</a:t>
            </a:fld>
            <a:endParaRPr lang="en-US"/>
          </a:p>
        </p:txBody>
      </p:sp>
      <p:sp>
        <p:nvSpPr>
          <p:cNvPr id="5" name="Date Placeholder 4"/>
          <p:cNvSpPr>
            <a:spLocks noGrp="1"/>
          </p:cNvSpPr>
          <p:nvPr>
            <p:ph type="dt" sz="half" idx="13"/>
          </p:nvPr>
        </p:nvSpPr>
        <p:spPr>
          <a:prstGeom prst="rect">
            <a:avLst/>
          </a:prstGeom>
        </p:spPr>
        <p:txBody>
          <a:bodyPr/>
          <a:lstStyle/>
          <a:p>
            <a:fld id="{8BD70167-2B3B-4775-9C5C-1A469E3C09FE}" type="datetime1">
              <a:rPr lang="en-US" smtClean="0"/>
              <a:t>20/03/2013</a:t>
            </a:fld>
            <a:endParaRPr lang="en-US"/>
          </a:p>
        </p:txBody>
      </p:sp>
    </p:spTree>
    <p:extLst>
      <p:ext uri="{BB962C8B-B14F-4D97-AF65-F5344CB8AC3E}">
        <p14:creationId xmlns:p14="http://schemas.microsoft.com/office/powerpoint/2010/main" val="3157783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SELECT ENTERPRISE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marR="0" lvl="0" rtl="0">
              <a:spcBef>
                <a:spcPts val="200"/>
              </a:spcBef>
            </a:pPr>
            <a:r>
              <a:rPr lang="vi-VN" sz="2000" b="1" i="0" u="none" strike="noStrike" baseline="0" smtClean="0">
                <a:solidFill>
                  <a:srgbClr val="4F81BD"/>
                </a:solidFill>
                <a:latin typeface="Cambria"/>
              </a:rPr>
              <a:t>Select Enterprise được thiết kế cho mô hình hóa hướng đối tượng (object modeling) và hỗ trợ UML</a:t>
            </a:r>
          </a:p>
          <a:p>
            <a:pPr marR="0" lvl="0" rtl="0">
              <a:spcBef>
                <a:spcPts val="200"/>
              </a:spcBef>
            </a:pPr>
            <a:r>
              <a:rPr lang="vi-VN" sz="2000" b="1" i="0" u="none" strike="noStrike" baseline="0" smtClean="0">
                <a:solidFill>
                  <a:srgbClr val="4F81BD"/>
                </a:solidFill>
                <a:latin typeface="Cambria"/>
              </a:rPr>
              <a:t>Các tính năng của Select Enterprise:</a:t>
            </a:r>
          </a:p>
          <a:p>
            <a:pPr lvl="1">
              <a:spcBef>
                <a:spcPts val="200"/>
              </a:spcBef>
            </a:pPr>
            <a:r>
              <a:rPr lang="en-US" sz="2000" b="1" i="0" u="none" strike="noStrike" baseline="0" smtClean="0">
                <a:solidFill>
                  <a:srgbClr val="4F81BD"/>
                </a:solidFill>
                <a:latin typeface="Cambria"/>
              </a:rPr>
              <a:t>Business process modeling</a:t>
            </a:r>
          </a:p>
          <a:p>
            <a:pPr lvl="1">
              <a:spcBef>
                <a:spcPts val="200"/>
              </a:spcBef>
            </a:pPr>
            <a:r>
              <a:rPr lang="en-US" sz="2000" b="1" i="0" u="none" strike="noStrike" baseline="0" smtClean="0">
                <a:solidFill>
                  <a:srgbClr val="4F81BD"/>
                </a:solidFill>
                <a:latin typeface="Cambria"/>
              </a:rPr>
              <a:t>UML profile</a:t>
            </a:r>
          </a:p>
          <a:p>
            <a:pPr lvl="1">
              <a:spcBef>
                <a:spcPts val="200"/>
              </a:spcBef>
            </a:pPr>
            <a:r>
              <a:rPr lang="en-US" sz="2000" b="1" i="0" u="none" strike="noStrike" baseline="0" smtClean="0">
                <a:solidFill>
                  <a:srgbClr val="4F81BD"/>
                </a:solidFill>
                <a:latin typeface="Cambria"/>
              </a:rPr>
              <a:t>Graphical simulations of UML design</a:t>
            </a:r>
          </a:p>
          <a:p>
            <a:pPr lvl="1">
              <a:spcBef>
                <a:spcPts val="200"/>
              </a:spcBef>
            </a:pPr>
            <a:r>
              <a:rPr lang="en-US" sz="2000" b="1" i="0" u="none" strike="noStrike" baseline="0" smtClean="0">
                <a:solidFill>
                  <a:srgbClr val="4F81BD"/>
                </a:solidFill>
                <a:latin typeface="Cambria"/>
              </a:rPr>
              <a:t>Database modeling and code generation</a:t>
            </a:r>
          </a:p>
          <a:p>
            <a:pPr lvl="1">
              <a:spcBef>
                <a:spcPts val="200"/>
              </a:spcBef>
            </a:pPr>
            <a:r>
              <a:rPr lang="en-US" sz="2000" b="1" i="0" u="none" strike="noStrike" baseline="0" smtClean="0">
                <a:solidFill>
                  <a:srgbClr val="4F81BD"/>
                </a:solidFill>
                <a:latin typeface="Cambria"/>
              </a:rPr>
              <a:t>Design patterns and optional component-based techniques</a:t>
            </a:r>
          </a:p>
          <a:p>
            <a:pPr lvl="1">
              <a:spcBef>
                <a:spcPts val="200"/>
              </a:spcBef>
            </a:pPr>
            <a:r>
              <a:rPr lang="en-US" sz="2000" b="1" i="0" u="none" strike="noStrike" baseline="0" smtClean="0">
                <a:solidFill>
                  <a:srgbClr val="4F81BD"/>
                </a:solidFill>
                <a:latin typeface="Cambria"/>
              </a:rPr>
              <a:t>Scaleable Enterprise Repository</a:t>
            </a:r>
          </a:p>
          <a:p>
            <a:pPr lvl="1">
              <a:spcBef>
                <a:spcPts val="200"/>
              </a:spcBef>
            </a:pPr>
            <a:r>
              <a:rPr lang="en-US" sz="2000" b="1" i="0" u="none" strike="noStrike" baseline="0" smtClean="0">
                <a:solidFill>
                  <a:srgbClr val="4F81BD"/>
                </a:solidFill>
                <a:latin typeface="Cambria"/>
              </a:rPr>
              <a:t>Intelligent document generator</a:t>
            </a:r>
          </a:p>
          <a:p>
            <a:pPr lvl="1">
              <a:spcBef>
                <a:spcPts val="200"/>
              </a:spcBef>
            </a:pPr>
            <a:r>
              <a:rPr lang="en-US" sz="2000" b="1" i="0" u="none" strike="noStrike" baseline="0" smtClean="0">
                <a:solidFill>
                  <a:srgbClr val="4F81BD"/>
                </a:solidFill>
                <a:latin typeface="Cambria"/>
              </a:rPr>
              <a:t>Traceability and impact analysis</a:t>
            </a:r>
          </a:p>
          <a:p>
            <a:pPr lvl="1">
              <a:spcBef>
                <a:spcPts val="200"/>
              </a:spcBef>
            </a:pPr>
            <a:r>
              <a:rPr lang="en-US" sz="2000" b="1" i="0" u="none" strike="noStrike" baseline="0" smtClean="0">
                <a:solidFill>
                  <a:srgbClr val="4F81BD"/>
                </a:solidFill>
                <a:latin typeface="Cambria"/>
              </a:rPr>
              <a:t>Java, Visual Basic, C++ code synchronization</a:t>
            </a:r>
          </a:p>
          <a:p>
            <a:pPr lvl="1">
              <a:spcBef>
                <a:spcPts val="200"/>
              </a:spcBef>
            </a:pPr>
            <a:r>
              <a:rPr lang="en-US" sz="2000" b="1" i="0" u="none" strike="noStrike" baseline="0" smtClean="0">
                <a:solidFill>
                  <a:srgbClr val="4F81BD"/>
                </a:solidFill>
                <a:latin typeface="Cambria"/>
              </a:rPr>
              <a:t>Integration with a range of other tools</a:t>
            </a:r>
            <a:endParaRPr lang="en-US" sz="2000"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27</a:t>
            </a:fld>
            <a:endParaRPr lang="en-US"/>
          </a:p>
        </p:txBody>
      </p:sp>
      <p:sp>
        <p:nvSpPr>
          <p:cNvPr id="4" name="Date Placeholder 3"/>
          <p:cNvSpPr>
            <a:spLocks noGrp="1"/>
          </p:cNvSpPr>
          <p:nvPr>
            <p:ph type="dt" sz="half" idx="2"/>
          </p:nvPr>
        </p:nvSpPr>
        <p:spPr/>
        <p:txBody>
          <a:bodyPr/>
          <a:lstStyle/>
          <a:p>
            <a:fld id="{9D69590E-F5A8-4BAA-9ACB-811B2B0CF2B5}" type="datetime1">
              <a:rPr lang="en-US" smtClean="0"/>
              <a:t>20/03/2013</a:t>
            </a:fld>
            <a:endParaRPr lang="en-US"/>
          </a:p>
        </p:txBody>
      </p:sp>
    </p:spTree>
    <p:extLst>
      <p:ext uri="{BB962C8B-B14F-4D97-AF65-F5344CB8AC3E}">
        <p14:creationId xmlns:p14="http://schemas.microsoft.com/office/powerpoint/2010/main" val="2436649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b="1" i="0" u="none" strike="noStrike" baseline="0" smtClean="0">
                <a:solidFill>
                  <a:srgbClr val="365F91"/>
                </a:solidFill>
                <a:latin typeface="Cambria"/>
              </a:rPr>
              <a:t>Các lợi ích tiềm năng từ việc sử dụng các bộ công cụ tích hợp</a:t>
            </a:r>
            <a:endParaRPr lang="vi-VN" b="1" i="0" u="none" strike="noStrike" baseline="0" smtClean="0">
              <a:solidFill>
                <a:srgbClr val="365F91"/>
              </a:solidFill>
              <a:latin typeface="Times New Roman"/>
            </a:endParaRPr>
          </a:p>
        </p:txBody>
      </p:sp>
      <p:sp>
        <p:nvSpPr>
          <p:cNvPr id="3" name="Text Placeholder 2"/>
          <p:cNvSpPr>
            <a:spLocks noGrp="1"/>
          </p:cNvSpPr>
          <p:nvPr>
            <p:ph sz="half" idx="1"/>
          </p:nvPr>
        </p:nvSpPr>
        <p:spPr>
          <a:xfrm>
            <a:off x="299620" y="2514600"/>
            <a:ext cx="4196180" cy="3810000"/>
          </a:xfrm>
        </p:spPr>
        <p:txBody>
          <a:bodyPr>
            <a:normAutofit/>
          </a:bodyPr>
          <a:lstStyle/>
          <a:p>
            <a:pPr marR="0" lvl="0" rtl="0">
              <a:lnSpc>
                <a:spcPct val="110000"/>
              </a:lnSpc>
              <a:spcBef>
                <a:spcPts val="300"/>
              </a:spcBef>
            </a:pPr>
            <a:r>
              <a:rPr lang="en-US" sz="2200" b="1" i="0" u="none" strike="noStrike" baseline="0" smtClean="0">
                <a:solidFill>
                  <a:srgbClr val="4F81BD"/>
                </a:solidFill>
                <a:latin typeface="Cambria"/>
              </a:rPr>
              <a:t>Cải tiến quản lý và kiểm soát</a:t>
            </a:r>
          </a:p>
          <a:p>
            <a:pPr marR="0" lvl="0" rtl="0">
              <a:lnSpc>
                <a:spcPct val="110000"/>
              </a:lnSpc>
              <a:spcBef>
                <a:spcPts val="300"/>
              </a:spcBef>
            </a:pPr>
            <a:r>
              <a:rPr lang="vi-VN" sz="2200" b="1" i="0" u="none" strike="noStrike" baseline="0" smtClean="0">
                <a:solidFill>
                  <a:srgbClr val="4F81BD"/>
                </a:solidFill>
                <a:latin typeface="Cambria"/>
              </a:rPr>
              <a:t>Cải tiến chất lượng hệ thống </a:t>
            </a:r>
          </a:p>
          <a:p>
            <a:pPr marR="0" lvl="0" rtl="0">
              <a:lnSpc>
                <a:spcPct val="110000"/>
              </a:lnSpc>
              <a:spcBef>
                <a:spcPts val="300"/>
              </a:spcBef>
            </a:pPr>
            <a:r>
              <a:rPr lang="vi-VN" sz="2200" b="1" i="0" u="none" strike="noStrike" baseline="0" smtClean="0">
                <a:solidFill>
                  <a:srgbClr val="4F81BD"/>
                </a:solidFill>
                <a:latin typeface="Cambria"/>
              </a:rPr>
              <a:t>Thiết kế được cải tiến, phản ánh các thông số kỹ thuật </a:t>
            </a:r>
            <a:r>
              <a:rPr lang="en-US" sz="2200" b="1" i="0" u="none" strike="noStrike" baseline="0" smtClean="0">
                <a:solidFill>
                  <a:srgbClr val="4F81BD"/>
                </a:solidFill>
                <a:latin typeface="Cambria"/>
              </a:rPr>
              <a:t/>
            </a:r>
            <a:br>
              <a:rPr lang="en-US" sz="2200" b="1" i="0" u="none" strike="noStrike" baseline="0" smtClean="0">
                <a:solidFill>
                  <a:srgbClr val="4F81BD"/>
                </a:solidFill>
                <a:latin typeface="Cambria"/>
              </a:rPr>
            </a:br>
            <a:r>
              <a:rPr lang="vi-VN" sz="2200" b="1" i="0" u="none" strike="noStrike" baseline="0" smtClean="0">
                <a:solidFill>
                  <a:srgbClr val="4F81BD"/>
                </a:solidFill>
                <a:latin typeface="Cambria"/>
              </a:rPr>
              <a:t>tốt </a:t>
            </a:r>
            <a:r>
              <a:rPr lang="vi-VN" sz="2200" b="1" i="0" u="none" strike="noStrike" baseline="0" smtClean="0">
                <a:solidFill>
                  <a:srgbClr val="4F81BD"/>
                </a:solidFill>
                <a:latin typeface="Cambria"/>
              </a:rPr>
              <a:t>hơn</a:t>
            </a:r>
          </a:p>
          <a:p>
            <a:pPr marR="0" lvl="0" rtl="0">
              <a:lnSpc>
                <a:spcPct val="110000"/>
              </a:lnSpc>
              <a:spcBef>
                <a:spcPts val="300"/>
              </a:spcBef>
            </a:pPr>
            <a:r>
              <a:rPr lang="vi-VN" sz="2200" b="1" i="0" u="none" strike="noStrike" baseline="0" smtClean="0">
                <a:solidFill>
                  <a:srgbClr val="4F81BD"/>
                </a:solidFill>
                <a:latin typeface="Cambria"/>
              </a:rPr>
              <a:t>Tự động kiểm tra tính nhất quán theo nguyên tắc cơ bản </a:t>
            </a:r>
          </a:p>
          <a:p>
            <a:pPr marR="0" lvl="0" rtl="0">
              <a:lnSpc>
                <a:spcPct val="110000"/>
              </a:lnSpc>
              <a:spcBef>
                <a:spcPts val="300"/>
              </a:spcBef>
            </a:pPr>
            <a:r>
              <a:rPr lang="vi-VN" sz="2200" b="1" i="0" u="none" strike="noStrike" baseline="0" smtClean="0">
                <a:solidFill>
                  <a:srgbClr val="4F81BD"/>
                </a:solidFill>
                <a:latin typeface="Cambria"/>
              </a:rPr>
              <a:t>Tập trung lớn hơn vào phân tích hơn là thực </a:t>
            </a:r>
            <a:r>
              <a:rPr lang="vi-VN" sz="2200" b="1" i="0" u="none" strike="noStrike" baseline="0" smtClean="0">
                <a:solidFill>
                  <a:srgbClr val="4F81BD"/>
                </a:solidFill>
                <a:latin typeface="Cambria"/>
              </a:rPr>
              <a:t>hiện</a:t>
            </a:r>
            <a:endParaRPr lang="vi-VN" sz="2200" b="1" i="0" u="none" strike="noStrike" baseline="0" smtClean="0">
              <a:solidFill>
                <a:srgbClr val="4F81BD"/>
              </a:solidFill>
              <a:latin typeface="Cambria"/>
            </a:endParaRPr>
          </a:p>
        </p:txBody>
      </p:sp>
      <p:sp>
        <p:nvSpPr>
          <p:cNvPr id="7" name="Content Placeholder 6"/>
          <p:cNvSpPr>
            <a:spLocks noGrp="1"/>
          </p:cNvSpPr>
          <p:nvPr>
            <p:ph sz="half" idx="2"/>
          </p:nvPr>
        </p:nvSpPr>
        <p:spPr>
          <a:xfrm>
            <a:off x="4713890" y="2514600"/>
            <a:ext cx="4201510" cy="3810000"/>
          </a:xfrm>
        </p:spPr>
        <p:txBody>
          <a:bodyPr>
            <a:noAutofit/>
          </a:bodyPr>
          <a:lstStyle/>
          <a:p>
            <a:pPr lvl="0">
              <a:spcBef>
                <a:spcPts val="300"/>
              </a:spcBef>
            </a:pPr>
            <a:r>
              <a:rPr lang="en-US" sz="2200" b="1">
                <a:solidFill>
                  <a:srgbClr val="4F81BD"/>
                </a:solidFill>
                <a:latin typeface="Cambria"/>
              </a:rPr>
              <a:t>Thực thi các tiêu chuẩn và nhất quán</a:t>
            </a:r>
          </a:p>
          <a:p>
            <a:pPr lvl="0">
              <a:spcBef>
                <a:spcPts val="300"/>
              </a:spcBef>
            </a:pPr>
            <a:r>
              <a:rPr lang="vi-VN" sz="2200" b="1">
                <a:solidFill>
                  <a:srgbClr val="4F81BD"/>
                </a:solidFill>
                <a:latin typeface="Cambria"/>
              </a:rPr>
              <a:t>Cải tiến năng suất</a:t>
            </a:r>
          </a:p>
          <a:p>
            <a:pPr lvl="0">
              <a:spcBef>
                <a:spcPts val="300"/>
              </a:spcBef>
            </a:pPr>
            <a:r>
              <a:rPr lang="en-US" sz="2200" b="1">
                <a:solidFill>
                  <a:srgbClr val="4F81BD"/>
                </a:solidFill>
                <a:latin typeface="Cambria"/>
              </a:rPr>
              <a:t>Giảm thiểu trong việc bảo trì</a:t>
            </a:r>
          </a:p>
          <a:p>
            <a:pPr lvl="0">
              <a:spcBef>
                <a:spcPts val="300"/>
              </a:spcBef>
            </a:pPr>
            <a:r>
              <a:rPr lang="en-US" sz="2200" b="1">
                <a:solidFill>
                  <a:srgbClr val="4F81BD"/>
                </a:solidFill>
                <a:latin typeface="Cambria"/>
              </a:rPr>
              <a:t>Tái cấu trúc hệ thống hiện tại</a:t>
            </a:r>
          </a:p>
          <a:p>
            <a:pPr lvl="0">
              <a:spcBef>
                <a:spcPts val="300"/>
              </a:spcBef>
            </a:pPr>
            <a:r>
              <a:rPr lang="vi-VN" sz="2200" b="1">
                <a:solidFill>
                  <a:srgbClr val="4F81BD"/>
                </a:solidFill>
                <a:latin typeface="Cambria"/>
              </a:rPr>
              <a:t>Sự đóng góp chiến lược </a:t>
            </a:r>
          </a:p>
          <a:p>
            <a:pPr lvl="0">
              <a:spcBef>
                <a:spcPts val="300"/>
              </a:spcBef>
            </a:pPr>
            <a:r>
              <a:rPr lang="vi-VN" sz="2200" b="1">
                <a:solidFill>
                  <a:srgbClr val="4F81BD"/>
                </a:solidFill>
                <a:latin typeface="Cambria"/>
              </a:rPr>
              <a:t>Sự đáp ứng được cải thiện </a:t>
            </a:r>
          </a:p>
          <a:p>
            <a:pPr lvl="0">
              <a:spcBef>
                <a:spcPts val="300"/>
              </a:spcBef>
            </a:pPr>
            <a:r>
              <a:rPr lang="vi-VN" sz="2200" b="1">
                <a:solidFill>
                  <a:srgbClr val="4F81BD"/>
                </a:solidFill>
                <a:latin typeface="Cambria"/>
              </a:rPr>
              <a:t>Khả năng di chuyển được</a:t>
            </a:r>
          </a:p>
          <a:p>
            <a:pPr lvl="0">
              <a:spcBef>
                <a:spcPts val="300"/>
              </a:spcBef>
            </a:pPr>
            <a:r>
              <a:rPr lang="en-US" sz="2200" b="1">
                <a:solidFill>
                  <a:srgbClr val="4F81BD"/>
                </a:solidFill>
                <a:latin typeface="Cambria"/>
              </a:rPr>
              <a:t>Theo kịp tình trạng </a:t>
            </a:r>
            <a:r>
              <a:rPr lang="en-US" sz="2200" b="1">
                <a:solidFill>
                  <a:srgbClr val="4F81BD"/>
                </a:solidFill>
                <a:latin typeface="Cambria"/>
              </a:rPr>
              <a:t>mới </a:t>
            </a:r>
            <a:r>
              <a:rPr lang="en-US" sz="2200" b="1" smtClean="0">
                <a:solidFill>
                  <a:srgbClr val="4F81BD"/>
                </a:solidFill>
                <a:latin typeface="Cambria"/>
              </a:rPr>
              <a:t>nhất</a:t>
            </a:r>
            <a:endParaRPr lang="en-US" sz="2200" b="1">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4: Các công cụ hỗ trợ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28</a:t>
            </a:fld>
            <a:endParaRPr lang="en-US"/>
          </a:p>
        </p:txBody>
      </p:sp>
      <p:sp>
        <p:nvSpPr>
          <p:cNvPr id="4" name="Date Placeholder 3"/>
          <p:cNvSpPr>
            <a:spLocks noGrp="1"/>
          </p:cNvSpPr>
          <p:nvPr>
            <p:ph type="dt" sz="half" idx="13"/>
          </p:nvPr>
        </p:nvSpPr>
        <p:spPr/>
        <p:txBody>
          <a:bodyPr/>
          <a:lstStyle/>
          <a:p>
            <a:fld id="{8A68DC71-AB3A-474A-91E7-621D748A9CC9}" type="datetime1">
              <a:rPr lang="en-US" smtClean="0"/>
              <a:t>20/03/2013</a:t>
            </a:fld>
            <a:endParaRPr lang="en-US"/>
          </a:p>
        </p:txBody>
      </p:sp>
    </p:spTree>
    <p:extLst>
      <p:ext uri="{BB962C8B-B14F-4D97-AF65-F5344CB8AC3E}">
        <p14:creationId xmlns:p14="http://schemas.microsoft.com/office/powerpoint/2010/main" val="1477627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4: Các công cụ hỗ trợ phát triển HTTT</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29</a:t>
            </a:fld>
            <a:endParaRPr lang="en-US"/>
          </a:p>
        </p:txBody>
      </p:sp>
      <p:sp>
        <p:nvSpPr>
          <p:cNvPr id="3" name="Date Placeholder 2"/>
          <p:cNvSpPr>
            <a:spLocks noGrp="1"/>
          </p:cNvSpPr>
          <p:nvPr>
            <p:ph type="dt" sz="half" idx="13"/>
          </p:nvPr>
        </p:nvSpPr>
        <p:spPr/>
        <p:txBody>
          <a:bodyPr/>
          <a:lstStyle/>
          <a:p>
            <a:fld id="{A0875C09-1F74-480D-8DFF-2C73DA33BFAD}" type="datetime1">
              <a:rPr lang="en-US" smtClean="0"/>
              <a:t>20/03/2013</a:t>
            </a:fld>
            <a:endParaRPr lang="en-US"/>
          </a:p>
        </p:txBody>
      </p:sp>
    </p:spTree>
    <p:extLst>
      <p:ext uri="{BB962C8B-B14F-4D97-AF65-F5344CB8AC3E}">
        <p14:creationId xmlns:p14="http://schemas.microsoft.com/office/powerpoint/2010/main" val="1452430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1984</TotalTime>
  <Words>2511</Words>
  <Application>Microsoft Office PowerPoint</Application>
  <PresentationFormat>On-screen Show (4:3)</PresentationFormat>
  <Paragraphs>275</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ERP_Template</vt:lpstr>
      <vt:lpstr>Phát triển hệ thống thông tin (IS Development)</vt:lpstr>
      <vt:lpstr>NỘI DUNG CHÍNH</vt:lpstr>
      <vt:lpstr>Tài liệu học tập</vt:lpstr>
      <vt:lpstr>1. CÁC CÔNG CỤ HỖ TRỢ (CASE TOOLS)</vt:lpstr>
      <vt:lpstr>CASE tools là gì?</vt:lpstr>
      <vt:lpstr>CASE tools ... </vt:lpstr>
      <vt:lpstr>CASE tools ... </vt:lpstr>
      <vt:lpstr>CASE tools ... </vt:lpstr>
      <vt:lpstr>Các chức năng CASE tools cốt lõi  </vt:lpstr>
      <vt:lpstr> Các chức năng khác: </vt:lpstr>
      <vt:lpstr>Các thành phần của CASE Tools</vt:lpstr>
      <vt:lpstr>Các thành phần của CASE Tools</vt:lpstr>
      <vt:lpstr>Các thành phần của CASE Tools</vt:lpstr>
      <vt:lpstr>CASE tools: kho lưu trữ CASE </vt:lpstr>
      <vt:lpstr>Các loại CASE tools </vt:lpstr>
      <vt:lpstr>Sử dụng CASE tool</vt:lpstr>
      <vt:lpstr>Hiện thực các CASE Tool trong các tổ chức </vt:lpstr>
      <vt:lpstr>Hiện thực các CASE Tool trong các tổ chức...</vt:lpstr>
      <vt:lpstr>Tại sao các tổ chức chống lại các CASE Tools</vt:lpstr>
      <vt:lpstr>Lựa chọn các CASE Tool </vt:lpstr>
      <vt:lpstr>Phát triển hệ thống bằng cách sử dụng các CASE Tool </vt:lpstr>
      <vt:lpstr>Sự phát triển và tương lai của các công cụ tự động </vt:lpstr>
      <vt:lpstr>2. BỘ CÔNG CỤ (TOOLSETS)</vt:lpstr>
      <vt:lpstr>Giới thiệu </vt:lpstr>
      <vt:lpstr>Information Engineering Facility (IEF)</vt:lpstr>
      <vt:lpstr>Oracle </vt:lpstr>
      <vt:lpstr>SELECT ENTERPRISE </vt:lpstr>
      <vt:lpstr>Các lợi ích tiềm năng từ việc sử dụng các bộ công cụ tích hợp</vt:lpstr>
      <vt:lpstr>Hỏi đáp</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user</cp:lastModifiedBy>
  <cp:revision>114</cp:revision>
  <dcterms:created xsi:type="dcterms:W3CDTF">2012-09-01T02:53:44Z</dcterms:created>
  <dcterms:modified xsi:type="dcterms:W3CDTF">2013-03-20T06:32:20Z</dcterms:modified>
</cp:coreProperties>
</file>