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1" r:id="rId1"/>
  </p:sldMasterIdLst>
  <p:notesMasterIdLst>
    <p:notesMasterId r:id="rId94"/>
  </p:notesMasterIdLst>
  <p:sldIdLst>
    <p:sldId id="256" r:id="rId2"/>
    <p:sldId id="258" r:id="rId3"/>
    <p:sldId id="316" r:id="rId4"/>
    <p:sldId id="318" r:id="rId5"/>
    <p:sldId id="319" r:id="rId6"/>
    <p:sldId id="320" r:id="rId7"/>
    <p:sldId id="321" r:id="rId8"/>
    <p:sldId id="322" r:id="rId9"/>
    <p:sldId id="323" r:id="rId10"/>
    <p:sldId id="324" r:id="rId11"/>
    <p:sldId id="325" r:id="rId12"/>
    <p:sldId id="326" r:id="rId13"/>
    <p:sldId id="327" r:id="rId14"/>
    <p:sldId id="328" r:id="rId15"/>
    <p:sldId id="329" r:id="rId16"/>
    <p:sldId id="330" r:id="rId17"/>
    <p:sldId id="331" r:id="rId18"/>
    <p:sldId id="332" r:id="rId19"/>
    <p:sldId id="333" r:id="rId20"/>
    <p:sldId id="334" r:id="rId21"/>
    <p:sldId id="335" r:id="rId22"/>
    <p:sldId id="336" r:id="rId23"/>
    <p:sldId id="337" r:id="rId24"/>
    <p:sldId id="338" r:id="rId25"/>
    <p:sldId id="339" r:id="rId26"/>
    <p:sldId id="340" r:id="rId27"/>
    <p:sldId id="341" r:id="rId28"/>
    <p:sldId id="342" r:id="rId29"/>
    <p:sldId id="343" r:id="rId30"/>
    <p:sldId id="344" r:id="rId31"/>
    <p:sldId id="345" r:id="rId32"/>
    <p:sldId id="346" r:id="rId33"/>
    <p:sldId id="347" r:id="rId34"/>
    <p:sldId id="348" r:id="rId35"/>
    <p:sldId id="349" r:id="rId36"/>
    <p:sldId id="350" r:id="rId37"/>
    <p:sldId id="351" r:id="rId38"/>
    <p:sldId id="352" r:id="rId39"/>
    <p:sldId id="353" r:id="rId40"/>
    <p:sldId id="354" r:id="rId41"/>
    <p:sldId id="355" r:id="rId42"/>
    <p:sldId id="356" r:id="rId43"/>
    <p:sldId id="357" r:id="rId44"/>
    <p:sldId id="358" r:id="rId45"/>
    <p:sldId id="359" r:id="rId46"/>
    <p:sldId id="360" r:id="rId47"/>
    <p:sldId id="361" r:id="rId48"/>
    <p:sldId id="362" r:id="rId49"/>
    <p:sldId id="363" r:id="rId50"/>
    <p:sldId id="364" r:id="rId51"/>
    <p:sldId id="365" r:id="rId52"/>
    <p:sldId id="366" r:id="rId53"/>
    <p:sldId id="367" r:id="rId54"/>
    <p:sldId id="368" r:id="rId55"/>
    <p:sldId id="369" r:id="rId56"/>
    <p:sldId id="370" r:id="rId57"/>
    <p:sldId id="371" r:id="rId58"/>
    <p:sldId id="372" r:id="rId59"/>
    <p:sldId id="373" r:id="rId60"/>
    <p:sldId id="374" r:id="rId61"/>
    <p:sldId id="375" r:id="rId62"/>
    <p:sldId id="376" r:id="rId63"/>
    <p:sldId id="377" r:id="rId64"/>
    <p:sldId id="378" r:id="rId65"/>
    <p:sldId id="379" r:id="rId66"/>
    <p:sldId id="380" r:id="rId67"/>
    <p:sldId id="381" r:id="rId68"/>
    <p:sldId id="382" r:id="rId69"/>
    <p:sldId id="383" r:id="rId70"/>
    <p:sldId id="384" r:id="rId71"/>
    <p:sldId id="385" r:id="rId72"/>
    <p:sldId id="386" r:id="rId73"/>
    <p:sldId id="387" r:id="rId74"/>
    <p:sldId id="388" r:id="rId75"/>
    <p:sldId id="389" r:id="rId76"/>
    <p:sldId id="390" r:id="rId77"/>
    <p:sldId id="391" r:id="rId78"/>
    <p:sldId id="392" r:id="rId79"/>
    <p:sldId id="393" r:id="rId80"/>
    <p:sldId id="394" r:id="rId81"/>
    <p:sldId id="395" r:id="rId82"/>
    <p:sldId id="396" r:id="rId83"/>
    <p:sldId id="397" r:id="rId84"/>
    <p:sldId id="398" r:id="rId85"/>
    <p:sldId id="399" r:id="rId86"/>
    <p:sldId id="400" r:id="rId87"/>
    <p:sldId id="401" r:id="rId88"/>
    <p:sldId id="402" r:id="rId89"/>
    <p:sldId id="403" r:id="rId90"/>
    <p:sldId id="404" r:id="rId91"/>
    <p:sldId id="405" r:id="rId92"/>
    <p:sldId id="315" r:id="rId9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5A111915-BE36-4E01-A7E5-04B1672EAD32}" styleName="Light Style 2 - Accent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324" autoAdjust="0"/>
    <p:restoredTop sz="94348" autoAdjust="0"/>
  </p:normalViewPr>
  <p:slideViewPr>
    <p:cSldViewPr>
      <p:cViewPr varScale="1">
        <p:scale>
          <a:sx n="82" d="100"/>
          <a:sy n="82" d="100"/>
        </p:scale>
        <p:origin x="-912" y="-90"/>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slide" Target="slides/slide83.xml"/><Relationship Id="rId89" Type="http://schemas.openxmlformats.org/officeDocument/2006/relationships/slide" Target="slides/slide88.xml"/><Relationship Id="rId97"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presProps" Target="presProp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139C7CC-567E-4F23-AF01-1AA81BC97123}" type="doc">
      <dgm:prSet loTypeId="urn:microsoft.com/office/officeart/2005/8/layout/matrix1" loCatId="matrix" qsTypeId="urn:microsoft.com/office/officeart/2005/8/quickstyle/simple1" qsCatId="simple" csTypeId="urn:microsoft.com/office/officeart/2005/8/colors/accent1_2" csCatId="accent1" phldr="1"/>
      <dgm:spPr/>
      <dgm:t>
        <a:bodyPr/>
        <a:lstStyle/>
        <a:p>
          <a:endParaRPr lang="en-US"/>
        </a:p>
      </dgm:t>
    </dgm:pt>
    <dgm:pt modelId="{AE0450E9-09C0-4F9D-BD7E-18A9C9B3949F}">
      <dgm:prSet phldrT="[Text]"/>
      <dgm:spPr>
        <a:xfrm>
          <a:off x="1657920" y="1029925"/>
          <a:ext cx="2172463" cy="1144359"/>
        </a:xfrm>
        <a:solidFill>
          <a:srgbClr val="4F81BD">
            <a:tint val="60000"/>
            <a:hueOff val="0"/>
            <a:satOff val="0"/>
            <a:lumOff val="0"/>
            <a:alphaOff val="0"/>
          </a:srgbClr>
        </a:solidFill>
        <a:ln w="25400" cap="flat" cmpd="sng" algn="ctr">
          <a:solidFill>
            <a:sysClr val="window" lastClr="FFFFFF">
              <a:hueOff val="0"/>
              <a:satOff val="0"/>
              <a:lumOff val="0"/>
              <a:alphaOff val="0"/>
            </a:sysClr>
          </a:solidFill>
          <a:prstDash val="solid"/>
        </a:ln>
        <a:effectLst/>
      </dgm:spPr>
      <dgm:t>
        <a:bodyPr/>
        <a:lstStyle/>
        <a:p>
          <a:r>
            <a:rPr lang="en-US">
              <a:solidFill>
                <a:sysClr val="windowText" lastClr="000000">
                  <a:hueOff val="0"/>
                  <a:satOff val="0"/>
                  <a:lumOff val="0"/>
                  <a:alphaOff val="0"/>
                </a:sysClr>
              </a:solidFill>
              <a:latin typeface="Calibri"/>
              <a:ea typeface="+mn-ea"/>
              <a:cs typeface="+mn-cs"/>
            </a:rPr>
            <a:t>Web development through mediation</a:t>
          </a:r>
        </a:p>
      </dgm:t>
    </dgm:pt>
    <dgm:pt modelId="{FAFADEFB-33D1-4F1F-9B1A-1557259A391F}" type="parTrans" cxnId="{34DB6EF9-8B81-4018-94B7-99CD5FB4CE08}">
      <dgm:prSet/>
      <dgm:spPr/>
      <dgm:t>
        <a:bodyPr/>
        <a:lstStyle/>
        <a:p>
          <a:endParaRPr lang="en-US"/>
        </a:p>
      </dgm:t>
    </dgm:pt>
    <dgm:pt modelId="{025909D0-B54F-4F49-9D56-337D61283FC8}" type="sibTrans" cxnId="{34DB6EF9-8B81-4018-94B7-99CD5FB4CE08}">
      <dgm:prSet/>
      <dgm:spPr/>
      <dgm:t>
        <a:bodyPr/>
        <a:lstStyle/>
        <a:p>
          <a:endParaRPr lang="en-US"/>
        </a:p>
      </dgm:t>
    </dgm:pt>
    <dgm:pt modelId="{3A8D57E1-3AA2-4C1B-8D94-FDFA40FD82FF}">
      <dgm:prSet phldrT="[Text]"/>
      <dgm:spPr>
        <a:xfrm rot="16200000">
          <a:off x="571023" y="-571023"/>
          <a:ext cx="1602104" cy="2744152"/>
        </a:xfrm>
        <a:solidFill>
          <a:srgbClr val="4F81BD">
            <a:hueOff val="0"/>
            <a:satOff val="0"/>
            <a:lumOff val="0"/>
            <a:alphaOff val="0"/>
          </a:srgbClr>
        </a:solidFill>
        <a:ln w="25400" cap="flat" cmpd="sng" algn="ctr">
          <a:solidFill>
            <a:sysClr val="window" lastClr="FFFFFF">
              <a:hueOff val="0"/>
              <a:satOff val="0"/>
              <a:lumOff val="0"/>
              <a:alphaOff val="0"/>
            </a:sysClr>
          </a:solidFill>
          <a:prstDash val="solid"/>
        </a:ln>
        <a:effectLst/>
      </dgm:spPr>
      <dgm:t>
        <a:bodyPr/>
        <a:lstStyle/>
        <a:p>
          <a:r>
            <a:rPr lang="en-US" b="1">
              <a:solidFill>
                <a:sysClr val="window" lastClr="FFFFFF"/>
              </a:solidFill>
              <a:latin typeface="Calibri"/>
              <a:ea typeface="+mn-ea"/>
              <a:cs typeface="+mn-cs"/>
            </a:rPr>
            <a:t>Organizational analysis</a:t>
          </a:r>
        </a:p>
        <a:p>
          <a:r>
            <a:rPr lang="en-US">
              <a:solidFill>
                <a:sysClr val="window" lastClr="FFFFFF"/>
              </a:solidFill>
              <a:latin typeface="Calibri"/>
              <a:ea typeface="+mn-ea"/>
              <a:cs typeface="+mn-cs"/>
            </a:rPr>
            <a:t>Value creation</a:t>
          </a:r>
        </a:p>
        <a:p>
          <a:r>
            <a:rPr lang="en-US">
              <a:solidFill>
                <a:sysClr val="window" lastClr="FFFFFF"/>
              </a:solidFill>
              <a:latin typeface="Calibri"/>
              <a:ea typeface="+mn-ea"/>
              <a:cs typeface="+mn-cs"/>
            </a:rPr>
            <a:t>Appreciation </a:t>
          </a:r>
          <a:br>
            <a:rPr lang="en-US">
              <a:solidFill>
                <a:sysClr val="window" lastClr="FFFFFF"/>
              </a:solidFill>
              <a:latin typeface="Calibri"/>
              <a:ea typeface="+mn-ea"/>
              <a:cs typeface="+mn-cs"/>
            </a:rPr>
          </a:br>
          <a:r>
            <a:rPr lang="en-US">
              <a:solidFill>
                <a:sysClr val="window" lastClr="FFFFFF"/>
              </a:solidFill>
              <a:latin typeface="Calibri"/>
              <a:ea typeface="+mn-ea"/>
              <a:cs typeface="+mn-cs"/>
            </a:rPr>
            <a:t>of complexity</a:t>
          </a:r>
        </a:p>
      </dgm:t>
    </dgm:pt>
    <dgm:pt modelId="{7145B9ED-FF65-4EA6-8FA1-7CEB2F557B96}" type="parTrans" cxnId="{C38D1670-C528-47C3-B1A5-07556A5FA33A}">
      <dgm:prSet/>
      <dgm:spPr/>
      <dgm:t>
        <a:bodyPr/>
        <a:lstStyle/>
        <a:p>
          <a:endParaRPr lang="en-US"/>
        </a:p>
      </dgm:t>
    </dgm:pt>
    <dgm:pt modelId="{A91DA3B0-EAE8-4076-956C-2D926DC48B2A}" type="sibTrans" cxnId="{C38D1670-C528-47C3-B1A5-07556A5FA33A}">
      <dgm:prSet/>
      <dgm:spPr/>
      <dgm:t>
        <a:bodyPr/>
        <a:lstStyle/>
        <a:p>
          <a:endParaRPr lang="en-US"/>
        </a:p>
      </dgm:t>
    </dgm:pt>
    <dgm:pt modelId="{4DA9FC35-292E-4CE0-A93F-4FF6DEFB6E09}">
      <dgm:prSet phldrT="[Text]"/>
      <dgm:spPr>
        <a:xfrm>
          <a:off x="2744152" y="0"/>
          <a:ext cx="2744152" cy="1602104"/>
        </a:xfrm>
        <a:solidFill>
          <a:srgbClr val="4F81BD">
            <a:hueOff val="0"/>
            <a:satOff val="0"/>
            <a:lumOff val="0"/>
            <a:alphaOff val="0"/>
          </a:srgbClr>
        </a:solidFill>
        <a:ln w="25400" cap="flat" cmpd="sng" algn="ctr">
          <a:solidFill>
            <a:sysClr val="window" lastClr="FFFFFF">
              <a:hueOff val="0"/>
              <a:satOff val="0"/>
              <a:lumOff val="0"/>
              <a:alphaOff val="0"/>
            </a:sysClr>
          </a:solidFill>
          <a:prstDash val="solid"/>
        </a:ln>
        <a:effectLst/>
      </dgm:spPr>
      <dgm:t>
        <a:bodyPr/>
        <a:lstStyle/>
        <a:p>
          <a:r>
            <a:rPr lang="en-US" b="1">
              <a:solidFill>
                <a:sysClr val="window" lastClr="FFFFFF"/>
              </a:solidFill>
              <a:latin typeface="Calibri"/>
              <a:ea typeface="+mn-ea"/>
              <a:cs typeface="+mn-cs"/>
            </a:rPr>
            <a:t>Information analysis</a:t>
          </a:r>
        </a:p>
        <a:p>
          <a:r>
            <a:rPr lang="en-US">
              <a:solidFill>
                <a:sysClr val="window" lastClr="FFFFFF"/>
              </a:solidFill>
              <a:latin typeface="Calibri"/>
              <a:ea typeface="+mn-ea"/>
              <a:cs typeface="+mn-cs"/>
            </a:rPr>
            <a:t>Requirements </a:t>
          </a:r>
        </a:p>
        <a:p>
          <a:r>
            <a:rPr lang="en-US">
              <a:solidFill>
                <a:sysClr val="window" lastClr="FFFFFF"/>
              </a:solidFill>
              <a:latin typeface="Calibri"/>
              <a:ea typeface="+mn-ea"/>
              <a:cs typeface="+mn-cs"/>
            </a:rPr>
            <a:t>specification</a:t>
          </a:r>
        </a:p>
      </dgm:t>
    </dgm:pt>
    <dgm:pt modelId="{ABDA2563-4DCC-453E-8D4D-29B228CAF13F}" type="parTrans" cxnId="{36C02995-7198-46CB-AF6D-73F81CECA8E8}">
      <dgm:prSet/>
      <dgm:spPr/>
      <dgm:t>
        <a:bodyPr/>
        <a:lstStyle/>
        <a:p>
          <a:endParaRPr lang="en-US"/>
        </a:p>
      </dgm:t>
    </dgm:pt>
    <dgm:pt modelId="{63BD9F2B-CB58-4778-BB87-992542A7B69F}" type="sibTrans" cxnId="{36C02995-7198-46CB-AF6D-73F81CECA8E8}">
      <dgm:prSet/>
      <dgm:spPr/>
      <dgm:t>
        <a:bodyPr/>
        <a:lstStyle/>
        <a:p>
          <a:endParaRPr lang="en-US"/>
        </a:p>
      </dgm:t>
    </dgm:pt>
    <dgm:pt modelId="{5F96DA25-2937-4BD1-9989-063E7339CD73}">
      <dgm:prSet phldrT="[Text]"/>
      <dgm:spPr>
        <a:xfrm rot="10800000">
          <a:off x="0" y="1602104"/>
          <a:ext cx="1848488" cy="1602104"/>
        </a:xfrm>
        <a:solidFill>
          <a:srgbClr val="4F81BD">
            <a:hueOff val="0"/>
            <a:satOff val="0"/>
            <a:lumOff val="0"/>
            <a:alphaOff val="0"/>
          </a:srgbClr>
        </a:solidFill>
        <a:ln w="25400" cap="flat" cmpd="sng" algn="ctr">
          <a:solidFill>
            <a:sysClr val="window" lastClr="FFFFFF">
              <a:hueOff val="0"/>
              <a:satOff val="0"/>
              <a:lumOff val="0"/>
              <a:alphaOff val="0"/>
            </a:sysClr>
          </a:solidFill>
          <a:prstDash val="solid"/>
        </a:ln>
        <a:effectLst/>
      </dgm:spPr>
      <dgm:t>
        <a:bodyPr/>
        <a:lstStyle/>
        <a:p>
          <a:r>
            <a:rPr lang="en-US" b="1">
              <a:solidFill>
                <a:sysClr val="window" lastClr="FFFFFF"/>
              </a:solidFill>
              <a:latin typeface="Calibri"/>
              <a:ea typeface="+mn-ea"/>
              <a:cs typeface="+mn-cs"/>
            </a:rPr>
            <a:t>Work design</a:t>
          </a:r>
        </a:p>
        <a:p>
          <a:r>
            <a:rPr lang="en-US">
              <a:solidFill>
                <a:sysClr val="window" lastClr="FFFFFF"/>
              </a:solidFill>
              <a:latin typeface="Calibri"/>
              <a:ea typeface="+mn-ea"/>
              <a:cs typeface="+mn-cs"/>
            </a:rPr>
            <a:t>User satisfaction</a:t>
          </a:r>
        </a:p>
        <a:p>
          <a:r>
            <a:rPr lang="en-US">
              <a:solidFill>
                <a:sysClr val="window" lastClr="FFFFFF"/>
              </a:solidFill>
              <a:latin typeface="Calibri"/>
              <a:ea typeface="+mn-ea"/>
              <a:cs typeface="+mn-cs"/>
            </a:rPr>
            <a:t>Customer experiance</a:t>
          </a:r>
        </a:p>
      </dgm:t>
    </dgm:pt>
    <dgm:pt modelId="{CD9A7C77-1D3D-41F0-AF03-4B43AC334A92}" type="parTrans" cxnId="{24C50BB0-25AE-4808-85BF-1D37AC5647A2}">
      <dgm:prSet/>
      <dgm:spPr/>
      <dgm:t>
        <a:bodyPr/>
        <a:lstStyle/>
        <a:p>
          <a:endParaRPr lang="en-US"/>
        </a:p>
      </dgm:t>
    </dgm:pt>
    <dgm:pt modelId="{197298D7-AE41-4222-86A6-ECD3F87B0C5B}" type="sibTrans" cxnId="{24C50BB0-25AE-4808-85BF-1D37AC5647A2}">
      <dgm:prSet/>
      <dgm:spPr/>
      <dgm:t>
        <a:bodyPr/>
        <a:lstStyle/>
        <a:p>
          <a:endParaRPr lang="en-US"/>
        </a:p>
      </dgm:t>
    </dgm:pt>
    <dgm:pt modelId="{DE8A8B93-6963-4D14-9150-59AFAD1717FC}">
      <dgm:prSet phldrT="[Text]"/>
      <dgm:spPr>
        <a:xfrm rot="5400000">
          <a:off x="3782066" y="1497971"/>
          <a:ext cx="1602104" cy="1810372"/>
        </a:xfrm>
        <a:solidFill>
          <a:srgbClr val="4F81BD">
            <a:hueOff val="0"/>
            <a:satOff val="0"/>
            <a:lumOff val="0"/>
            <a:alphaOff val="0"/>
          </a:srgbClr>
        </a:solidFill>
        <a:ln w="25400" cap="flat" cmpd="sng" algn="ctr">
          <a:solidFill>
            <a:sysClr val="window" lastClr="FFFFFF">
              <a:hueOff val="0"/>
              <a:satOff val="0"/>
              <a:lumOff val="0"/>
              <a:alphaOff val="0"/>
            </a:sysClr>
          </a:solidFill>
          <a:prstDash val="solid"/>
        </a:ln>
        <a:effectLst/>
      </dgm:spPr>
      <dgm:t>
        <a:bodyPr/>
        <a:lstStyle/>
        <a:p>
          <a:r>
            <a:rPr lang="en-US" b="1">
              <a:solidFill>
                <a:sysClr val="window" lastClr="FFFFFF"/>
              </a:solidFill>
              <a:latin typeface="Calibri"/>
              <a:ea typeface="+mn-ea"/>
              <a:cs typeface="+mn-cs"/>
            </a:rPr>
            <a:t>Technical design</a:t>
          </a:r>
        </a:p>
        <a:p>
          <a:r>
            <a:rPr lang="en-US">
              <a:solidFill>
                <a:sysClr val="window" lastClr="FFFFFF"/>
              </a:solidFill>
              <a:latin typeface="Calibri"/>
              <a:ea typeface="+mn-ea"/>
              <a:cs typeface="+mn-cs"/>
            </a:rPr>
            <a:t>Software model</a:t>
          </a:r>
        </a:p>
      </dgm:t>
    </dgm:pt>
    <dgm:pt modelId="{40BBBE13-79FA-4B0B-A486-0CB2BE94D162}" type="parTrans" cxnId="{193C8AF2-6345-4311-8A76-B35C6EBFEE51}">
      <dgm:prSet/>
      <dgm:spPr/>
      <dgm:t>
        <a:bodyPr/>
        <a:lstStyle/>
        <a:p>
          <a:endParaRPr lang="en-US"/>
        </a:p>
      </dgm:t>
    </dgm:pt>
    <dgm:pt modelId="{56C15B4E-3D07-4938-8875-60D81C13DBC0}" type="sibTrans" cxnId="{193C8AF2-6345-4311-8A76-B35C6EBFEE51}">
      <dgm:prSet/>
      <dgm:spPr/>
      <dgm:t>
        <a:bodyPr/>
        <a:lstStyle/>
        <a:p>
          <a:endParaRPr lang="en-US"/>
        </a:p>
      </dgm:t>
    </dgm:pt>
    <dgm:pt modelId="{DA69D8AF-52C7-484B-BBA4-53729D805BB7}" type="pres">
      <dgm:prSet presAssocID="{9139C7CC-567E-4F23-AF01-1AA81BC97123}" presName="diagram" presStyleCnt="0">
        <dgm:presLayoutVars>
          <dgm:chMax val="1"/>
          <dgm:dir/>
          <dgm:animLvl val="ctr"/>
          <dgm:resizeHandles val="exact"/>
        </dgm:presLayoutVars>
      </dgm:prSet>
      <dgm:spPr/>
      <dgm:t>
        <a:bodyPr/>
        <a:lstStyle/>
        <a:p>
          <a:endParaRPr lang="en-US"/>
        </a:p>
      </dgm:t>
    </dgm:pt>
    <dgm:pt modelId="{B184A386-28C3-408F-ABC5-294A6968C5F1}" type="pres">
      <dgm:prSet presAssocID="{9139C7CC-567E-4F23-AF01-1AA81BC97123}" presName="matrix" presStyleCnt="0"/>
      <dgm:spPr/>
    </dgm:pt>
    <dgm:pt modelId="{FA733C30-2AB4-4ADA-BBC3-5D7F8CEAB5C6}" type="pres">
      <dgm:prSet presAssocID="{9139C7CC-567E-4F23-AF01-1AA81BC97123}" presName="tile1" presStyleLbl="node1" presStyleIdx="0" presStyleCnt="4"/>
      <dgm:spPr>
        <a:prstGeom prst="round1Rect">
          <a:avLst/>
        </a:prstGeom>
      </dgm:spPr>
      <dgm:t>
        <a:bodyPr/>
        <a:lstStyle/>
        <a:p>
          <a:endParaRPr lang="en-US"/>
        </a:p>
      </dgm:t>
    </dgm:pt>
    <dgm:pt modelId="{A70387AD-6F2D-4D56-9514-226940A49A65}" type="pres">
      <dgm:prSet presAssocID="{9139C7CC-567E-4F23-AF01-1AA81BC97123}" presName="tile1text" presStyleLbl="node1" presStyleIdx="0" presStyleCnt="4">
        <dgm:presLayoutVars>
          <dgm:chMax val="0"/>
          <dgm:chPref val="0"/>
          <dgm:bulletEnabled val="1"/>
        </dgm:presLayoutVars>
      </dgm:prSet>
      <dgm:spPr/>
      <dgm:t>
        <a:bodyPr/>
        <a:lstStyle/>
        <a:p>
          <a:endParaRPr lang="en-US"/>
        </a:p>
      </dgm:t>
    </dgm:pt>
    <dgm:pt modelId="{4EB2981B-D632-4073-A8C6-FA9BA4F94090}" type="pres">
      <dgm:prSet presAssocID="{9139C7CC-567E-4F23-AF01-1AA81BC97123}" presName="tile2" presStyleLbl="node1" presStyleIdx="1" presStyleCnt="4"/>
      <dgm:spPr>
        <a:prstGeom prst="round1Rect">
          <a:avLst/>
        </a:prstGeom>
      </dgm:spPr>
      <dgm:t>
        <a:bodyPr/>
        <a:lstStyle/>
        <a:p>
          <a:endParaRPr lang="en-US"/>
        </a:p>
      </dgm:t>
    </dgm:pt>
    <dgm:pt modelId="{FA05B93A-D9BF-4D74-AA5E-9BE9928A1DEA}" type="pres">
      <dgm:prSet presAssocID="{9139C7CC-567E-4F23-AF01-1AA81BC97123}" presName="tile2text" presStyleLbl="node1" presStyleIdx="1" presStyleCnt="4">
        <dgm:presLayoutVars>
          <dgm:chMax val="0"/>
          <dgm:chPref val="0"/>
          <dgm:bulletEnabled val="1"/>
        </dgm:presLayoutVars>
      </dgm:prSet>
      <dgm:spPr/>
      <dgm:t>
        <a:bodyPr/>
        <a:lstStyle/>
        <a:p>
          <a:endParaRPr lang="en-US"/>
        </a:p>
      </dgm:t>
    </dgm:pt>
    <dgm:pt modelId="{4189D752-FE2E-4C20-A9A0-09CF1ACC37B2}" type="pres">
      <dgm:prSet presAssocID="{9139C7CC-567E-4F23-AF01-1AA81BC97123}" presName="tile3" presStyleLbl="node1" presStyleIdx="2" presStyleCnt="4" custScaleX="67361" custLinFactNeighborX="-16667"/>
      <dgm:spPr>
        <a:prstGeom prst="round1Rect">
          <a:avLst/>
        </a:prstGeom>
      </dgm:spPr>
      <dgm:t>
        <a:bodyPr/>
        <a:lstStyle/>
        <a:p>
          <a:endParaRPr lang="en-US"/>
        </a:p>
      </dgm:t>
    </dgm:pt>
    <dgm:pt modelId="{91731F37-95F6-4CA1-9E8F-48C21BF818BC}" type="pres">
      <dgm:prSet presAssocID="{9139C7CC-567E-4F23-AF01-1AA81BC97123}" presName="tile3text" presStyleLbl="node1" presStyleIdx="2" presStyleCnt="4">
        <dgm:presLayoutVars>
          <dgm:chMax val="0"/>
          <dgm:chPref val="0"/>
          <dgm:bulletEnabled val="1"/>
        </dgm:presLayoutVars>
      </dgm:prSet>
      <dgm:spPr/>
      <dgm:t>
        <a:bodyPr/>
        <a:lstStyle/>
        <a:p>
          <a:endParaRPr lang="en-US"/>
        </a:p>
      </dgm:t>
    </dgm:pt>
    <dgm:pt modelId="{0312CB11-7E5F-4FA7-8B76-08B39FF0347D}" type="pres">
      <dgm:prSet presAssocID="{9139C7CC-567E-4F23-AF01-1AA81BC97123}" presName="tile4" presStyleLbl="node1" presStyleIdx="3" presStyleCnt="4" custScaleX="65972" custLinFactNeighborX="17361"/>
      <dgm:spPr>
        <a:prstGeom prst="round1Rect">
          <a:avLst/>
        </a:prstGeom>
      </dgm:spPr>
      <dgm:t>
        <a:bodyPr/>
        <a:lstStyle/>
        <a:p>
          <a:endParaRPr lang="en-US"/>
        </a:p>
      </dgm:t>
    </dgm:pt>
    <dgm:pt modelId="{67263F17-766C-438F-9BA9-0E36FA96D2D7}" type="pres">
      <dgm:prSet presAssocID="{9139C7CC-567E-4F23-AF01-1AA81BC97123}" presName="tile4text" presStyleLbl="node1" presStyleIdx="3" presStyleCnt="4">
        <dgm:presLayoutVars>
          <dgm:chMax val="0"/>
          <dgm:chPref val="0"/>
          <dgm:bulletEnabled val="1"/>
        </dgm:presLayoutVars>
      </dgm:prSet>
      <dgm:spPr/>
      <dgm:t>
        <a:bodyPr/>
        <a:lstStyle/>
        <a:p>
          <a:endParaRPr lang="en-US"/>
        </a:p>
      </dgm:t>
    </dgm:pt>
    <dgm:pt modelId="{4FC2046A-F002-4E2E-92CC-06030010154C}" type="pres">
      <dgm:prSet presAssocID="{9139C7CC-567E-4F23-AF01-1AA81BC97123}" presName="centerTile" presStyleLbl="fgShp" presStyleIdx="0" presStyleCnt="1" custScaleX="131945" custScaleY="142857">
        <dgm:presLayoutVars>
          <dgm:chMax val="0"/>
          <dgm:chPref val="0"/>
        </dgm:presLayoutVars>
      </dgm:prSet>
      <dgm:spPr>
        <a:prstGeom prst="ellipse">
          <a:avLst/>
        </a:prstGeom>
      </dgm:spPr>
      <dgm:t>
        <a:bodyPr/>
        <a:lstStyle/>
        <a:p>
          <a:endParaRPr lang="en-US"/>
        </a:p>
      </dgm:t>
    </dgm:pt>
  </dgm:ptLst>
  <dgm:cxnLst>
    <dgm:cxn modelId="{FB771574-EA05-4EBE-8DFE-BFEACF51C157}" type="presOf" srcId="{5F96DA25-2937-4BD1-9989-063E7339CD73}" destId="{91731F37-95F6-4CA1-9E8F-48C21BF818BC}" srcOrd="1" destOrd="0" presId="urn:microsoft.com/office/officeart/2005/8/layout/matrix1"/>
    <dgm:cxn modelId="{70002F8A-7597-4121-AD4B-AFB84495DA19}" type="presOf" srcId="{3A8D57E1-3AA2-4C1B-8D94-FDFA40FD82FF}" destId="{A70387AD-6F2D-4D56-9514-226940A49A65}" srcOrd="1" destOrd="0" presId="urn:microsoft.com/office/officeart/2005/8/layout/matrix1"/>
    <dgm:cxn modelId="{7E196A9E-80A4-4C51-8863-E7E5819633DE}" type="presOf" srcId="{AE0450E9-09C0-4F9D-BD7E-18A9C9B3949F}" destId="{4FC2046A-F002-4E2E-92CC-06030010154C}" srcOrd="0" destOrd="0" presId="urn:microsoft.com/office/officeart/2005/8/layout/matrix1"/>
    <dgm:cxn modelId="{51BA8A17-0278-4245-A960-59BB79CA9833}" type="presOf" srcId="{4DA9FC35-292E-4CE0-A93F-4FF6DEFB6E09}" destId="{4EB2981B-D632-4073-A8C6-FA9BA4F94090}" srcOrd="0" destOrd="0" presId="urn:microsoft.com/office/officeart/2005/8/layout/matrix1"/>
    <dgm:cxn modelId="{8BDF0015-3A01-475F-A73A-23D80BB8E7F6}" type="presOf" srcId="{4DA9FC35-292E-4CE0-A93F-4FF6DEFB6E09}" destId="{FA05B93A-D9BF-4D74-AA5E-9BE9928A1DEA}" srcOrd="1" destOrd="0" presId="urn:microsoft.com/office/officeart/2005/8/layout/matrix1"/>
    <dgm:cxn modelId="{24C50BB0-25AE-4808-85BF-1D37AC5647A2}" srcId="{AE0450E9-09C0-4F9D-BD7E-18A9C9B3949F}" destId="{5F96DA25-2937-4BD1-9989-063E7339CD73}" srcOrd="2" destOrd="0" parTransId="{CD9A7C77-1D3D-41F0-AF03-4B43AC334A92}" sibTransId="{197298D7-AE41-4222-86A6-ECD3F87B0C5B}"/>
    <dgm:cxn modelId="{EA433946-C69F-44E7-98D0-8B06937483DE}" type="presOf" srcId="{5F96DA25-2937-4BD1-9989-063E7339CD73}" destId="{4189D752-FE2E-4C20-A9A0-09CF1ACC37B2}" srcOrd="0" destOrd="0" presId="urn:microsoft.com/office/officeart/2005/8/layout/matrix1"/>
    <dgm:cxn modelId="{461EFFC5-68AB-421E-AFCA-6AF089B0C648}" type="presOf" srcId="{DE8A8B93-6963-4D14-9150-59AFAD1717FC}" destId="{67263F17-766C-438F-9BA9-0E36FA96D2D7}" srcOrd="1" destOrd="0" presId="urn:microsoft.com/office/officeart/2005/8/layout/matrix1"/>
    <dgm:cxn modelId="{34DB6EF9-8B81-4018-94B7-99CD5FB4CE08}" srcId="{9139C7CC-567E-4F23-AF01-1AA81BC97123}" destId="{AE0450E9-09C0-4F9D-BD7E-18A9C9B3949F}" srcOrd="0" destOrd="0" parTransId="{FAFADEFB-33D1-4F1F-9B1A-1557259A391F}" sibTransId="{025909D0-B54F-4F49-9D56-337D61283FC8}"/>
    <dgm:cxn modelId="{833F9301-F808-456C-953B-780AD4D8297E}" type="presOf" srcId="{3A8D57E1-3AA2-4C1B-8D94-FDFA40FD82FF}" destId="{FA733C30-2AB4-4ADA-BBC3-5D7F8CEAB5C6}" srcOrd="0" destOrd="0" presId="urn:microsoft.com/office/officeart/2005/8/layout/matrix1"/>
    <dgm:cxn modelId="{36C02995-7198-46CB-AF6D-73F81CECA8E8}" srcId="{AE0450E9-09C0-4F9D-BD7E-18A9C9B3949F}" destId="{4DA9FC35-292E-4CE0-A93F-4FF6DEFB6E09}" srcOrd="1" destOrd="0" parTransId="{ABDA2563-4DCC-453E-8D4D-29B228CAF13F}" sibTransId="{63BD9F2B-CB58-4778-BB87-992542A7B69F}"/>
    <dgm:cxn modelId="{3B1416B3-FE6B-433D-832A-7B8D552AFDB7}" type="presOf" srcId="{DE8A8B93-6963-4D14-9150-59AFAD1717FC}" destId="{0312CB11-7E5F-4FA7-8B76-08B39FF0347D}" srcOrd="0" destOrd="0" presId="urn:microsoft.com/office/officeart/2005/8/layout/matrix1"/>
    <dgm:cxn modelId="{C38D1670-C528-47C3-B1A5-07556A5FA33A}" srcId="{AE0450E9-09C0-4F9D-BD7E-18A9C9B3949F}" destId="{3A8D57E1-3AA2-4C1B-8D94-FDFA40FD82FF}" srcOrd="0" destOrd="0" parTransId="{7145B9ED-FF65-4EA6-8FA1-7CEB2F557B96}" sibTransId="{A91DA3B0-EAE8-4076-956C-2D926DC48B2A}"/>
    <dgm:cxn modelId="{B7864EE8-0ACB-41C6-9638-353FCB1C5CDC}" type="presOf" srcId="{9139C7CC-567E-4F23-AF01-1AA81BC97123}" destId="{DA69D8AF-52C7-484B-BBA4-53729D805BB7}" srcOrd="0" destOrd="0" presId="urn:microsoft.com/office/officeart/2005/8/layout/matrix1"/>
    <dgm:cxn modelId="{193C8AF2-6345-4311-8A76-B35C6EBFEE51}" srcId="{AE0450E9-09C0-4F9D-BD7E-18A9C9B3949F}" destId="{DE8A8B93-6963-4D14-9150-59AFAD1717FC}" srcOrd="3" destOrd="0" parTransId="{40BBBE13-79FA-4B0B-A486-0CB2BE94D162}" sibTransId="{56C15B4E-3D07-4938-8875-60D81C13DBC0}"/>
    <dgm:cxn modelId="{1E300829-83B4-4C51-B759-C61E3553008D}" type="presParOf" srcId="{DA69D8AF-52C7-484B-BBA4-53729D805BB7}" destId="{B184A386-28C3-408F-ABC5-294A6968C5F1}" srcOrd="0" destOrd="0" presId="urn:microsoft.com/office/officeart/2005/8/layout/matrix1"/>
    <dgm:cxn modelId="{B612A211-B85E-41FF-B311-FD2924DD6A4D}" type="presParOf" srcId="{B184A386-28C3-408F-ABC5-294A6968C5F1}" destId="{FA733C30-2AB4-4ADA-BBC3-5D7F8CEAB5C6}" srcOrd="0" destOrd="0" presId="urn:microsoft.com/office/officeart/2005/8/layout/matrix1"/>
    <dgm:cxn modelId="{E2E8600D-521A-45BD-A93C-6B6AD6042885}" type="presParOf" srcId="{B184A386-28C3-408F-ABC5-294A6968C5F1}" destId="{A70387AD-6F2D-4D56-9514-226940A49A65}" srcOrd="1" destOrd="0" presId="urn:microsoft.com/office/officeart/2005/8/layout/matrix1"/>
    <dgm:cxn modelId="{B96EB3B4-69C4-4B34-9608-55826F5E5381}" type="presParOf" srcId="{B184A386-28C3-408F-ABC5-294A6968C5F1}" destId="{4EB2981B-D632-4073-A8C6-FA9BA4F94090}" srcOrd="2" destOrd="0" presId="urn:microsoft.com/office/officeart/2005/8/layout/matrix1"/>
    <dgm:cxn modelId="{173AFFA3-200C-4722-A990-26E263D552ED}" type="presParOf" srcId="{B184A386-28C3-408F-ABC5-294A6968C5F1}" destId="{FA05B93A-D9BF-4D74-AA5E-9BE9928A1DEA}" srcOrd="3" destOrd="0" presId="urn:microsoft.com/office/officeart/2005/8/layout/matrix1"/>
    <dgm:cxn modelId="{3BD1A074-B7A0-4E9B-9061-85A39C6F6F8F}" type="presParOf" srcId="{B184A386-28C3-408F-ABC5-294A6968C5F1}" destId="{4189D752-FE2E-4C20-A9A0-09CF1ACC37B2}" srcOrd="4" destOrd="0" presId="urn:microsoft.com/office/officeart/2005/8/layout/matrix1"/>
    <dgm:cxn modelId="{FF71EB05-AE99-4BEE-B957-7A099696F980}" type="presParOf" srcId="{B184A386-28C3-408F-ABC5-294A6968C5F1}" destId="{91731F37-95F6-4CA1-9E8F-48C21BF818BC}" srcOrd="5" destOrd="0" presId="urn:microsoft.com/office/officeart/2005/8/layout/matrix1"/>
    <dgm:cxn modelId="{4234A88A-44A3-49E4-A933-9C927542E8AA}" type="presParOf" srcId="{B184A386-28C3-408F-ABC5-294A6968C5F1}" destId="{0312CB11-7E5F-4FA7-8B76-08B39FF0347D}" srcOrd="6" destOrd="0" presId="urn:microsoft.com/office/officeart/2005/8/layout/matrix1"/>
    <dgm:cxn modelId="{BB3C52D3-3F5D-4445-BF23-1BC2049C83CF}" type="presParOf" srcId="{B184A386-28C3-408F-ABC5-294A6968C5F1}" destId="{67263F17-766C-438F-9BA9-0E36FA96D2D7}" srcOrd="7" destOrd="0" presId="urn:microsoft.com/office/officeart/2005/8/layout/matrix1"/>
    <dgm:cxn modelId="{C1A4A211-39FD-4C90-A500-CA325847A6FC}" type="presParOf" srcId="{DA69D8AF-52C7-484B-BBA4-53729D805BB7}" destId="{4FC2046A-F002-4E2E-92CC-06030010154C}" srcOrd="1" destOrd="0" presId="urn:microsoft.com/office/officeart/2005/8/layout/matrix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A733C30-2AB4-4ADA-BBC3-5D7F8CEAB5C6}">
      <dsp:nvSpPr>
        <dsp:cNvPr id="0" name=""/>
        <dsp:cNvSpPr/>
      </dsp:nvSpPr>
      <dsp:spPr>
        <a:xfrm rot="16200000">
          <a:off x="495776" y="-495776"/>
          <a:ext cx="2286476" cy="3278029"/>
        </a:xfrm>
        <a:prstGeom prst="round1Rect">
          <a:avLst/>
        </a:prstGeom>
        <a:solidFill>
          <a:srgbClr val="4F81BD">
            <a:hueOff val="0"/>
            <a:satOff val="0"/>
            <a:lumOff val="0"/>
            <a:alphaOff val="0"/>
          </a:srgbClr>
        </a:solidFill>
        <a:ln w="25400" cap="flat"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ctr" anchorCtr="0">
          <a:noAutofit/>
        </a:bodyPr>
        <a:lstStyle/>
        <a:p>
          <a:pPr lvl="0" algn="ctr" defTabSz="800100">
            <a:lnSpc>
              <a:spcPct val="90000"/>
            </a:lnSpc>
            <a:spcBef>
              <a:spcPct val="0"/>
            </a:spcBef>
            <a:spcAft>
              <a:spcPct val="35000"/>
            </a:spcAft>
          </a:pPr>
          <a:r>
            <a:rPr lang="en-US" sz="1800" b="1" kern="1200">
              <a:solidFill>
                <a:sysClr val="window" lastClr="FFFFFF"/>
              </a:solidFill>
              <a:latin typeface="Calibri"/>
              <a:ea typeface="+mn-ea"/>
              <a:cs typeface="+mn-cs"/>
            </a:rPr>
            <a:t>Organizational analysis</a:t>
          </a:r>
        </a:p>
        <a:p>
          <a:pPr lvl="0" algn="ctr" defTabSz="800100">
            <a:lnSpc>
              <a:spcPct val="90000"/>
            </a:lnSpc>
            <a:spcBef>
              <a:spcPct val="0"/>
            </a:spcBef>
            <a:spcAft>
              <a:spcPct val="35000"/>
            </a:spcAft>
          </a:pPr>
          <a:r>
            <a:rPr lang="en-US" sz="1800" kern="1200">
              <a:solidFill>
                <a:sysClr val="window" lastClr="FFFFFF"/>
              </a:solidFill>
              <a:latin typeface="Calibri"/>
              <a:ea typeface="+mn-ea"/>
              <a:cs typeface="+mn-cs"/>
            </a:rPr>
            <a:t>Value creation</a:t>
          </a:r>
        </a:p>
        <a:p>
          <a:pPr lvl="0" algn="ctr" defTabSz="800100">
            <a:lnSpc>
              <a:spcPct val="90000"/>
            </a:lnSpc>
            <a:spcBef>
              <a:spcPct val="0"/>
            </a:spcBef>
            <a:spcAft>
              <a:spcPct val="35000"/>
            </a:spcAft>
          </a:pPr>
          <a:r>
            <a:rPr lang="en-US" sz="1800" kern="1200">
              <a:solidFill>
                <a:sysClr val="window" lastClr="FFFFFF"/>
              </a:solidFill>
              <a:latin typeface="Calibri"/>
              <a:ea typeface="+mn-ea"/>
              <a:cs typeface="+mn-cs"/>
            </a:rPr>
            <a:t>Appreciation </a:t>
          </a:r>
          <a:br>
            <a:rPr lang="en-US" sz="1800" kern="1200">
              <a:solidFill>
                <a:sysClr val="window" lastClr="FFFFFF"/>
              </a:solidFill>
              <a:latin typeface="Calibri"/>
              <a:ea typeface="+mn-ea"/>
              <a:cs typeface="+mn-cs"/>
            </a:rPr>
          </a:br>
          <a:r>
            <a:rPr lang="en-US" sz="1800" kern="1200">
              <a:solidFill>
                <a:sysClr val="window" lastClr="FFFFFF"/>
              </a:solidFill>
              <a:latin typeface="Calibri"/>
              <a:ea typeface="+mn-ea"/>
              <a:cs typeface="+mn-cs"/>
            </a:rPr>
            <a:t>of complexity</a:t>
          </a:r>
        </a:p>
      </dsp:txBody>
      <dsp:txXfrm rot="5400000">
        <a:off x="-1" y="1"/>
        <a:ext cx="3278029" cy="1714857"/>
      </dsp:txXfrm>
    </dsp:sp>
    <dsp:sp modelId="{4EB2981B-D632-4073-A8C6-FA9BA4F94090}">
      <dsp:nvSpPr>
        <dsp:cNvPr id="0" name=""/>
        <dsp:cNvSpPr/>
      </dsp:nvSpPr>
      <dsp:spPr>
        <a:xfrm>
          <a:off x="3278029" y="0"/>
          <a:ext cx="3278029" cy="2286476"/>
        </a:xfrm>
        <a:prstGeom prst="round1Rect">
          <a:avLst/>
        </a:prstGeom>
        <a:solidFill>
          <a:srgbClr val="4F81BD">
            <a:hueOff val="0"/>
            <a:satOff val="0"/>
            <a:lumOff val="0"/>
            <a:alphaOff val="0"/>
          </a:srgbClr>
        </a:solidFill>
        <a:ln w="25400" cap="flat"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ctr" anchorCtr="0">
          <a:noAutofit/>
        </a:bodyPr>
        <a:lstStyle/>
        <a:p>
          <a:pPr lvl="0" algn="ctr" defTabSz="800100">
            <a:lnSpc>
              <a:spcPct val="90000"/>
            </a:lnSpc>
            <a:spcBef>
              <a:spcPct val="0"/>
            </a:spcBef>
            <a:spcAft>
              <a:spcPct val="35000"/>
            </a:spcAft>
          </a:pPr>
          <a:r>
            <a:rPr lang="en-US" sz="1800" b="1" kern="1200">
              <a:solidFill>
                <a:sysClr val="window" lastClr="FFFFFF"/>
              </a:solidFill>
              <a:latin typeface="Calibri"/>
              <a:ea typeface="+mn-ea"/>
              <a:cs typeface="+mn-cs"/>
            </a:rPr>
            <a:t>Information analysis</a:t>
          </a:r>
        </a:p>
        <a:p>
          <a:pPr lvl="0" algn="ctr" defTabSz="800100">
            <a:lnSpc>
              <a:spcPct val="90000"/>
            </a:lnSpc>
            <a:spcBef>
              <a:spcPct val="0"/>
            </a:spcBef>
            <a:spcAft>
              <a:spcPct val="35000"/>
            </a:spcAft>
          </a:pPr>
          <a:r>
            <a:rPr lang="en-US" sz="1800" kern="1200">
              <a:solidFill>
                <a:sysClr val="window" lastClr="FFFFFF"/>
              </a:solidFill>
              <a:latin typeface="Calibri"/>
              <a:ea typeface="+mn-ea"/>
              <a:cs typeface="+mn-cs"/>
            </a:rPr>
            <a:t>Requirements </a:t>
          </a:r>
        </a:p>
        <a:p>
          <a:pPr lvl="0" algn="ctr" defTabSz="800100">
            <a:lnSpc>
              <a:spcPct val="90000"/>
            </a:lnSpc>
            <a:spcBef>
              <a:spcPct val="0"/>
            </a:spcBef>
            <a:spcAft>
              <a:spcPct val="35000"/>
            </a:spcAft>
          </a:pPr>
          <a:r>
            <a:rPr lang="en-US" sz="1800" kern="1200">
              <a:solidFill>
                <a:sysClr val="window" lastClr="FFFFFF"/>
              </a:solidFill>
              <a:latin typeface="Calibri"/>
              <a:ea typeface="+mn-ea"/>
              <a:cs typeface="+mn-cs"/>
            </a:rPr>
            <a:t>specification</a:t>
          </a:r>
        </a:p>
      </dsp:txBody>
      <dsp:txXfrm>
        <a:off x="3278029" y="0"/>
        <a:ext cx="3278029" cy="1714857"/>
      </dsp:txXfrm>
    </dsp:sp>
    <dsp:sp modelId="{4189D752-FE2E-4C20-A9A0-09CF1ACC37B2}">
      <dsp:nvSpPr>
        <dsp:cNvPr id="0" name=""/>
        <dsp:cNvSpPr/>
      </dsp:nvSpPr>
      <dsp:spPr>
        <a:xfrm rot="10800000">
          <a:off x="0" y="2286476"/>
          <a:ext cx="2208113" cy="2286476"/>
        </a:xfrm>
        <a:prstGeom prst="round1Rect">
          <a:avLst/>
        </a:prstGeom>
        <a:solidFill>
          <a:srgbClr val="4F81BD">
            <a:hueOff val="0"/>
            <a:satOff val="0"/>
            <a:lumOff val="0"/>
            <a:alphaOff val="0"/>
          </a:srgbClr>
        </a:solidFill>
        <a:ln w="25400" cap="flat"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ctr" anchorCtr="0">
          <a:noAutofit/>
        </a:bodyPr>
        <a:lstStyle/>
        <a:p>
          <a:pPr lvl="0" algn="ctr" defTabSz="800100">
            <a:lnSpc>
              <a:spcPct val="90000"/>
            </a:lnSpc>
            <a:spcBef>
              <a:spcPct val="0"/>
            </a:spcBef>
            <a:spcAft>
              <a:spcPct val="35000"/>
            </a:spcAft>
          </a:pPr>
          <a:r>
            <a:rPr lang="en-US" sz="1800" b="1" kern="1200">
              <a:solidFill>
                <a:sysClr val="window" lastClr="FFFFFF"/>
              </a:solidFill>
              <a:latin typeface="Calibri"/>
              <a:ea typeface="+mn-ea"/>
              <a:cs typeface="+mn-cs"/>
            </a:rPr>
            <a:t>Work design</a:t>
          </a:r>
        </a:p>
        <a:p>
          <a:pPr lvl="0" algn="ctr" defTabSz="800100">
            <a:lnSpc>
              <a:spcPct val="90000"/>
            </a:lnSpc>
            <a:spcBef>
              <a:spcPct val="0"/>
            </a:spcBef>
            <a:spcAft>
              <a:spcPct val="35000"/>
            </a:spcAft>
          </a:pPr>
          <a:r>
            <a:rPr lang="en-US" sz="1800" kern="1200">
              <a:solidFill>
                <a:sysClr val="window" lastClr="FFFFFF"/>
              </a:solidFill>
              <a:latin typeface="Calibri"/>
              <a:ea typeface="+mn-ea"/>
              <a:cs typeface="+mn-cs"/>
            </a:rPr>
            <a:t>User satisfaction</a:t>
          </a:r>
        </a:p>
        <a:p>
          <a:pPr lvl="0" algn="ctr" defTabSz="800100">
            <a:lnSpc>
              <a:spcPct val="90000"/>
            </a:lnSpc>
            <a:spcBef>
              <a:spcPct val="0"/>
            </a:spcBef>
            <a:spcAft>
              <a:spcPct val="35000"/>
            </a:spcAft>
          </a:pPr>
          <a:r>
            <a:rPr lang="en-US" sz="1800" kern="1200">
              <a:solidFill>
                <a:sysClr val="window" lastClr="FFFFFF"/>
              </a:solidFill>
              <a:latin typeface="Calibri"/>
              <a:ea typeface="+mn-ea"/>
              <a:cs typeface="+mn-cs"/>
            </a:rPr>
            <a:t>Customer experiance</a:t>
          </a:r>
        </a:p>
      </dsp:txBody>
      <dsp:txXfrm rot="10800000">
        <a:off x="0" y="2858095"/>
        <a:ext cx="2208113" cy="1714857"/>
      </dsp:txXfrm>
    </dsp:sp>
    <dsp:sp modelId="{0312CB11-7E5F-4FA7-8B76-08B39FF0347D}">
      <dsp:nvSpPr>
        <dsp:cNvPr id="0" name=""/>
        <dsp:cNvSpPr/>
      </dsp:nvSpPr>
      <dsp:spPr>
        <a:xfrm rot="5400000">
          <a:off x="4331529" y="2348424"/>
          <a:ext cx="2286476" cy="2162581"/>
        </a:xfrm>
        <a:prstGeom prst="round1Rect">
          <a:avLst/>
        </a:prstGeom>
        <a:solidFill>
          <a:srgbClr val="4F81BD">
            <a:hueOff val="0"/>
            <a:satOff val="0"/>
            <a:lumOff val="0"/>
            <a:alphaOff val="0"/>
          </a:srgbClr>
        </a:solidFill>
        <a:ln w="25400" cap="flat"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ctr" anchorCtr="0">
          <a:noAutofit/>
        </a:bodyPr>
        <a:lstStyle/>
        <a:p>
          <a:pPr lvl="0" algn="ctr" defTabSz="800100">
            <a:lnSpc>
              <a:spcPct val="90000"/>
            </a:lnSpc>
            <a:spcBef>
              <a:spcPct val="0"/>
            </a:spcBef>
            <a:spcAft>
              <a:spcPct val="35000"/>
            </a:spcAft>
          </a:pPr>
          <a:r>
            <a:rPr lang="en-US" sz="1800" b="1" kern="1200">
              <a:solidFill>
                <a:sysClr val="window" lastClr="FFFFFF"/>
              </a:solidFill>
              <a:latin typeface="Calibri"/>
              <a:ea typeface="+mn-ea"/>
              <a:cs typeface="+mn-cs"/>
            </a:rPr>
            <a:t>Technical design</a:t>
          </a:r>
        </a:p>
        <a:p>
          <a:pPr lvl="0" algn="ctr" defTabSz="800100">
            <a:lnSpc>
              <a:spcPct val="90000"/>
            </a:lnSpc>
            <a:spcBef>
              <a:spcPct val="0"/>
            </a:spcBef>
            <a:spcAft>
              <a:spcPct val="35000"/>
            </a:spcAft>
          </a:pPr>
          <a:r>
            <a:rPr lang="en-US" sz="1800" kern="1200">
              <a:solidFill>
                <a:sysClr val="window" lastClr="FFFFFF"/>
              </a:solidFill>
              <a:latin typeface="Calibri"/>
              <a:ea typeface="+mn-ea"/>
              <a:cs typeface="+mn-cs"/>
            </a:rPr>
            <a:t>Software model</a:t>
          </a:r>
        </a:p>
      </dsp:txBody>
      <dsp:txXfrm rot="-5400000">
        <a:off x="4393476" y="2858095"/>
        <a:ext cx="2162581" cy="1714857"/>
      </dsp:txXfrm>
    </dsp:sp>
    <dsp:sp modelId="{4FC2046A-F002-4E2E-92CC-06030010154C}">
      <dsp:nvSpPr>
        <dsp:cNvPr id="0" name=""/>
        <dsp:cNvSpPr/>
      </dsp:nvSpPr>
      <dsp:spPr>
        <a:xfrm>
          <a:off x="1980470" y="1469878"/>
          <a:ext cx="2595117" cy="1633195"/>
        </a:xfrm>
        <a:prstGeom prst="ellipse">
          <a:avLst/>
        </a:prstGeom>
        <a:solidFill>
          <a:srgbClr val="4F81BD">
            <a:tint val="60000"/>
            <a:hueOff val="0"/>
            <a:satOff val="0"/>
            <a:lumOff val="0"/>
            <a:alphaOff val="0"/>
          </a:srgbClr>
        </a:solidFill>
        <a:ln w="25400" cap="flat"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US" sz="1800" kern="1200">
              <a:solidFill>
                <a:sysClr val="windowText" lastClr="000000">
                  <a:hueOff val="0"/>
                  <a:satOff val="0"/>
                  <a:lumOff val="0"/>
                  <a:alphaOff val="0"/>
                </a:sysClr>
              </a:solidFill>
              <a:latin typeface="Calibri"/>
              <a:ea typeface="+mn-ea"/>
              <a:cs typeface="+mn-cs"/>
            </a:rPr>
            <a:t>Web development through mediation</a:t>
          </a:r>
        </a:p>
      </dsp:txBody>
      <dsp:txXfrm>
        <a:off x="2360516" y="1709054"/>
        <a:ext cx="1835025" cy="1154843"/>
      </dsp:txXfrm>
    </dsp:sp>
  </dsp:spTree>
</dsp:drawing>
</file>

<file path=ppt/diagrams/layout1.xml><?xml version="1.0" encoding="utf-8"?>
<dgm:layoutDef xmlns:dgm="http://schemas.openxmlformats.org/drawingml/2006/diagram" xmlns:a="http://schemas.openxmlformats.org/drawingml/2006/main" uniqueId="urn:microsoft.com/office/officeart/2005/8/layout/matrix1">
  <dgm:title val=""/>
  <dgm:desc val=""/>
  <dgm:catLst>
    <dgm:cat type="matrix" pri="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styleData>
  <dgm:clr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clrData>
  <dgm:layoutNode name="diagram">
    <dgm:varLst>
      <dgm:chMax val="1"/>
      <dgm:dir/>
      <dgm:animLvl val="ctr"/>
      <dgm:resizeHandles val="exact"/>
    </dgm:varLst>
    <dgm:alg type="composite"/>
    <dgm:shape xmlns:r="http://schemas.openxmlformats.org/officeDocument/2006/relationships" r:blip="">
      <dgm:adjLst/>
    </dgm:shape>
    <dgm:presOf/>
    <dgm:constrLst>
      <dgm:constr type="ctrX" for="ch" forName="matrix" refType="w" fact="0.5"/>
      <dgm:constr type="ctrY" for="ch" forName="matrix" refType="h" fact="0.5"/>
      <dgm:constr type="w" for="ch" forName="matrix" refType="w"/>
      <dgm:constr type="h" for="ch" forName="matrix" refType="h"/>
      <dgm:constr type="ctrX" for="ch" forName="centerTile" refType="w" fact="0.5"/>
      <dgm:constr type="ctrY" for="ch" forName="centerTile" refType="h" fact="0.5"/>
      <dgm:constr type="w" for="ch" forName="centerTile" refType="w" fact="0.3"/>
      <dgm:constr type="h" for="ch" forName="centerTile" refType="h" fact="0.25"/>
      <dgm:constr type="primFontSz" for="des" ptType="node" op="equ" val="65"/>
    </dgm:constrLst>
    <dgm:ruleLst/>
    <dgm:choose name="Name0">
      <dgm:if name="Name1" axis="ch" ptType="node" func="cnt" op="gte" val="1">
        <dgm:layoutNode name="matrix">
          <dgm:alg type="composite"/>
          <dgm:shape xmlns:r="http://schemas.openxmlformats.org/officeDocument/2006/relationships" r:blip="">
            <dgm:adjLst/>
          </dgm:shape>
          <dgm:presOf/>
          <dgm:constrLst>
            <dgm:constr type="l" for="ch" forName="tile1"/>
            <dgm:constr type="t" for="ch" forName="tile1"/>
            <dgm:constr type="r" for="ch" forName="tile1" refType="w" fact="0.5"/>
            <dgm:constr type="b" for="ch" forName="tile1" refType="h" fact="0.5"/>
            <dgm:constr type="l" for="ch" forName="tile1text" refType="l" refFor="ch" refForName="tile1"/>
            <dgm:constr type="t" for="ch" forName="tile1text" refType="t" refFor="ch" refForName="tile1"/>
            <dgm:constr type="w" for="ch" forName="tile1text" refType="w" refFor="ch" refForName="tile1"/>
            <dgm:constr type="h" for="ch" forName="tile1text" refType="h" refFor="ch" refForName="tile1" fact="0.75"/>
            <dgm:constr type="r" for="ch" forName="tile2" refType="w"/>
            <dgm:constr type="t" for="ch" forName="tile2"/>
            <dgm:constr type="l" for="ch" forName="tile2" refType="w" fact="0.5"/>
            <dgm:constr type="b" for="ch" forName="tile2" refType="h" fact="0.5"/>
            <dgm:constr type="r" for="ch" forName="tile2text" refType="r" refFor="ch" refForName="tile2"/>
            <dgm:constr type="t" for="ch" forName="tile2text" refType="t" refFor="ch" refForName="tile2"/>
            <dgm:constr type="w" for="ch" forName="tile2text" refType="w" refFor="ch" refForName="tile2"/>
            <dgm:constr type="h" for="ch" forName="tile2text" refType="h" refFor="ch" refForName="tile2" fact="0.75"/>
            <dgm:constr type="l" for="ch" forName="tile3"/>
            <dgm:constr type="b" for="ch" forName="tile3" refType="h"/>
            <dgm:constr type="r" for="ch" forName="tile3" refType="w" fact="0.5"/>
            <dgm:constr type="t" for="ch" forName="tile3" refType="h" fact="0.5"/>
            <dgm:constr type="l" for="ch" forName="tile3text" refType="l" refFor="ch" refForName="tile3"/>
            <dgm:constr type="b" for="ch" forName="tile3text" refType="b" refFor="ch" refForName="tile3"/>
            <dgm:constr type="w" for="ch" forName="tile3text" refType="w" refFor="ch" refForName="tile3"/>
            <dgm:constr type="h" for="ch" forName="tile3text" refType="h" refFor="ch" refForName="tile3" fact="0.75"/>
            <dgm:constr type="r" for="ch" forName="tile4" refType="w"/>
            <dgm:constr type="b" for="ch" forName="tile4" refType="h"/>
            <dgm:constr type="l" for="ch" forName="tile4" refType="w" fact="0.5"/>
            <dgm:constr type="t" for="ch" forName="tile4" refType="h" fact="0.5"/>
            <dgm:constr type="r" for="ch" forName="tile4text" refType="r" refFor="ch" refForName="tile4"/>
            <dgm:constr type="b" for="ch" forName="tile4text" refType="b" refFor="ch" refForName="tile4"/>
            <dgm:constr type="w" for="ch" forName="tile4text" refType="w" refFor="ch" refForName="tile4"/>
            <dgm:constr type="h" for="ch" forName="tile4text" refType="h" refFor="ch" refForName="tile4" fact="0.75"/>
          </dgm:constrLst>
          <dgm:ruleLst/>
          <dgm:layoutNode name="tile1" styleLbl="node1">
            <dgm:alg type="sp"/>
            <dgm:shape xmlns:r="http://schemas.openxmlformats.org/officeDocument/2006/relationships" rot="270" type="round1Rect" r:blip="">
              <dgm:adjLst/>
            </dgm:shape>
            <dgm:choose name="Name2">
              <dgm:if name="Name3" func="var" arg="dir" op="equ" val="norm">
                <dgm:presOf axis="ch ch desOrSelf" ptType="node node node" st="1 1 1" cnt="1 1 0"/>
              </dgm:if>
              <dgm:else name="Name4">
                <dgm:presOf axis="ch ch desOrSelf" ptType="node node node" st="1 2 1" cnt="1 1 0"/>
              </dgm:else>
            </dgm:choose>
            <dgm:constrLst/>
            <dgm:ruleLst/>
          </dgm:layoutNode>
          <dgm:layoutNode name="tile1text" styleLbl="node1">
            <dgm:varLst>
              <dgm:chMax val="0"/>
              <dgm:chPref val="0"/>
              <dgm:bulletEnabled val="1"/>
            </dgm:varLst>
            <dgm:choose name="Name5">
              <dgm:if name="Name6" axis="root des" func="maxDepth" op="gte" val="3">
                <dgm:alg type="tx">
                  <dgm:param type="txAnchorVert" val="t"/>
                  <dgm:param type="parTxLTRAlign" val="l"/>
                  <dgm:param type="parTxRTLAlign" val="r"/>
                </dgm:alg>
              </dgm:if>
              <dgm:else name="Name7">
                <dgm:alg type="tx"/>
              </dgm:else>
            </dgm:choose>
            <dgm:shape xmlns:r="http://schemas.openxmlformats.org/officeDocument/2006/relationships" rot="270" type="rect" r:blip="" hideGeom="1">
              <dgm:adjLst>
                <dgm:adj idx="1" val="0.2"/>
              </dgm:adjLst>
            </dgm:shape>
            <dgm:choose name="Name8">
              <dgm:if name="Name9" func="var" arg="dir" op="equ" val="norm">
                <dgm:presOf axis="ch ch desOrSelf" ptType="node node node" st="1 1 1" cnt="1 1 0"/>
              </dgm:if>
              <dgm:else name="Name10">
                <dgm:presOf axis="ch ch desOrSelf" ptType="node node node" st="1 2 1" cnt="1 1 0"/>
              </dgm:else>
            </dgm:choose>
            <dgm:constrLst/>
            <dgm:ruleLst>
              <dgm:rule type="primFontSz" val="5" fact="NaN" max="NaN"/>
            </dgm:ruleLst>
          </dgm:layoutNode>
          <dgm:layoutNode name="tile2" styleLbl="node1">
            <dgm:alg type="sp"/>
            <dgm:shape xmlns:r="http://schemas.openxmlformats.org/officeDocument/2006/relationships" type="round1Rect" r:blip="">
              <dgm:adjLst/>
            </dgm:shape>
            <dgm:choose name="Name11">
              <dgm:if name="Name12" func="var" arg="dir" op="equ" val="norm">
                <dgm:presOf axis="ch ch desOrSelf" ptType="node node node" st="1 2 1" cnt="1 1 0"/>
              </dgm:if>
              <dgm:else name="Name13">
                <dgm:presOf axis="ch ch desOrSelf" ptType="node node node" st="1 1 1" cnt="1 1 0"/>
              </dgm:else>
            </dgm:choose>
            <dgm:constrLst/>
            <dgm:ruleLst/>
          </dgm:layoutNode>
          <dgm:layoutNode name="tile2text" styleLbl="node1">
            <dgm:varLst>
              <dgm:chMax val="0"/>
              <dgm:chPref val="0"/>
              <dgm:bulletEnabled val="1"/>
            </dgm:varLst>
            <dgm:choose name="Name14">
              <dgm:if name="Name15" axis="root des" func="maxDepth" op="gte" val="3">
                <dgm:alg type="tx">
                  <dgm:param type="txAnchorVert" val="t"/>
                  <dgm:param type="parTxLTRAlign" val="l"/>
                  <dgm:param type="parTxRTLAlign" val="r"/>
                </dgm:alg>
              </dgm:if>
              <dgm:else name="Name16">
                <dgm:alg type="tx"/>
              </dgm:else>
            </dgm:choose>
            <dgm:shape xmlns:r="http://schemas.openxmlformats.org/officeDocument/2006/relationships" type="rect" r:blip="" hideGeom="1">
              <dgm:adjLst/>
            </dgm:shape>
            <dgm:choose name="Name17">
              <dgm:if name="Name18" func="var" arg="dir" op="equ" val="norm">
                <dgm:presOf axis="ch ch desOrSelf" ptType="node node node" st="1 2 1" cnt="1 1 0"/>
              </dgm:if>
              <dgm:else name="Name19">
                <dgm:presOf axis="ch ch desOrSelf" ptType="node node node" st="1 1 1" cnt="1 1 0"/>
              </dgm:else>
            </dgm:choose>
            <dgm:constrLst/>
            <dgm:ruleLst>
              <dgm:rule type="primFontSz" val="5" fact="NaN" max="NaN"/>
            </dgm:ruleLst>
          </dgm:layoutNode>
          <dgm:layoutNode name="tile3" styleLbl="node1">
            <dgm:alg type="sp"/>
            <dgm:shape xmlns:r="http://schemas.openxmlformats.org/officeDocument/2006/relationships" rot="180" type="round1Rect" r:blip="">
              <dgm:adjLst/>
            </dgm:shape>
            <dgm:choose name="Name20">
              <dgm:if name="Name21" func="var" arg="dir" op="equ" val="norm">
                <dgm:presOf axis="ch ch desOrSelf" ptType="node node node" st="1 3 1" cnt="1 1 0"/>
              </dgm:if>
              <dgm:else name="Name22">
                <dgm:presOf axis="ch ch desOrSelf" ptType="node node node" st="1 4 1" cnt="1 1 0"/>
              </dgm:else>
            </dgm:choose>
            <dgm:constrLst/>
            <dgm:ruleLst/>
          </dgm:layoutNode>
          <dgm:layoutNode name="tile3text" styleLbl="node1">
            <dgm:varLst>
              <dgm:chMax val="0"/>
              <dgm:chPref val="0"/>
              <dgm:bulletEnabled val="1"/>
            </dgm:varLst>
            <dgm:choose name="Name23">
              <dgm:if name="Name24" axis="root des" func="maxDepth" op="gte" val="3">
                <dgm:alg type="tx">
                  <dgm:param type="txAnchorVert" val="t"/>
                  <dgm:param type="parTxLTRAlign" val="l"/>
                  <dgm:param type="parTxRTLAlign" val="r"/>
                </dgm:alg>
              </dgm:if>
              <dgm:else name="Name25">
                <dgm:alg type="tx"/>
              </dgm:else>
            </dgm:choose>
            <dgm:shape xmlns:r="http://schemas.openxmlformats.org/officeDocument/2006/relationships" rot="180" type="rect" r:blip="" hideGeom="1">
              <dgm:adjLst/>
            </dgm:shape>
            <dgm:choose name="Name26">
              <dgm:if name="Name27" func="var" arg="dir" op="equ" val="norm">
                <dgm:presOf axis="ch ch desOrSelf" ptType="node node node" st="1 3 1" cnt="1 1 0"/>
              </dgm:if>
              <dgm:else name="Name28">
                <dgm:presOf axis="ch ch desOrSelf" ptType="node node node" st="1 4 1" cnt="1 1 0"/>
              </dgm:else>
            </dgm:choose>
            <dgm:constrLst/>
            <dgm:ruleLst>
              <dgm:rule type="primFontSz" val="5" fact="NaN" max="NaN"/>
            </dgm:ruleLst>
          </dgm:layoutNode>
          <dgm:layoutNode name="tile4" styleLbl="node1">
            <dgm:alg type="sp"/>
            <dgm:shape xmlns:r="http://schemas.openxmlformats.org/officeDocument/2006/relationships" rot="90" type="round1Rect" r:blip="">
              <dgm:adjLst/>
            </dgm:shape>
            <dgm:choose name="Name29">
              <dgm:if name="Name30" func="var" arg="dir" op="equ" val="norm">
                <dgm:presOf axis="ch ch desOrSelf" ptType="node node node" st="1 4 1" cnt="1 1 0"/>
              </dgm:if>
              <dgm:else name="Name31">
                <dgm:presOf axis="ch ch desOrSelf" ptType="node node node" st="1 3 1" cnt="1 1 0"/>
              </dgm:else>
            </dgm:choose>
            <dgm:constrLst/>
            <dgm:ruleLst/>
          </dgm:layoutNode>
          <dgm:layoutNode name="tile4text" styleLbl="node1">
            <dgm:varLst>
              <dgm:chMax val="0"/>
              <dgm:chPref val="0"/>
              <dgm:bulletEnabled val="1"/>
            </dgm:varLst>
            <dgm:choose name="Name32">
              <dgm:if name="Name33" axis="root des" func="maxDepth" op="gte" val="3">
                <dgm:alg type="tx">
                  <dgm:param type="txAnchorVert" val="t"/>
                  <dgm:param type="parTxLTRAlign" val="l"/>
                  <dgm:param type="parTxRTLAlign" val="r"/>
                </dgm:alg>
              </dgm:if>
              <dgm:else name="Name34">
                <dgm:alg type="tx"/>
              </dgm:else>
            </dgm:choose>
            <dgm:shape xmlns:r="http://schemas.openxmlformats.org/officeDocument/2006/relationships" rot="90" type="rect" r:blip="" hideGeom="1">
              <dgm:adjLst/>
            </dgm:shape>
            <dgm:choose name="Name35">
              <dgm:if name="Name36" func="var" arg="dir" op="equ" val="norm">
                <dgm:presOf axis="ch ch desOrSelf" ptType="node node node" st="1 4 1" cnt="1 1 0"/>
              </dgm:if>
              <dgm:else name="Name37">
                <dgm:presOf axis="ch ch desOrSelf" ptType="node node node" st="1 3 1" cnt="1 1 0"/>
              </dgm:else>
            </dgm:choose>
            <dgm:constrLst/>
            <dgm:ruleLst>
              <dgm:rule type="primFontSz" val="5" fact="NaN" max="NaN"/>
            </dgm:ruleLst>
          </dgm:layoutNode>
        </dgm:layoutNode>
        <dgm:layoutNode name="centerTile" styleLbl="fgShp">
          <dgm:varLst>
            <dgm:chMax val="0"/>
            <dgm:chPref val="0"/>
          </dgm:varLst>
          <dgm:alg type="tx"/>
          <dgm:shape xmlns:r="http://schemas.openxmlformats.org/officeDocument/2006/relationships" type="roundRect" r:blip="">
            <dgm:adjLst/>
          </dgm:shape>
          <dgm:presOf axis="ch" ptType="node" cnt="1"/>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38"/>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CA"/>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6E7CCF0-C92C-4324-9508-FD96D453CAEF}" type="datetimeFigureOut">
              <a:rPr lang="en-US" smtClean="0"/>
              <a:pPr/>
              <a:t>03/04/2013</a:t>
            </a:fld>
            <a:endParaRPr lang="en-CA"/>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CA"/>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CA"/>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7FCD4C7-86BA-4103-9D75-10DC98547DF9}" type="slidenum">
              <a:rPr lang="en-CA" smtClean="0"/>
              <a:pPr/>
              <a:t>‹#›</a:t>
            </a:fld>
            <a:endParaRPr lang="en-CA"/>
          </a:p>
        </p:txBody>
      </p:sp>
    </p:spTree>
    <p:extLst>
      <p:ext uri="{BB962C8B-B14F-4D97-AF65-F5344CB8AC3E}">
        <p14:creationId xmlns:p14="http://schemas.microsoft.com/office/powerpoint/2010/main" val="274904294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fld id="{2DCE59AA-0138-493C-9A53-E2BA09B814D6}" type="slidenum">
              <a:rPr lang="en-US" smtClean="0">
                <a:latin typeface="Arial" charset="0"/>
              </a:rPr>
              <a:pPr/>
              <a:t>3</a:t>
            </a:fld>
            <a:endParaRPr lang="en-US" smtClean="0">
              <a:latin typeface="Arial" charset="0"/>
            </a:endParaRPr>
          </a:p>
        </p:txBody>
      </p:sp>
      <p:sp>
        <p:nvSpPr>
          <p:cNvPr id="28675" name="Rectangle 2"/>
          <p:cNvSpPr>
            <a:spLocks noGrp="1" noRot="1" noChangeAspect="1" noChangeArrowheads="1" noTextEdit="1"/>
          </p:cNvSpPr>
          <p:nvPr>
            <p:ph type="sldImg"/>
          </p:nvPr>
        </p:nvSpPr>
        <p:spPr>
          <a:ln/>
        </p:spPr>
      </p:sp>
      <p:sp>
        <p:nvSpPr>
          <p:cNvPr id="286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
        <p:nvSpPr>
          <p:cNvPr id="28677" name="Header Placeholder 4"/>
          <p:cNvSpPr>
            <a:spLocks noGrp="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endParaRPr lang="en-US" smtClean="0">
              <a:latin typeface="Arial"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An</a:t>
            </a:r>
            <a:r>
              <a:rPr lang="en-US" baseline="0" dirty="0" smtClean="0"/>
              <a:t> opportunity for q</a:t>
            </a:r>
            <a:r>
              <a:rPr lang="en-US" dirty="0" smtClean="0"/>
              <a:t>uestions and discussions.</a:t>
            </a:r>
            <a:endParaRPr lang="en-US" dirty="0"/>
          </a:p>
        </p:txBody>
      </p:sp>
      <p:sp>
        <p:nvSpPr>
          <p:cNvPr id="4" name="Slide Number Placeholder 3"/>
          <p:cNvSpPr>
            <a:spLocks noGrp="1"/>
          </p:cNvSpPr>
          <p:nvPr>
            <p:ph type="sldNum" sz="quarter" idx="10"/>
          </p:nvPr>
        </p:nvSpPr>
        <p:spPr/>
        <p:txBody>
          <a:bodyPr/>
          <a:lstStyle/>
          <a:p>
            <a:fld id="{A5D78FC6-CE17-4259-A63C-DDFC12E048FC}" type="slidenum">
              <a:rPr lang="en-US" smtClean="0"/>
              <a:pPr/>
              <a:t>92</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6" name="Rectangle 25"/>
          <p:cNvSpPr/>
          <p:nvPr/>
        </p:nvSpPr>
        <p:spPr>
          <a:xfrm>
            <a:off x="0" y="0"/>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 name="Group 16"/>
          <p:cNvGrpSpPr/>
          <p:nvPr/>
        </p:nvGrpSpPr>
        <p:grpSpPr>
          <a:xfrm>
            <a:off x="351776" y="306434"/>
            <a:ext cx="8524873" cy="6235293"/>
            <a:chOff x="169863" y="84931"/>
            <a:chExt cx="9144000" cy="6688138"/>
          </a:xfrm>
          <a:solidFill>
            <a:schemeClr val="accent5">
              <a:lumMod val="75000"/>
            </a:schemeClr>
          </a:solidFill>
        </p:grpSpPr>
        <p:sp>
          <p:nvSpPr>
            <p:cNvPr id="18" name="Freeform 11"/>
            <p:cNvSpPr>
              <a:spLocks/>
            </p:cNvSpPr>
            <p:nvPr userDrawn="1"/>
          </p:nvSpPr>
          <p:spPr bwMode="auto">
            <a:xfrm>
              <a:off x="169863" y="84931"/>
              <a:ext cx="9144000" cy="6688138"/>
            </a:xfrm>
            <a:custGeom>
              <a:avLst/>
              <a:gdLst/>
              <a:ahLst/>
              <a:cxnLst>
                <a:cxn ang="0">
                  <a:pos x="97" y="0"/>
                </a:cxn>
                <a:cxn ang="0">
                  <a:pos x="97" y="0"/>
                </a:cxn>
                <a:cxn ang="0">
                  <a:pos x="87" y="0"/>
                </a:cxn>
                <a:cxn ang="0">
                  <a:pos x="77" y="2"/>
                </a:cxn>
                <a:cxn ang="0">
                  <a:pos x="58" y="8"/>
                </a:cxn>
                <a:cxn ang="0">
                  <a:pos x="42" y="16"/>
                </a:cxn>
                <a:cxn ang="0">
                  <a:pos x="27" y="29"/>
                </a:cxn>
                <a:cxn ang="0">
                  <a:pos x="16" y="44"/>
                </a:cxn>
                <a:cxn ang="0">
                  <a:pos x="6" y="60"/>
                </a:cxn>
                <a:cxn ang="0">
                  <a:pos x="2" y="77"/>
                </a:cxn>
                <a:cxn ang="0">
                  <a:pos x="0" y="87"/>
                </a:cxn>
                <a:cxn ang="0">
                  <a:pos x="0" y="97"/>
                </a:cxn>
                <a:cxn ang="0">
                  <a:pos x="0" y="4213"/>
                </a:cxn>
                <a:cxn ang="0">
                  <a:pos x="4903" y="4213"/>
                </a:cxn>
                <a:cxn ang="0">
                  <a:pos x="4903" y="3502"/>
                </a:cxn>
                <a:cxn ang="0">
                  <a:pos x="4903" y="3486"/>
                </a:cxn>
                <a:cxn ang="0">
                  <a:pos x="4906" y="3472"/>
                </a:cxn>
                <a:cxn ang="0">
                  <a:pos x="4909" y="3459"/>
                </a:cxn>
                <a:cxn ang="0">
                  <a:pos x="4914" y="3446"/>
                </a:cxn>
                <a:cxn ang="0">
                  <a:pos x="4920" y="3433"/>
                </a:cxn>
                <a:cxn ang="0">
                  <a:pos x="4927" y="3420"/>
                </a:cxn>
                <a:cxn ang="0">
                  <a:pos x="4935" y="3410"/>
                </a:cxn>
                <a:cxn ang="0">
                  <a:pos x="4946" y="3399"/>
                </a:cxn>
                <a:cxn ang="0">
                  <a:pos x="4956" y="3388"/>
                </a:cxn>
                <a:cxn ang="0">
                  <a:pos x="4967" y="3381"/>
                </a:cxn>
                <a:cxn ang="0">
                  <a:pos x="4978" y="3373"/>
                </a:cxn>
                <a:cxn ang="0">
                  <a:pos x="4991" y="3367"/>
                </a:cxn>
                <a:cxn ang="0">
                  <a:pos x="5006" y="3362"/>
                </a:cxn>
                <a:cxn ang="0">
                  <a:pos x="5019" y="3359"/>
                </a:cxn>
                <a:cxn ang="0">
                  <a:pos x="5033" y="3356"/>
                </a:cxn>
                <a:cxn ang="0">
                  <a:pos x="5048" y="3356"/>
                </a:cxn>
                <a:cxn ang="0">
                  <a:pos x="5760" y="3356"/>
                </a:cxn>
                <a:cxn ang="0">
                  <a:pos x="5760" y="0"/>
                </a:cxn>
                <a:cxn ang="0">
                  <a:pos x="97" y="0"/>
                </a:cxn>
              </a:cxnLst>
              <a:rect l="0" t="0" r="r" b="b"/>
              <a:pathLst>
                <a:path w="5760" h="4213">
                  <a:moveTo>
                    <a:pt x="97" y="0"/>
                  </a:moveTo>
                  <a:lnTo>
                    <a:pt x="97" y="0"/>
                  </a:lnTo>
                  <a:lnTo>
                    <a:pt x="87" y="0"/>
                  </a:lnTo>
                  <a:lnTo>
                    <a:pt x="77" y="2"/>
                  </a:lnTo>
                  <a:lnTo>
                    <a:pt x="58" y="8"/>
                  </a:lnTo>
                  <a:lnTo>
                    <a:pt x="42" y="16"/>
                  </a:lnTo>
                  <a:lnTo>
                    <a:pt x="27" y="29"/>
                  </a:lnTo>
                  <a:lnTo>
                    <a:pt x="16" y="44"/>
                  </a:lnTo>
                  <a:lnTo>
                    <a:pt x="6" y="60"/>
                  </a:lnTo>
                  <a:lnTo>
                    <a:pt x="2" y="77"/>
                  </a:lnTo>
                  <a:lnTo>
                    <a:pt x="0" y="87"/>
                  </a:lnTo>
                  <a:lnTo>
                    <a:pt x="0" y="97"/>
                  </a:lnTo>
                  <a:lnTo>
                    <a:pt x="0" y="4213"/>
                  </a:lnTo>
                  <a:lnTo>
                    <a:pt x="4903" y="4213"/>
                  </a:lnTo>
                  <a:lnTo>
                    <a:pt x="4903" y="3502"/>
                  </a:lnTo>
                  <a:lnTo>
                    <a:pt x="4903" y="3486"/>
                  </a:lnTo>
                  <a:lnTo>
                    <a:pt x="4906" y="3472"/>
                  </a:lnTo>
                  <a:lnTo>
                    <a:pt x="4909" y="3459"/>
                  </a:lnTo>
                  <a:lnTo>
                    <a:pt x="4914" y="3446"/>
                  </a:lnTo>
                  <a:lnTo>
                    <a:pt x="4920" y="3433"/>
                  </a:lnTo>
                  <a:lnTo>
                    <a:pt x="4927" y="3420"/>
                  </a:lnTo>
                  <a:lnTo>
                    <a:pt x="4935" y="3410"/>
                  </a:lnTo>
                  <a:lnTo>
                    <a:pt x="4946" y="3399"/>
                  </a:lnTo>
                  <a:lnTo>
                    <a:pt x="4956" y="3388"/>
                  </a:lnTo>
                  <a:lnTo>
                    <a:pt x="4967" y="3381"/>
                  </a:lnTo>
                  <a:lnTo>
                    <a:pt x="4978" y="3373"/>
                  </a:lnTo>
                  <a:lnTo>
                    <a:pt x="4991" y="3367"/>
                  </a:lnTo>
                  <a:lnTo>
                    <a:pt x="5006" y="3362"/>
                  </a:lnTo>
                  <a:lnTo>
                    <a:pt x="5019" y="3359"/>
                  </a:lnTo>
                  <a:lnTo>
                    <a:pt x="5033" y="3356"/>
                  </a:lnTo>
                  <a:lnTo>
                    <a:pt x="5048" y="3356"/>
                  </a:lnTo>
                  <a:lnTo>
                    <a:pt x="5760" y="3356"/>
                  </a:lnTo>
                  <a:lnTo>
                    <a:pt x="5760" y="0"/>
                  </a:lnTo>
                  <a:lnTo>
                    <a:pt x="97" y="0"/>
                  </a:lnTo>
                  <a:close/>
                </a:path>
              </a:pathLst>
            </a:custGeom>
            <a:grpFill/>
            <a:ln>
              <a:noFill/>
            </a:ln>
            <a:effectLst>
              <a:outerShdw blurRad="88900" dist="63500" dir="2700000" algn="tl" rotWithShape="0">
                <a:prstClr val="black">
                  <a:alpha val="3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sp>
          <p:nvSpPr>
            <p:cNvPr id="19" name="Freeform 13"/>
            <p:cNvSpPr>
              <a:spLocks/>
            </p:cNvSpPr>
            <p:nvPr userDrawn="1"/>
          </p:nvSpPr>
          <p:spPr bwMode="auto">
            <a:xfrm>
              <a:off x="7944294" y="5403499"/>
              <a:ext cx="1360488" cy="1360488"/>
            </a:xfrm>
            <a:custGeom>
              <a:avLst/>
              <a:gdLst/>
              <a:ahLst/>
              <a:cxnLst>
                <a:cxn ang="0">
                  <a:pos x="130" y="0"/>
                </a:cxn>
                <a:cxn ang="0">
                  <a:pos x="116" y="3"/>
                </a:cxn>
                <a:cxn ang="0">
                  <a:pos x="103" y="6"/>
                </a:cxn>
                <a:cxn ang="0">
                  <a:pos x="88" y="11"/>
                </a:cxn>
                <a:cxn ang="0">
                  <a:pos x="75" y="17"/>
                </a:cxn>
                <a:cxn ang="0">
                  <a:pos x="64" y="25"/>
                </a:cxn>
                <a:cxn ang="0">
                  <a:pos x="53" y="32"/>
                </a:cxn>
                <a:cxn ang="0">
                  <a:pos x="43" y="43"/>
                </a:cxn>
                <a:cxn ang="0">
                  <a:pos x="32" y="54"/>
                </a:cxn>
                <a:cxn ang="0">
                  <a:pos x="24" y="64"/>
                </a:cxn>
                <a:cxn ang="0">
                  <a:pos x="17" y="77"/>
                </a:cxn>
                <a:cxn ang="0">
                  <a:pos x="11" y="90"/>
                </a:cxn>
                <a:cxn ang="0">
                  <a:pos x="6" y="103"/>
                </a:cxn>
                <a:cxn ang="0">
                  <a:pos x="3" y="116"/>
                </a:cxn>
                <a:cxn ang="0">
                  <a:pos x="0" y="130"/>
                </a:cxn>
                <a:cxn ang="0">
                  <a:pos x="0" y="146"/>
                </a:cxn>
                <a:cxn ang="0">
                  <a:pos x="0" y="857"/>
                </a:cxn>
                <a:cxn ang="0">
                  <a:pos x="0" y="857"/>
                </a:cxn>
                <a:cxn ang="0">
                  <a:pos x="857" y="0"/>
                </a:cxn>
                <a:cxn ang="0">
                  <a:pos x="145" y="0"/>
                </a:cxn>
                <a:cxn ang="0">
                  <a:pos x="130" y="0"/>
                </a:cxn>
              </a:cxnLst>
              <a:rect l="0" t="0" r="r" b="b"/>
              <a:pathLst>
                <a:path w="857" h="857">
                  <a:moveTo>
                    <a:pt x="130" y="0"/>
                  </a:moveTo>
                  <a:lnTo>
                    <a:pt x="116" y="3"/>
                  </a:lnTo>
                  <a:lnTo>
                    <a:pt x="103" y="6"/>
                  </a:lnTo>
                  <a:lnTo>
                    <a:pt x="88" y="11"/>
                  </a:lnTo>
                  <a:lnTo>
                    <a:pt x="75" y="17"/>
                  </a:lnTo>
                  <a:lnTo>
                    <a:pt x="64" y="25"/>
                  </a:lnTo>
                  <a:lnTo>
                    <a:pt x="53" y="32"/>
                  </a:lnTo>
                  <a:lnTo>
                    <a:pt x="43" y="43"/>
                  </a:lnTo>
                  <a:lnTo>
                    <a:pt x="32" y="54"/>
                  </a:lnTo>
                  <a:lnTo>
                    <a:pt x="24" y="64"/>
                  </a:lnTo>
                  <a:lnTo>
                    <a:pt x="17" y="77"/>
                  </a:lnTo>
                  <a:lnTo>
                    <a:pt x="11" y="90"/>
                  </a:lnTo>
                  <a:lnTo>
                    <a:pt x="6" y="103"/>
                  </a:lnTo>
                  <a:lnTo>
                    <a:pt x="3" y="116"/>
                  </a:lnTo>
                  <a:lnTo>
                    <a:pt x="0" y="130"/>
                  </a:lnTo>
                  <a:lnTo>
                    <a:pt x="0" y="146"/>
                  </a:lnTo>
                  <a:lnTo>
                    <a:pt x="0" y="857"/>
                  </a:lnTo>
                  <a:lnTo>
                    <a:pt x="0" y="857"/>
                  </a:lnTo>
                  <a:lnTo>
                    <a:pt x="857" y="0"/>
                  </a:lnTo>
                  <a:lnTo>
                    <a:pt x="145" y="0"/>
                  </a:lnTo>
                  <a:lnTo>
                    <a:pt x="130" y="0"/>
                  </a:lnTo>
                  <a:close/>
                </a:path>
              </a:pathLst>
            </a:custGeom>
            <a:solidFill>
              <a:schemeClr val="accent5">
                <a:lumMod val="60000"/>
                <a:lumOff val="40000"/>
              </a:schemeClr>
            </a:solidFill>
            <a:ln>
              <a:noFill/>
            </a:ln>
            <a:effectLst>
              <a:outerShdw blurRad="88900" dist="63500" dir="2700000" algn="tl" rotWithShape="0">
                <a:prstClr val="black">
                  <a:alpha val="3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grpSp>
      <p:sp>
        <p:nvSpPr>
          <p:cNvPr id="5" name="Footer Placeholder 4"/>
          <p:cNvSpPr>
            <a:spLocks noGrp="1"/>
          </p:cNvSpPr>
          <p:nvPr>
            <p:ph type="ftr" sz="quarter" idx="11"/>
          </p:nvPr>
        </p:nvSpPr>
        <p:spPr>
          <a:xfrm>
            <a:off x="381000" y="6248400"/>
            <a:ext cx="2895600" cy="234617"/>
          </a:xfrm>
        </p:spPr>
        <p:txBody>
          <a:bodyPr/>
          <a:lstStyle>
            <a:lvl1pPr>
              <a:defRPr sz="1200" b="1">
                <a:solidFill>
                  <a:srgbClr val="002060"/>
                </a:solidFill>
              </a:defRPr>
            </a:lvl1pPr>
          </a:lstStyle>
          <a:p>
            <a:r>
              <a:rPr lang="vi-VN" smtClean="0"/>
              <a:t>Chương 5: Các phương pháp luận phát triển HTTT</a:t>
            </a:r>
            <a:endParaRPr lang="en-CA" dirty="0"/>
          </a:p>
        </p:txBody>
      </p:sp>
      <p:sp>
        <p:nvSpPr>
          <p:cNvPr id="3" name="Subtitle 2"/>
          <p:cNvSpPr>
            <a:spLocks noGrp="1"/>
          </p:cNvSpPr>
          <p:nvPr>
            <p:ph type="subTitle" idx="1"/>
          </p:nvPr>
        </p:nvSpPr>
        <p:spPr>
          <a:xfrm>
            <a:off x="599738" y="3962400"/>
            <a:ext cx="8087061" cy="722555"/>
          </a:xfrm>
        </p:spPr>
        <p:txBody>
          <a:bodyPr>
            <a:normAutofit/>
          </a:bodyPr>
          <a:lstStyle>
            <a:lvl1pPr marL="0" indent="0" algn="ctr">
              <a:buNone/>
              <a:defRPr sz="4000" b="0">
                <a:solidFill>
                  <a:schemeClr val="bg1"/>
                </a:solidFill>
                <a:latin typeface="Arial" pitchFamily="34" charset="0"/>
                <a:cs typeface="Arial"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2"/>
          </p:nvPr>
        </p:nvSpPr>
        <p:spPr/>
        <p:txBody>
          <a:bodyPr/>
          <a:lstStyle/>
          <a:p>
            <a:fld id="{98D45953-A463-486C-8E83-12469C611990}" type="slidenum">
              <a:rPr lang="en-CA" smtClean="0"/>
              <a:pPr/>
              <a:t>‹#›</a:t>
            </a:fld>
            <a:endParaRPr lang="en-CA"/>
          </a:p>
        </p:txBody>
      </p:sp>
      <p:sp>
        <p:nvSpPr>
          <p:cNvPr id="2" name="Title 1"/>
          <p:cNvSpPr>
            <a:spLocks noGrp="1"/>
          </p:cNvSpPr>
          <p:nvPr>
            <p:ph type="ctrTitle"/>
          </p:nvPr>
        </p:nvSpPr>
        <p:spPr>
          <a:xfrm>
            <a:off x="613187" y="2365342"/>
            <a:ext cx="4568413" cy="1074415"/>
          </a:xfrm>
        </p:spPr>
        <p:txBody>
          <a:bodyPr anchor="b" anchorCtr="0">
            <a:noAutofit/>
          </a:bodyPr>
          <a:lstStyle>
            <a:lvl1pPr algn="l">
              <a:defRPr lang="en-US" sz="2400" b="1" kern="1200" baseline="0" smtClean="0">
                <a:solidFill>
                  <a:schemeClr val="bg1"/>
                </a:solidFill>
                <a:latin typeface="Segoe UI" pitchFamily="34" charset="0"/>
                <a:cs typeface="Segoe UI" pitchFamily="34" charset="0"/>
              </a:defRPr>
            </a:lvl1pPr>
          </a:lstStyle>
          <a:p>
            <a:r>
              <a:rPr lang="en-US" smtClean="0"/>
              <a:t>Click to edit Master title style</a:t>
            </a:r>
            <a:endParaRPr lang="en-US" dirty="0"/>
          </a:p>
        </p:txBody>
      </p:sp>
      <p:pic>
        <p:nvPicPr>
          <p:cNvPr id="30" name="Picture 2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66801" y="1504891"/>
            <a:ext cx="1083733" cy="647818"/>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pic>
        <p:nvPicPr>
          <p:cNvPr id="24" name="Picture 23"/>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013449" y="1314312"/>
            <a:ext cx="1889353" cy="2102062"/>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4"/>
          <p:cNvSpPr>
            <a:spLocks noGrp="1"/>
          </p:cNvSpPr>
          <p:nvPr>
            <p:ph type="ftr" sz="quarter" idx="11"/>
          </p:nvPr>
        </p:nvSpPr>
        <p:spPr/>
        <p:txBody>
          <a:bodyPr/>
          <a:lstStyle/>
          <a:p>
            <a:r>
              <a:rPr lang="vi-VN" smtClean="0"/>
              <a:t>Chương 5: Các phương pháp luận phát triển HTTT</a:t>
            </a:r>
            <a:endParaRPr lang="en-CA" dirty="0"/>
          </a:p>
        </p:txBody>
      </p:sp>
      <p:sp>
        <p:nvSpPr>
          <p:cNvPr id="6" name="Slide Number Placeholder 5"/>
          <p:cNvSpPr>
            <a:spLocks noGrp="1"/>
          </p:cNvSpPr>
          <p:nvPr>
            <p:ph type="sldNum" sz="quarter" idx="12"/>
          </p:nvPr>
        </p:nvSpPr>
        <p:spPr/>
        <p:txBody>
          <a:bodyPr/>
          <a:lstStyle/>
          <a:p>
            <a:fld id="{98D45953-A463-486C-8E83-12469C611990}" type="slidenum">
              <a:rPr lang="en-CA" smtClean="0"/>
              <a:pPr/>
              <a:t>‹#›</a:t>
            </a:fld>
            <a:endParaRPr lang="en-CA"/>
          </a:p>
        </p:txBody>
      </p:sp>
      <p:sp>
        <p:nvSpPr>
          <p:cNvPr id="7" name="Date Placeholder 7"/>
          <p:cNvSpPr>
            <a:spLocks noGrp="1"/>
          </p:cNvSpPr>
          <p:nvPr>
            <p:ph type="dt" sz="half" idx="2"/>
          </p:nvPr>
        </p:nvSpPr>
        <p:spPr>
          <a:xfrm>
            <a:off x="3581400" y="6356350"/>
            <a:ext cx="2133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fld id="{26964AA2-F216-4EC4-AACF-8B1B00EA8BCB}" type="datetime1">
              <a:rPr lang="en-US" smtClean="0"/>
              <a:t>03/04/2013</a:t>
            </a:fld>
            <a:endParaRPr lang="en-US"/>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68015" y="2821417"/>
            <a:ext cx="8560676" cy="759983"/>
          </a:xfrm>
        </p:spPr>
        <p:style>
          <a:lnRef idx="3">
            <a:schemeClr val="lt1"/>
          </a:lnRef>
          <a:fillRef idx="1">
            <a:schemeClr val="accent5"/>
          </a:fillRef>
          <a:effectRef idx="1">
            <a:schemeClr val="accent5"/>
          </a:effectRef>
          <a:fontRef idx="none"/>
        </p:style>
        <p:txBody>
          <a:bodyPr>
            <a:noAutofit/>
          </a:bodyPr>
          <a:lstStyle>
            <a:lvl1pPr algn="ctr">
              <a:defRPr sz="4000" b="1" cap="none" spc="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defRPr>
            </a:lvl1pPr>
          </a:lstStyle>
          <a:p>
            <a:r>
              <a:rPr lang="en-US" smtClean="0"/>
              <a:t>Click to edit Master title style</a:t>
            </a:r>
            <a:endParaRPr lang="en-US" dirty="0"/>
          </a:p>
        </p:txBody>
      </p:sp>
      <p:sp>
        <p:nvSpPr>
          <p:cNvPr id="5" name="Footer Placeholder 4"/>
          <p:cNvSpPr>
            <a:spLocks noGrp="1"/>
          </p:cNvSpPr>
          <p:nvPr>
            <p:ph type="ftr" sz="quarter" idx="11"/>
          </p:nvPr>
        </p:nvSpPr>
        <p:spPr/>
        <p:txBody>
          <a:bodyPr/>
          <a:lstStyle>
            <a:lvl1pPr>
              <a:defRPr sz="1200"/>
            </a:lvl1pPr>
          </a:lstStyle>
          <a:p>
            <a:r>
              <a:rPr lang="vi-VN" smtClean="0"/>
              <a:t>Chương 5: Các phương pháp luận phát triển HTTT</a:t>
            </a:r>
            <a:endParaRPr lang="en-CA" dirty="0"/>
          </a:p>
        </p:txBody>
      </p:sp>
      <p:sp>
        <p:nvSpPr>
          <p:cNvPr id="6" name="Slide Number Placeholder 5"/>
          <p:cNvSpPr>
            <a:spLocks noGrp="1"/>
          </p:cNvSpPr>
          <p:nvPr>
            <p:ph type="sldNum" sz="quarter" idx="12"/>
          </p:nvPr>
        </p:nvSpPr>
        <p:spPr/>
        <p:txBody>
          <a:bodyPr/>
          <a:lstStyle/>
          <a:p>
            <a:fld id="{98D45953-A463-486C-8E83-12469C611990}" type="slidenum">
              <a:rPr lang="en-CA" smtClean="0"/>
              <a:pPr/>
              <a:t>‹#›</a:t>
            </a:fld>
            <a:endParaRPr lang="en-CA"/>
          </a:p>
        </p:txBody>
      </p:sp>
      <p:sp>
        <p:nvSpPr>
          <p:cNvPr id="7" name="Date Placeholder 7"/>
          <p:cNvSpPr>
            <a:spLocks noGrp="1"/>
          </p:cNvSpPr>
          <p:nvPr>
            <p:ph type="dt" sz="half" idx="2"/>
          </p:nvPr>
        </p:nvSpPr>
        <p:spPr>
          <a:xfrm>
            <a:off x="3581400" y="6356350"/>
            <a:ext cx="2133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fld id="{E1CBADCA-43DA-4FCC-97C6-4E6B5CC9106F}" type="datetime1">
              <a:rPr lang="en-US" smtClean="0"/>
              <a:t>03/04/2013</a:t>
            </a:fld>
            <a:endParaRPr lang="en-US"/>
          </a:p>
        </p:txBody>
      </p:sp>
    </p:spTree>
    <p:extLst>
      <p:ext uri="{BB962C8B-B14F-4D97-AF65-F5344CB8AC3E}">
        <p14:creationId xmlns:p14="http://schemas.microsoft.com/office/powerpoint/2010/main" val="2248739831"/>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99620" y="1981200"/>
            <a:ext cx="4098959" cy="4343400"/>
          </a:xfrm>
        </p:spPr>
        <p:txBody>
          <a:bodyPr>
            <a:normAutofit/>
          </a:bodyPr>
          <a:lstStyle>
            <a:lvl1pPr>
              <a:defRPr lang="en-US" dirty="0" smtClean="0"/>
            </a:lvl1pPr>
            <a:lvl2pPr>
              <a:defRPr lang="en-US" dirty="0" smtClean="0"/>
            </a:lvl2pPr>
            <a:lvl3pPr>
              <a:defRPr lang="en-US" dirty="0" smtClean="0"/>
            </a:lvl3pPr>
            <a:lvl4pPr>
              <a:defRPr lang="en-US" dirty="0" smtClean="0"/>
            </a:lvl4pPr>
            <a:lvl5pPr>
              <a:defRPr lang="en-US" dirty="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713890" y="1981200"/>
            <a:ext cx="4106482" cy="4343400"/>
          </a:xfrm>
        </p:spPr>
        <p:txBody>
          <a:bodyPr>
            <a:normAutofit/>
          </a:bodyPr>
          <a:lstStyle>
            <a:lvl1pPr>
              <a:defRPr lang="en-US" smtClean="0"/>
            </a:lvl1pPr>
            <a:lvl2pPr>
              <a:defRPr lang="en-US" smtClean="0"/>
            </a:lvl2pPr>
            <a:lvl3pPr>
              <a:defRPr lang="en-US" smtClean="0"/>
            </a:lvl3pPr>
            <a:lvl4pPr>
              <a:defRPr lang="en-US" smtClean="0"/>
            </a:lvl4pPr>
            <a:lvl5pPr>
              <a:defRPr lang="en-US"/>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11"/>
          </p:nvPr>
        </p:nvSpPr>
        <p:spPr/>
        <p:txBody>
          <a:bodyPr/>
          <a:lstStyle/>
          <a:p>
            <a:r>
              <a:rPr lang="vi-VN" smtClean="0"/>
              <a:t>Chương 5: Các phương pháp luận phát triển HTTT</a:t>
            </a:r>
            <a:endParaRPr lang="en-CA" dirty="0"/>
          </a:p>
        </p:txBody>
      </p:sp>
      <p:sp>
        <p:nvSpPr>
          <p:cNvPr id="7" name="Slide Number Placeholder 6"/>
          <p:cNvSpPr>
            <a:spLocks noGrp="1"/>
          </p:cNvSpPr>
          <p:nvPr>
            <p:ph type="sldNum" sz="quarter" idx="12"/>
          </p:nvPr>
        </p:nvSpPr>
        <p:spPr/>
        <p:txBody>
          <a:bodyPr/>
          <a:lstStyle/>
          <a:p>
            <a:fld id="{98D45953-A463-486C-8E83-12469C611990}" type="slidenum">
              <a:rPr lang="en-CA" smtClean="0"/>
              <a:pPr/>
              <a:t>‹#›</a:t>
            </a:fld>
            <a:endParaRPr lang="en-CA"/>
          </a:p>
        </p:txBody>
      </p:sp>
      <p:sp>
        <p:nvSpPr>
          <p:cNvPr id="8" name="Date Placeholder 7"/>
          <p:cNvSpPr>
            <a:spLocks noGrp="1"/>
          </p:cNvSpPr>
          <p:nvPr>
            <p:ph type="dt" sz="half" idx="13"/>
          </p:nvPr>
        </p:nvSpPr>
        <p:spPr>
          <a:xfrm>
            <a:off x="3581400" y="6356350"/>
            <a:ext cx="2133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fld id="{8A2C4E3C-10B0-49DE-A1F9-711B5EE3828A}" type="datetime1">
              <a:rPr lang="en-US" smtClean="0"/>
              <a:t>03/04/2013</a:t>
            </a:fld>
            <a:endParaRPr lang="en-US"/>
          </a:p>
        </p:txBody>
      </p: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4" name="Footer Placeholder 3"/>
          <p:cNvSpPr>
            <a:spLocks noGrp="1"/>
          </p:cNvSpPr>
          <p:nvPr>
            <p:ph type="ftr" sz="quarter" idx="11"/>
          </p:nvPr>
        </p:nvSpPr>
        <p:spPr/>
        <p:txBody>
          <a:bodyPr/>
          <a:lstStyle/>
          <a:p>
            <a:r>
              <a:rPr lang="vi-VN" smtClean="0"/>
              <a:t>Chương 5: Các phương pháp luận phát triển HTTT</a:t>
            </a:r>
            <a:endParaRPr lang="en-CA" dirty="0"/>
          </a:p>
        </p:txBody>
      </p:sp>
      <p:sp>
        <p:nvSpPr>
          <p:cNvPr id="5" name="Slide Number Placeholder 4"/>
          <p:cNvSpPr>
            <a:spLocks noGrp="1"/>
          </p:cNvSpPr>
          <p:nvPr>
            <p:ph type="sldNum" sz="quarter" idx="12"/>
          </p:nvPr>
        </p:nvSpPr>
        <p:spPr/>
        <p:txBody>
          <a:bodyPr/>
          <a:lstStyle/>
          <a:p>
            <a:fld id="{98D45953-A463-486C-8E83-12469C611990}" type="slidenum">
              <a:rPr lang="en-CA" smtClean="0"/>
              <a:pPr/>
              <a:t>‹#›</a:t>
            </a:fld>
            <a:endParaRPr lang="en-CA"/>
          </a:p>
        </p:txBody>
      </p:sp>
      <p:sp>
        <p:nvSpPr>
          <p:cNvPr id="6" name="Date Placeholder 7"/>
          <p:cNvSpPr>
            <a:spLocks noGrp="1"/>
          </p:cNvSpPr>
          <p:nvPr>
            <p:ph type="dt" sz="half" idx="2"/>
          </p:nvPr>
        </p:nvSpPr>
        <p:spPr>
          <a:xfrm>
            <a:off x="3581400" y="6356350"/>
            <a:ext cx="2133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fld id="{18ECBD59-EBD0-42A7-9125-11AF3BF8DEF3}" type="datetime1">
              <a:rPr lang="en-US" smtClean="0"/>
              <a:t>03/04/2013</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28600" y="1371600"/>
            <a:ext cx="8686800" cy="609600"/>
          </a:xfrm>
        </p:spPr>
        <p:txBody>
          <a:bodyPr anchor="ctr">
            <a:normAutofit/>
          </a:bodyPr>
          <a:lstStyle>
            <a:lvl1pPr algn="l">
              <a:buNone/>
              <a:defRPr sz="3600" b="1">
                <a:latin typeface="Verdana" pitchFamily="34" charset="0"/>
                <a:ea typeface="Verdana" pitchFamily="34" charset="0"/>
                <a:cs typeface="Verdana" pitchFamily="34" charset="0"/>
              </a:defRPr>
            </a:lvl1pPr>
          </a:lstStyle>
          <a:p>
            <a:r>
              <a:rPr lang="en-US" dirty="0" smtClean="0"/>
              <a:t>Click to edit Master title style</a:t>
            </a:r>
            <a:endParaRPr lang="en-US" dirty="0"/>
          </a:p>
        </p:txBody>
      </p:sp>
      <p:sp>
        <p:nvSpPr>
          <p:cNvPr id="5" name="Date Placeholder 4"/>
          <p:cNvSpPr>
            <a:spLocks noGrp="1"/>
          </p:cNvSpPr>
          <p:nvPr>
            <p:ph type="dt" sz="half" idx="10"/>
          </p:nvPr>
        </p:nvSpPr>
        <p:spPr/>
        <p:txBody>
          <a:bodyPr/>
          <a:lstStyle/>
          <a:p>
            <a:fld id="{C39ADEB9-DAFB-41B4-9450-D90FC2ED81A1}" type="datetime1">
              <a:rPr lang="en-US" smtClean="0"/>
              <a:t>03/04/2013</a:t>
            </a:fld>
            <a:endParaRPr lang="en-US"/>
          </a:p>
        </p:txBody>
      </p:sp>
      <p:sp>
        <p:nvSpPr>
          <p:cNvPr id="6" name="Footer Placeholder 5"/>
          <p:cNvSpPr>
            <a:spLocks noGrp="1"/>
          </p:cNvSpPr>
          <p:nvPr>
            <p:ph type="ftr" sz="quarter" idx="11"/>
          </p:nvPr>
        </p:nvSpPr>
        <p:spPr/>
        <p:txBody>
          <a:bodyPr/>
          <a:lstStyle/>
          <a:p>
            <a:r>
              <a:rPr lang="vi-VN" smtClean="0"/>
              <a:t>Chương 5: Các phương pháp luận phát triển HTTT</a:t>
            </a:r>
            <a:endParaRPr lang="en-US" dirty="0"/>
          </a:p>
        </p:txBody>
      </p:sp>
      <p:sp>
        <p:nvSpPr>
          <p:cNvPr id="7" name="Slide Number Placeholder 6"/>
          <p:cNvSpPr>
            <a:spLocks noGrp="1"/>
          </p:cNvSpPr>
          <p:nvPr>
            <p:ph type="sldNum" sz="quarter" idx="12"/>
          </p:nvPr>
        </p:nvSpPr>
        <p:spPr/>
        <p:txBody>
          <a:bodyPr/>
          <a:lstStyle>
            <a:lvl1pPr>
              <a:defRPr>
                <a:solidFill>
                  <a:srgbClr val="FFFFFF"/>
                </a:solidFill>
              </a:defRPr>
            </a:lvl1pPr>
          </a:lstStyle>
          <a:p>
            <a:fld id="{1AD93096-5B34-4342-9326-69289CEAE4C2}" type="slidenum">
              <a:rPr lang="en-US" smtClean="0"/>
              <a:pPr/>
              <a:t>‹#›</a:t>
            </a:fld>
            <a:endParaRPr lang="en-US" dirty="0">
              <a:solidFill>
                <a:srgbClr val="FFFFFF"/>
              </a:solidFill>
            </a:endParaRPr>
          </a:p>
        </p:txBody>
      </p:sp>
      <p:sp>
        <p:nvSpPr>
          <p:cNvPr id="9" name="Content Placeholder 8"/>
          <p:cNvSpPr>
            <a:spLocks noGrp="1"/>
          </p:cNvSpPr>
          <p:nvPr>
            <p:ph sz="quarter" idx="1"/>
          </p:nvPr>
        </p:nvSpPr>
        <p:spPr>
          <a:xfrm>
            <a:off x="1600200" y="2087172"/>
            <a:ext cx="7315200" cy="4161227"/>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pic>
        <p:nvPicPr>
          <p:cNvPr id="10" name="Picture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81000" y="2133600"/>
            <a:ext cx="1025402" cy="1025402"/>
          </a:xfrm>
          <a:prstGeom prst="rect">
            <a:avLst/>
          </a:prstGeom>
          <a:ln w="50800" cap="sq" cmpd="dbl">
            <a:solidFill>
              <a:schemeClr val="accent2"/>
            </a:solidFill>
            <a:miter lim="800000"/>
          </a:ln>
        </p:spPr>
      </p:pic>
    </p:spTree>
    <p:extLst>
      <p:ext uri="{BB962C8B-B14F-4D97-AF65-F5344CB8AC3E}">
        <p14:creationId xmlns:p14="http://schemas.microsoft.com/office/powerpoint/2010/main" val="18244316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x">
  <p:cSld name="Title an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Text Placeholder 2"/>
          <p:cNvSpPr>
            <a:spLocks noGrp="1"/>
          </p:cNvSpPr>
          <p:nvPr>
            <p:ph type="body"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0FAA95B-06D9-4510-8C45-D1A3309023A1}" type="datetime1">
              <a:rPr lang="en-US" smtClean="0"/>
              <a:t>03/04/2013</a:t>
            </a:fld>
            <a:endParaRPr lang="en-US"/>
          </a:p>
        </p:txBody>
      </p:sp>
      <p:sp>
        <p:nvSpPr>
          <p:cNvPr id="5" name="Footer Placeholder 4"/>
          <p:cNvSpPr>
            <a:spLocks noGrp="1"/>
          </p:cNvSpPr>
          <p:nvPr>
            <p:ph type="ftr" sz="quarter" idx="11"/>
          </p:nvPr>
        </p:nvSpPr>
        <p:spPr/>
        <p:txBody>
          <a:bodyPr/>
          <a:lstStyle/>
          <a:p>
            <a:r>
              <a:rPr lang="vi-VN" smtClean="0"/>
              <a:t>Chương 5: Các phương pháp luận phát triển HTTT</a:t>
            </a:r>
            <a:endParaRPr lang="en-US"/>
          </a:p>
        </p:txBody>
      </p:sp>
      <p:sp>
        <p:nvSpPr>
          <p:cNvPr id="6" name="Slide Number Placeholder 5"/>
          <p:cNvSpPr>
            <a:spLocks noGrp="1"/>
          </p:cNvSpPr>
          <p:nvPr>
            <p:ph type="sldNum" sz="quarter" idx="12"/>
          </p:nvPr>
        </p:nvSpPr>
        <p:spPr/>
        <p:txBody>
          <a:bodyPr/>
          <a:lstStyle/>
          <a:p>
            <a:fld id="{608C809E-33B9-45BE-B130-5AF39CCD7C93}" type="slidenum">
              <a:rPr lang="en-US" smtClean="0"/>
              <a:t>‹#›</a:t>
            </a:fld>
            <a:endParaRPr lang="en-US"/>
          </a:p>
        </p:txBody>
      </p:sp>
    </p:spTree>
    <p:extLst>
      <p:ext uri="{BB962C8B-B14F-4D97-AF65-F5344CB8AC3E}">
        <p14:creationId xmlns:p14="http://schemas.microsoft.com/office/powerpoint/2010/main" val="17318318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4" name="Group 24"/>
          <p:cNvGrpSpPr/>
          <p:nvPr/>
        </p:nvGrpSpPr>
        <p:grpSpPr>
          <a:xfrm>
            <a:off x="220662" y="322562"/>
            <a:ext cx="8683625" cy="898525"/>
            <a:chOff x="230188" y="900113"/>
            <a:chExt cx="8683625" cy="898525"/>
          </a:xfrm>
          <a:solidFill>
            <a:schemeClr val="accent5">
              <a:lumMod val="75000"/>
            </a:schemeClr>
          </a:solidFill>
        </p:grpSpPr>
        <p:sp>
          <p:nvSpPr>
            <p:cNvPr id="1033" name="Freeform 9"/>
            <p:cNvSpPr>
              <a:spLocks/>
            </p:cNvSpPr>
            <p:nvPr userDrawn="1"/>
          </p:nvSpPr>
          <p:spPr bwMode="auto">
            <a:xfrm>
              <a:off x="230188" y="900113"/>
              <a:ext cx="8683625" cy="898525"/>
            </a:xfrm>
            <a:custGeom>
              <a:avLst/>
              <a:gdLst/>
              <a:ahLst/>
              <a:cxnLst>
                <a:cxn ang="0">
                  <a:pos x="5186" y="326"/>
                </a:cxn>
                <a:cxn ang="0">
                  <a:pos x="5188" y="322"/>
                </a:cxn>
                <a:cxn ang="0">
                  <a:pos x="5188" y="318"/>
                </a:cxn>
                <a:cxn ang="0">
                  <a:pos x="5190" y="314"/>
                </a:cxn>
                <a:cxn ang="0">
                  <a:pos x="5192" y="310"/>
                </a:cxn>
                <a:cxn ang="0">
                  <a:pos x="5194" y="306"/>
                </a:cxn>
                <a:cxn ang="0">
                  <a:pos x="5198" y="302"/>
                </a:cxn>
                <a:cxn ang="0">
                  <a:pos x="5200" y="298"/>
                </a:cxn>
                <a:cxn ang="0">
                  <a:pos x="5204" y="294"/>
                </a:cxn>
                <a:cxn ang="0">
                  <a:pos x="5208" y="292"/>
                </a:cxn>
                <a:cxn ang="0">
                  <a:pos x="5212" y="290"/>
                </a:cxn>
                <a:cxn ang="0">
                  <a:pos x="5216" y="288"/>
                </a:cxn>
                <a:cxn ang="0">
                  <a:pos x="5220" y="286"/>
                </a:cxn>
                <a:cxn ang="0">
                  <a:pos x="5224" y="284"/>
                </a:cxn>
                <a:cxn ang="0">
                  <a:pos x="5230" y="284"/>
                </a:cxn>
                <a:cxn ang="0">
                  <a:pos x="5234" y="284"/>
                </a:cxn>
                <a:cxn ang="0">
                  <a:pos x="5470" y="284"/>
                </a:cxn>
                <a:cxn ang="0">
                  <a:pos x="5470" y="0"/>
                </a:cxn>
                <a:cxn ang="0">
                  <a:pos x="92" y="0"/>
                </a:cxn>
                <a:cxn ang="0">
                  <a:pos x="92" y="0"/>
                </a:cxn>
                <a:cxn ang="0">
                  <a:pos x="74" y="2"/>
                </a:cxn>
                <a:cxn ang="0">
                  <a:pos x="56" y="8"/>
                </a:cxn>
                <a:cxn ang="0">
                  <a:pos x="40" y="16"/>
                </a:cxn>
                <a:cxn ang="0">
                  <a:pos x="26" y="28"/>
                </a:cxn>
                <a:cxn ang="0">
                  <a:pos x="16" y="40"/>
                </a:cxn>
                <a:cxn ang="0">
                  <a:pos x="8" y="56"/>
                </a:cxn>
                <a:cxn ang="0">
                  <a:pos x="2" y="74"/>
                </a:cxn>
                <a:cxn ang="0">
                  <a:pos x="0" y="92"/>
                </a:cxn>
                <a:cxn ang="0">
                  <a:pos x="0" y="566"/>
                </a:cxn>
                <a:cxn ang="0">
                  <a:pos x="5186" y="566"/>
                </a:cxn>
                <a:cxn ang="0">
                  <a:pos x="5186" y="332"/>
                </a:cxn>
                <a:cxn ang="0">
                  <a:pos x="5186" y="326"/>
                </a:cxn>
              </a:cxnLst>
              <a:rect l="0" t="0" r="r" b="b"/>
              <a:pathLst>
                <a:path w="5470" h="566">
                  <a:moveTo>
                    <a:pt x="5186" y="326"/>
                  </a:moveTo>
                  <a:lnTo>
                    <a:pt x="5188" y="322"/>
                  </a:lnTo>
                  <a:lnTo>
                    <a:pt x="5188" y="318"/>
                  </a:lnTo>
                  <a:lnTo>
                    <a:pt x="5190" y="314"/>
                  </a:lnTo>
                  <a:lnTo>
                    <a:pt x="5192" y="310"/>
                  </a:lnTo>
                  <a:lnTo>
                    <a:pt x="5194" y="306"/>
                  </a:lnTo>
                  <a:lnTo>
                    <a:pt x="5198" y="302"/>
                  </a:lnTo>
                  <a:lnTo>
                    <a:pt x="5200" y="298"/>
                  </a:lnTo>
                  <a:lnTo>
                    <a:pt x="5204" y="294"/>
                  </a:lnTo>
                  <a:lnTo>
                    <a:pt x="5208" y="292"/>
                  </a:lnTo>
                  <a:lnTo>
                    <a:pt x="5212" y="290"/>
                  </a:lnTo>
                  <a:lnTo>
                    <a:pt x="5216" y="288"/>
                  </a:lnTo>
                  <a:lnTo>
                    <a:pt x="5220" y="286"/>
                  </a:lnTo>
                  <a:lnTo>
                    <a:pt x="5224" y="284"/>
                  </a:lnTo>
                  <a:lnTo>
                    <a:pt x="5230" y="284"/>
                  </a:lnTo>
                  <a:lnTo>
                    <a:pt x="5234" y="284"/>
                  </a:lnTo>
                  <a:lnTo>
                    <a:pt x="5470" y="284"/>
                  </a:lnTo>
                  <a:lnTo>
                    <a:pt x="5470" y="0"/>
                  </a:lnTo>
                  <a:lnTo>
                    <a:pt x="92" y="0"/>
                  </a:lnTo>
                  <a:lnTo>
                    <a:pt x="92" y="0"/>
                  </a:lnTo>
                  <a:lnTo>
                    <a:pt x="74" y="2"/>
                  </a:lnTo>
                  <a:lnTo>
                    <a:pt x="56" y="8"/>
                  </a:lnTo>
                  <a:lnTo>
                    <a:pt x="40" y="16"/>
                  </a:lnTo>
                  <a:lnTo>
                    <a:pt x="26" y="28"/>
                  </a:lnTo>
                  <a:lnTo>
                    <a:pt x="16" y="40"/>
                  </a:lnTo>
                  <a:lnTo>
                    <a:pt x="8" y="56"/>
                  </a:lnTo>
                  <a:lnTo>
                    <a:pt x="2" y="74"/>
                  </a:lnTo>
                  <a:lnTo>
                    <a:pt x="0" y="92"/>
                  </a:lnTo>
                  <a:lnTo>
                    <a:pt x="0" y="566"/>
                  </a:lnTo>
                  <a:lnTo>
                    <a:pt x="5186" y="566"/>
                  </a:lnTo>
                  <a:lnTo>
                    <a:pt x="5186" y="332"/>
                  </a:lnTo>
                  <a:lnTo>
                    <a:pt x="5186" y="326"/>
                  </a:lnTo>
                  <a:close/>
                </a:path>
              </a:pathLst>
            </a:custGeom>
            <a:grpFill/>
            <a:ln>
              <a:noFill/>
            </a:ln>
            <a:effectLst>
              <a:outerShdw blurRad="88900" dist="63500" dir="2700000" algn="tl" rotWithShape="0">
                <a:prstClr val="black">
                  <a:alpha val="3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dirty="0">
                <a:solidFill>
                  <a:schemeClr val="lt1"/>
                </a:solidFill>
                <a:latin typeface="+mn-lt"/>
                <a:ea typeface="+mn-ea"/>
                <a:cs typeface="+mn-cs"/>
              </a:endParaRPr>
            </a:p>
          </p:txBody>
        </p:sp>
        <p:sp>
          <p:nvSpPr>
            <p:cNvPr id="1036" name="Freeform 12"/>
            <p:cNvSpPr>
              <a:spLocks/>
            </p:cNvSpPr>
            <p:nvPr userDrawn="1"/>
          </p:nvSpPr>
          <p:spPr bwMode="auto">
            <a:xfrm>
              <a:off x="8454676" y="1348165"/>
              <a:ext cx="444500" cy="447675"/>
            </a:xfrm>
            <a:custGeom>
              <a:avLst/>
              <a:gdLst/>
              <a:ahLst/>
              <a:cxnLst>
                <a:cxn ang="0">
                  <a:pos x="280" y="0"/>
                </a:cxn>
                <a:cxn ang="0">
                  <a:pos x="48" y="0"/>
                </a:cxn>
                <a:cxn ang="0">
                  <a:pos x="44" y="0"/>
                </a:cxn>
                <a:cxn ang="0">
                  <a:pos x="38" y="0"/>
                </a:cxn>
                <a:cxn ang="0">
                  <a:pos x="34" y="2"/>
                </a:cxn>
                <a:cxn ang="0">
                  <a:pos x="30" y="4"/>
                </a:cxn>
                <a:cxn ang="0">
                  <a:pos x="26" y="6"/>
                </a:cxn>
                <a:cxn ang="0">
                  <a:pos x="22" y="8"/>
                </a:cxn>
                <a:cxn ang="0">
                  <a:pos x="18" y="10"/>
                </a:cxn>
                <a:cxn ang="0">
                  <a:pos x="14" y="14"/>
                </a:cxn>
                <a:cxn ang="0">
                  <a:pos x="12" y="18"/>
                </a:cxn>
                <a:cxn ang="0">
                  <a:pos x="8" y="22"/>
                </a:cxn>
                <a:cxn ang="0">
                  <a:pos x="6" y="26"/>
                </a:cxn>
                <a:cxn ang="0">
                  <a:pos x="4" y="30"/>
                </a:cxn>
                <a:cxn ang="0">
                  <a:pos x="2" y="34"/>
                </a:cxn>
                <a:cxn ang="0">
                  <a:pos x="2" y="38"/>
                </a:cxn>
                <a:cxn ang="0">
                  <a:pos x="0" y="42"/>
                </a:cxn>
                <a:cxn ang="0">
                  <a:pos x="0" y="48"/>
                </a:cxn>
                <a:cxn ang="0">
                  <a:pos x="0" y="282"/>
                </a:cxn>
                <a:cxn ang="0">
                  <a:pos x="2" y="282"/>
                </a:cxn>
                <a:cxn ang="0">
                  <a:pos x="280" y="2"/>
                </a:cxn>
                <a:cxn ang="0">
                  <a:pos x="280" y="0"/>
                </a:cxn>
              </a:cxnLst>
              <a:rect l="0" t="0" r="r" b="b"/>
              <a:pathLst>
                <a:path w="280" h="282">
                  <a:moveTo>
                    <a:pt x="280" y="0"/>
                  </a:moveTo>
                  <a:lnTo>
                    <a:pt x="48" y="0"/>
                  </a:lnTo>
                  <a:lnTo>
                    <a:pt x="44" y="0"/>
                  </a:lnTo>
                  <a:lnTo>
                    <a:pt x="38" y="0"/>
                  </a:lnTo>
                  <a:lnTo>
                    <a:pt x="34" y="2"/>
                  </a:lnTo>
                  <a:lnTo>
                    <a:pt x="30" y="4"/>
                  </a:lnTo>
                  <a:lnTo>
                    <a:pt x="26" y="6"/>
                  </a:lnTo>
                  <a:lnTo>
                    <a:pt x="22" y="8"/>
                  </a:lnTo>
                  <a:lnTo>
                    <a:pt x="18" y="10"/>
                  </a:lnTo>
                  <a:lnTo>
                    <a:pt x="14" y="14"/>
                  </a:lnTo>
                  <a:lnTo>
                    <a:pt x="12" y="18"/>
                  </a:lnTo>
                  <a:lnTo>
                    <a:pt x="8" y="22"/>
                  </a:lnTo>
                  <a:lnTo>
                    <a:pt x="6" y="26"/>
                  </a:lnTo>
                  <a:lnTo>
                    <a:pt x="4" y="30"/>
                  </a:lnTo>
                  <a:lnTo>
                    <a:pt x="2" y="34"/>
                  </a:lnTo>
                  <a:lnTo>
                    <a:pt x="2" y="38"/>
                  </a:lnTo>
                  <a:lnTo>
                    <a:pt x="0" y="42"/>
                  </a:lnTo>
                  <a:lnTo>
                    <a:pt x="0" y="48"/>
                  </a:lnTo>
                  <a:lnTo>
                    <a:pt x="0" y="282"/>
                  </a:lnTo>
                  <a:lnTo>
                    <a:pt x="2" y="282"/>
                  </a:lnTo>
                  <a:lnTo>
                    <a:pt x="280" y="2"/>
                  </a:lnTo>
                  <a:lnTo>
                    <a:pt x="280" y="0"/>
                  </a:lnTo>
                  <a:close/>
                </a:path>
              </a:pathLst>
            </a:custGeom>
            <a:solidFill>
              <a:schemeClr val="accent5">
                <a:lumMod val="60000"/>
                <a:lumOff val="40000"/>
              </a:schemeClr>
            </a:solidFill>
            <a:ln>
              <a:noFill/>
            </a:ln>
            <a:effectLst>
              <a:outerShdw blurRad="88900" dist="63500" dir="2700000" algn="tl" rotWithShape="0">
                <a:prstClr val="black">
                  <a:alpha val="3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grpSp>
      <p:sp>
        <p:nvSpPr>
          <p:cNvPr id="2" name="Title Placeholder 1"/>
          <p:cNvSpPr>
            <a:spLocks noGrp="1"/>
          </p:cNvSpPr>
          <p:nvPr>
            <p:ph type="title"/>
          </p:nvPr>
        </p:nvSpPr>
        <p:spPr>
          <a:xfrm>
            <a:off x="268015" y="1297417"/>
            <a:ext cx="8560676" cy="607583"/>
          </a:xfrm>
          <a:prstGeom prst="rect">
            <a:avLst/>
          </a:prstGeom>
        </p:spPr>
        <p:txBody>
          <a:bodyPr vert="horz" lIns="91440" tIns="45720" rIns="91440" bIns="45720" rtlCol="0" anchor="t" anchorCtr="0">
            <a:noAutofit/>
          </a:bodyPr>
          <a:lstStyle/>
          <a:p>
            <a:r>
              <a:rPr lang="en-US" smtClean="0"/>
              <a:t>Click to edit Master title style</a:t>
            </a:r>
            <a:endParaRPr lang="en-US" dirty="0"/>
          </a:p>
        </p:txBody>
      </p:sp>
      <p:sp>
        <p:nvSpPr>
          <p:cNvPr id="3" name="Text Placeholder 2"/>
          <p:cNvSpPr>
            <a:spLocks noGrp="1"/>
          </p:cNvSpPr>
          <p:nvPr>
            <p:ph type="body" idx="1"/>
          </p:nvPr>
        </p:nvSpPr>
        <p:spPr>
          <a:xfrm>
            <a:off x="283780" y="1981200"/>
            <a:ext cx="8544910" cy="43434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4"/>
          <p:cNvSpPr>
            <a:spLocks noGrp="1"/>
          </p:cNvSpPr>
          <p:nvPr>
            <p:ph type="ftr" sz="quarter" idx="3"/>
          </p:nvPr>
        </p:nvSpPr>
        <p:spPr>
          <a:xfrm>
            <a:off x="130190" y="6368527"/>
            <a:ext cx="3679810" cy="260873"/>
          </a:xfrm>
          <a:prstGeom prst="rect">
            <a:avLst/>
          </a:prstGeom>
        </p:spPr>
        <p:txBody>
          <a:bodyPr vert="horz" lIns="91440" tIns="45720" rIns="91440" bIns="45720" rtlCol="0" anchor="t" anchorCtr="0"/>
          <a:lstStyle>
            <a:lvl1pPr algn="l">
              <a:defRPr sz="1200">
                <a:solidFill>
                  <a:srgbClr val="626262"/>
                </a:solidFill>
                <a:latin typeface="Arial" pitchFamily="34" charset="0"/>
                <a:cs typeface="Arial" pitchFamily="34" charset="0"/>
              </a:defRPr>
            </a:lvl1pPr>
          </a:lstStyle>
          <a:p>
            <a:r>
              <a:rPr lang="vi-VN" smtClean="0"/>
              <a:t>Chương 5: Các phương pháp luận phát triển HTTT</a:t>
            </a:r>
            <a:endParaRPr lang="en-CA" dirty="0"/>
          </a:p>
        </p:txBody>
      </p:sp>
      <p:sp>
        <p:nvSpPr>
          <p:cNvPr id="6" name="Slide Number Placeholder 5"/>
          <p:cNvSpPr>
            <a:spLocks noGrp="1"/>
          </p:cNvSpPr>
          <p:nvPr>
            <p:ph type="sldNum" sz="quarter" idx="4"/>
          </p:nvPr>
        </p:nvSpPr>
        <p:spPr>
          <a:xfrm>
            <a:off x="6789682" y="6385035"/>
            <a:ext cx="2133600" cy="234617"/>
          </a:xfrm>
          <a:prstGeom prst="rect">
            <a:avLst/>
          </a:prstGeom>
        </p:spPr>
        <p:txBody>
          <a:bodyPr vert="horz" lIns="91440" tIns="45720" rIns="91440" bIns="45720" rtlCol="0" anchor="b" anchorCtr="0"/>
          <a:lstStyle>
            <a:lvl1pPr algn="r">
              <a:defRPr sz="1200">
                <a:solidFill>
                  <a:schemeClr val="tx1">
                    <a:tint val="75000"/>
                  </a:schemeClr>
                </a:solidFill>
                <a:latin typeface="Arial" pitchFamily="34" charset="0"/>
                <a:cs typeface="Arial" pitchFamily="34" charset="0"/>
              </a:defRPr>
            </a:lvl1pPr>
          </a:lstStyle>
          <a:p>
            <a:fld id="{98D45953-A463-486C-8E83-12469C611990}" type="slidenum">
              <a:rPr lang="en-CA" smtClean="0"/>
              <a:pPr/>
              <a:t>‹#›</a:t>
            </a:fld>
            <a:endParaRPr lang="en-CA"/>
          </a:p>
        </p:txBody>
      </p:sp>
      <p:cxnSp>
        <p:nvCxnSpPr>
          <p:cNvPr id="29" name="Straight Connector 28"/>
          <p:cNvCxnSpPr/>
          <p:nvPr/>
        </p:nvCxnSpPr>
        <p:spPr>
          <a:xfrm>
            <a:off x="227013" y="6368527"/>
            <a:ext cx="8691562" cy="0"/>
          </a:xfrm>
          <a:prstGeom prst="line">
            <a:avLst/>
          </a:prstGeom>
          <a:ln>
            <a:solidFill>
              <a:srgbClr val="626262"/>
            </a:solidFill>
          </a:ln>
        </p:spPr>
        <p:style>
          <a:lnRef idx="1">
            <a:schemeClr val="accent1"/>
          </a:lnRef>
          <a:fillRef idx="0">
            <a:schemeClr val="accent1"/>
          </a:fillRef>
          <a:effectRef idx="0">
            <a:schemeClr val="accent1"/>
          </a:effectRef>
          <a:fontRef idx="minor">
            <a:schemeClr val="tx1"/>
          </a:fontRef>
        </p:style>
      </p:cxnSp>
      <p:sp>
        <p:nvSpPr>
          <p:cNvPr id="30" name="TextBox 29"/>
          <p:cNvSpPr txBox="1"/>
          <p:nvPr/>
        </p:nvSpPr>
        <p:spPr>
          <a:xfrm>
            <a:off x="1447800" y="304800"/>
            <a:ext cx="6756050" cy="907941"/>
          </a:xfrm>
          <a:prstGeom prst="rect">
            <a:avLst/>
          </a:prstGeom>
          <a:noFill/>
        </p:spPr>
        <p:txBody>
          <a:bodyPr wrap="square" rtlCol="0">
            <a:spAutoFit/>
          </a:bodyPr>
          <a:lstStyle/>
          <a:p>
            <a:r>
              <a:rPr lang="en-US" sz="2000" kern="1200" baseline="0" smtClean="0">
                <a:solidFill>
                  <a:schemeClr val="bg1"/>
                </a:solidFill>
                <a:latin typeface="Segoe UI" pitchFamily="34" charset="0"/>
                <a:ea typeface="+mn-ea"/>
                <a:cs typeface="Segoe UI" pitchFamily="34" charset="0"/>
              </a:rPr>
              <a:t>Hệ thống thông tin quản lý  </a:t>
            </a:r>
            <a:r>
              <a:rPr lang="en-US" sz="2000" kern="1200" baseline="30000" smtClean="0">
                <a:solidFill>
                  <a:schemeClr val="bg1"/>
                </a:solidFill>
                <a:latin typeface="Segoe UI" pitchFamily="34" charset="0"/>
                <a:ea typeface="+mn-ea"/>
                <a:cs typeface="Segoe UI" pitchFamily="34" charset="0"/>
              </a:rPr>
              <a:t> </a:t>
            </a:r>
            <a:endParaRPr lang="en-US" sz="2000" kern="1200" baseline="30000" dirty="0" smtClean="0">
              <a:solidFill>
                <a:schemeClr val="bg1"/>
              </a:solidFill>
              <a:latin typeface="Segoe UI" pitchFamily="34" charset="0"/>
              <a:ea typeface="+mn-ea"/>
              <a:cs typeface="Segoe UI" pitchFamily="34" charset="0"/>
            </a:endParaRPr>
          </a:p>
          <a:p>
            <a:pPr>
              <a:spcBef>
                <a:spcPts val="600"/>
              </a:spcBef>
              <a:tabLst>
                <a:tab pos="6400800" algn="r"/>
              </a:tabLst>
            </a:pPr>
            <a:r>
              <a:rPr lang="en-US" sz="2800" b="1" kern="1200" baseline="0" smtClean="0">
                <a:solidFill>
                  <a:schemeClr val="bg1"/>
                </a:solidFill>
                <a:latin typeface="Segoe UI" pitchFamily="34" charset="0"/>
                <a:ea typeface="+mn-ea"/>
                <a:cs typeface="Segoe UI" pitchFamily="34" charset="0"/>
              </a:rPr>
              <a:t>Phát triển hệ thống thông tin</a:t>
            </a:r>
            <a:r>
              <a:rPr lang="en-US" sz="2000" kern="1200" cap="small" baseline="30000" dirty="0" smtClean="0">
                <a:solidFill>
                  <a:schemeClr val="tx1"/>
                </a:solidFill>
                <a:latin typeface="Segoe UI" pitchFamily="34" charset="0"/>
                <a:ea typeface="+mn-ea"/>
                <a:cs typeface="Segoe UI" pitchFamily="34" charset="0"/>
              </a:rPr>
              <a:t>	</a:t>
            </a:r>
            <a:endParaRPr lang="en-US" sz="2000" b="1" kern="1200" cap="small" baseline="30000" dirty="0" smtClean="0">
              <a:solidFill>
                <a:schemeClr val="bg1"/>
              </a:solidFill>
              <a:latin typeface="Segoe UI" pitchFamily="34" charset="0"/>
              <a:ea typeface="+mn-ea"/>
              <a:cs typeface="Segoe UI" pitchFamily="34" charset="0"/>
            </a:endParaRPr>
          </a:p>
        </p:txBody>
      </p:sp>
      <p:sp>
        <p:nvSpPr>
          <p:cNvPr id="32" name="TextBox 31"/>
          <p:cNvSpPr txBox="1"/>
          <p:nvPr/>
        </p:nvSpPr>
        <p:spPr>
          <a:xfrm>
            <a:off x="6705600" y="358660"/>
            <a:ext cx="2184050" cy="400110"/>
          </a:xfrm>
          <a:prstGeom prst="rect">
            <a:avLst/>
          </a:prstGeom>
          <a:noFill/>
        </p:spPr>
        <p:txBody>
          <a:bodyPr wrap="square" rtlCol="0">
            <a:spAutoFit/>
          </a:bodyPr>
          <a:lstStyle/>
          <a:p>
            <a:pPr algn="r"/>
            <a:r>
              <a:rPr lang="en-US" sz="2000" b="1" smtClean="0">
                <a:solidFill>
                  <a:srgbClr val="002060"/>
                </a:solidFill>
                <a:latin typeface="Segoe UI" pitchFamily="34" charset="0"/>
                <a:cs typeface="Segoe UI" pitchFamily="34" charset="0"/>
              </a:rPr>
              <a:t>IS Development</a:t>
            </a:r>
            <a:endParaRPr lang="en-US" sz="2000" dirty="0" smtClean="0">
              <a:solidFill>
                <a:srgbClr val="002060"/>
              </a:solidFill>
              <a:latin typeface="Arial" pitchFamily="34" charset="0"/>
              <a:cs typeface="Arial" pitchFamily="34" charset="0"/>
            </a:endParaRPr>
          </a:p>
        </p:txBody>
      </p:sp>
      <p:pic>
        <p:nvPicPr>
          <p:cNvPr id="9" name="Picture 8"/>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451606" y="486005"/>
            <a:ext cx="745364" cy="559023"/>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
        <p:nvSpPr>
          <p:cNvPr id="8" name="Date Placeholder 7"/>
          <p:cNvSpPr>
            <a:spLocks noGrp="1"/>
          </p:cNvSpPr>
          <p:nvPr>
            <p:ph type="dt" sz="half" idx="2"/>
          </p:nvPr>
        </p:nvSpPr>
        <p:spPr>
          <a:xfrm>
            <a:off x="3581400" y="6356350"/>
            <a:ext cx="2133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fld id="{65E9E73F-5F18-48F0-B673-0A1C57ED2AA5}" type="datetime1">
              <a:rPr lang="en-US" smtClean="0"/>
              <a:t>03/04/2013</a:t>
            </a:fld>
            <a:endParaRPr lang="en-US"/>
          </a:p>
        </p:txBody>
      </p:sp>
    </p:spTree>
  </p:cSld>
  <p:clrMap bg1="lt1" tx1="dk1" bg2="lt2" tx2="dk2" accent1="accent1" accent2="accent2" accent3="accent3" accent4="accent4" accent5="accent5" accent6="accent6" hlink="hlink" folHlink="folHlink"/>
  <p:sldLayoutIdLst>
    <p:sldLayoutId id="2147483662" r:id="rId1"/>
    <p:sldLayoutId id="2147483663" r:id="rId2"/>
    <p:sldLayoutId id="2147483666" r:id="rId3"/>
    <p:sldLayoutId id="2147483664" r:id="rId4"/>
    <p:sldLayoutId id="2147483665" r:id="rId5"/>
    <p:sldLayoutId id="2147483668" r:id="rId6"/>
    <p:sldLayoutId id="2147483669" r:id="rId7"/>
  </p:sldLayoutIdLst>
  <p:timing>
    <p:tnLst>
      <p:par>
        <p:cTn id="1" dur="indefinite" restart="never" nodeType="tmRoot"/>
      </p:par>
    </p:tnLst>
  </p:timing>
  <p:hf hdr="0"/>
  <p:txStyles>
    <p:titleStyle>
      <a:lvl1pPr algn="l" defTabSz="914400" rtl="0" eaLnBrk="1" latinLnBrk="0" hangingPunct="1">
        <a:spcBef>
          <a:spcPct val="0"/>
        </a:spcBef>
        <a:buNone/>
        <a:defRPr sz="3600" b="1" kern="1200">
          <a:solidFill>
            <a:srgbClr val="717171"/>
          </a:solidFill>
          <a:latin typeface="Arial" pitchFamily="34" charset="0"/>
          <a:ea typeface="+mj-ea"/>
          <a:cs typeface="Arial" pitchFamily="34" charset="0"/>
        </a:defRPr>
      </a:lvl1pPr>
    </p:titleStyle>
    <p:bodyStyle>
      <a:lvl1pPr marL="227013" indent="-227013" algn="l" defTabSz="914400" rtl="0" eaLnBrk="1" latinLnBrk="0" hangingPunct="1">
        <a:spcBef>
          <a:spcPct val="20000"/>
        </a:spcBef>
        <a:buClr>
          <a:srgbClr val="F47836"/>
        </a:buClr>
        <a:buFont typeface="Arial" pitchFamily="34" charset="0"/>
        <a:buChar char="•"/>
        <a:tabLst/>
        <a:defRPr sz="3200" kern="1200">
          <a:solidFill>
            <a:srgbClr val="717171"/>
          </a:solidFill>
          <a:latin typeface="Arial" pitchFamily="34" charset="0"/>
          <a:ea typeface="+mn-ea"/>
          <a:cs typeface="Arial" pitchFamily="34" charset="0"/>
        </a:defRPr>
      </a:lvl1pPr>
      <a:lvl2pPr marL="579438" indent="-341313" algn="l" defTabSz="914400" rtl="0" eaLnBrk="1" latinLnBrk="0" hangingPunct="1">
        <a:spcBef>
          <a:spcPct val="20000"/>
        </a:spcBef>
        <a:buClr>
          <a:srgbClr val="F47836"/>
        </a:buClr>
        <a:buFont typeface="Arial" pitchFamily="34" charset="0"/>
        <a:buChar char="–"/>
        <a:defRPr sz="2800" kern="1200">
          <a:solidFill>
            <a:srgbClr val="717171"/>
          </a:solidFill>
          <a:latin typeface="Arial" pitchFamily="34" charset="0"/>
          <a:ea typeface="+mn-ea"/>
          <a:cs typeface="Arial" pitchFamily="34" charset="0"/>
        </a:defRPr>
      </a:lvl2pPr>
      <a:lvl3pPr marL="804863" indent="-228600" algn="l" defTabSz="914400" rtl="0" eaLnBrk="1" latinLnBrk="0" hangingPunct="1">
        <a:spcBef>
          <a:spcPct val="20000"/>
        </a:spcBef>
        <a:buFont typeface="Arial" pitchFamily="34" charset="0"/>
        <a:buChar char="•"/>
        <a:tabLst/>
        <a:defRPr sz="2400" kern="1200">
          <a:solidFill>
            <a:srgbClr val="717171"/>
          </a:solidFill>
          <a:latin typeface="Arial" pitchFamily="34" charset="0"/>
          <a:ea typeface="+mn-ea"/>
          <a:cs typeface="Arial" pitchFamily="34" charset="0"/>
        </a:defRPr>
      </a:lvl3pPr>
      <a:lvl4pPr marL="1143000" indent="-338138" algn="l" defTabSz="914400" rtl="0" eaLnBrk="1" latinLnBrk="0" hangingPunct="1">
        <a:spcBef>
          <a:spcPct val="20000"/>
        </a:spcBef>
        <a:buFont typeface="Arial" pitchFamily="34" charset="0"/>
        <a:buChar char="–"/>
        <a:defRPr sz="2000" kern="1200">
          <a:solidFill>
            <a:srgbClr val="717171"/>
          </a:solidFill>
          <a:latin typeface="Arial" pitchFamily="34" charset="0"/>
          <a:ea typeface="+mn-ea"/>
          <a:cs typeface="Arial" pitchFamily="34" charset="0"/>
        </a:defRPr>
      </a:lvl4pPr>
      <a:lvl5pPr marL="1371600" indent="-338138" algn="l" defTabSz="914400" rtl="0" eaLnBrk="1" latinLnBrk="0" hangingPunct="1">
        <a:spcBef>
          <a:spcPct val="20000"/>
        </a:spcBef>
        <a:buFont typeface="Arial" pitchFamily="34" charset="0"/>
        <a:buChar char="»"/>
        <a:defRPr sz="1800" kern="1200">
          <a:solidFill>
            <a:srgbClr val="71717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2.xml"/><Relationship Id="rId1" Type="http://schemas.openxmlformats.org/officeDocument/2006/relationships/slideLayout" Target="../slideLayouts/slideLayout4.xml"/><Relationship Id="rId4" Type="http://schemas.openxmlformats.org/officeDocument/2006/relationships/image" Target="../media/image6.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381000" y="3505200"/>
            <a:ext cx="8458200" cy="1676400"/>
          </a:xfrm>
        </p:spPr>
        <p:txBody>
          <a:bodyPr>
            <a:noAutofit/>
          </a:bodyPr>
          <a:lstStyle/>
          <a:p>
            <a:r>
              <a:rPr lang="vi-VN" sz="3600" i="1" smtClean="0"/>
              <a:t>Chương </a:t>
            </a:r>
            <a:r>
              <a:rPr lang="en-US" sz="3600" i="1" smtClean="0"/>
              <a:t>5</a:t>
            </a:r>
            <a:r>
              <a:rPr lang="vi-VN" sz="3600" i="1" smtClean="0"/>
              <a:t> </a:t>
            </a:r>
            <a:endParaRPr lang="vi-VN" sz="3600" i="1"/>
          </a:p>
          <a:p>
            <a:r>
              <a:rPr lang="vi-VN" sz="3600" b="1"/>
              <a:t>CÁC PHƯƠNG PHÁP LUẬN </a:t>
            </a:r>
            <a:br>
              <a:rPr lang="vi-VN" sz="3600" b="1"/>
            </a:br>
            <a:r>
              <a:rPr lang="vi-VN" sz="3600" b="1"/>
              <a:t>PHÁT TRIỂN HỆ THỐNG THÔNG TIN QUẢN </a:t>
            </a:r>
            <a:r>
              <a:rPr lang="vi-VN" sz="3600" b="1"/>
              <a:t>LÝ</a:t>
            </a:r>
          </a:p>
        </p:txBody>
      </p:sp>
      <p:sp>
        <p:nvSpPr>
          <p:cNvPr id="5" name="Title 4"/>
          <p:cNvSpPr>
            <a:spLocks noGrp="1"/>
          </p:cNvSpPr>
          <p:nvPr>
            <p:ph type="ctrTitle"/>
          </p:nvPr>
        </p:nvSpPr>
        <p:spPr/>
        <p:txBody>
          <a:bodyPr/>
          <a:lstStyle/>
          <a:p>
            <a:r>
              <a:rPr lang="en-US" smtClean="0"/>
              <a:t>Phát triển hệ thống thông tin (IS Development)</a:t>
            </a:r>
            <a:endParaRPr lang="en-US"/>
          </a:p>
        </p:txBody>
      </p:sp>
    </p:spTree>
    <p:extLst>
      <p:ext uri="{BB962C8B-B14F-4D97-AF65-F5344CB8AC3E}">
        <p14:creationId xmlns:p14="http://schemas.microsoft.com/office/powerpoint/2010/main" val="63111570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marR="0" rtl="0"/>
            <a:r>
              <a:rPr lang="en-US" sz="4000" b="1" smtClean="0">
                <a:solidFill>
                  <a:srgbClr val="365F91"/>
                </a:solidFill>
                <a:latin typeface="Cambria"/>
              </a:rPr>
              <a:t>NỘI DUNG CHÍNH</a:t>
            </a:r>
            <a:endParaRPr lang="en-US" sz="4000" b="1">
              <a:solidFill>
                <a:srgbClr val="365F91"/>
              </a:solidFill>
              <a:latin typeface="Cambria"/>
            </a:endParaRPr>
          </a:p>
        </p:txBody>
      </p:sp>
      <p:sp>
        <p:nvSpPr>
          <p:cNvPr id="3" name="Text Placeholder 2"/>
          <p:cNvSpPr>
            <a:spLocks noGrp="1"/>
          </p:cNvSpPr>
          <p:nvPr>
            <p:ph idx="1"/>
          </p:nvPr>
        </p:nvSpPr>
        <p:spPr>
          <a:xfrm>
            <a:off x="283780" y="1981200"/>
            <a:ext cx="8707820" cy="4343400"/>
          </a:xfrm>
        </p:spPr>
        <p:txBody>
          <a:bodyPr>
            <a:noAutofit/>
          </a:bodyPr>
          <a:lstStyle/>
          <a:p>
            <a:pPr marL="514350" indent="-514350">
              <a:buFont typeface="+mj-lt"/>
              <a:buAutoNum type="arabicPeriod"/>
            </a:pPr>
            <a:r>
              <a:rPr lang="vi-VN" sz="2000" b="1">
                <a:solidFill>
                  <a:srgbClr val="4F81BD"/>
                </a:solidFill>
                <a:latin typeface="Cambria"/>
              </a:rPr>
              <a:t>PHƯƠNG PHÁP LUẬN HƯỚNG QUY TRÌNH </a:t>
            </a:r>
            <a:br>
              <a:rPr lang="vi-VN" sz="2000" b="1">
                <a:solidFill>
                  <a:srgbClr val="4F81BD"/>
                </a:solidFill>
                <a:latin typeface="Cambria"/>
              </a:rPr>
            </a:br>
            <a:r>
              <a:rPr lang="vi-VN" sz="2000" b="1">
                <a:solidFill>
                  <a:srgbClr val="4F81BD"/>
                </a:solidFill>
                <a:latin typeface="Cambria"/>
              </a:rPr>
              <a:t>(PROCESS-ORIENTED METHODOLOGIES)</a:t>
            </a:r>
          </a:p>
          <a:p>
            <a:pPr marL="514350" indent="-514350">
              <a:buFont typeface="+mj-lt"/>
              <a:buAutoNum type="arabicPeriod"/>
            </a:pPr>
            <a:r>
              <a:rPr lang="vi-VN" sz="2000" b="1">
                <a:solidFill>
                  <a:srgbClr val="4F81BD"/>
                </a:solidFill>
                <a:latin typeface="Cambria"/>
              </a:rPr>
              <a:t>PHƯƠNG PHÁP LUẬN HỖN HỢP </a:t>
            </a:r>
            <a:br>
              <a:rPr lang="vi-VN" sz="2000" b="1">
                <a:solidFill>
                  <a:srgbClr val="4F81BD"/>
                </a:solidFill>
                <a:latin typeface="Cambria"/>
              </a:rPr>
            </a:br>
            <a:r>
              <a:rPr lang="vi-VN" sz="2000" b="1">
                <a:solidFill>
                  <a:srgbClr val="4F81BD"/>
                </a:solidFill>
                <a:latin typeface="Cambria"/>
              </a:rPr>
              <a:t>(BLENDED METHODOLOGIES)</a:t>
            </a:r>
          </a:p>
          <a:p>
            <a:pPr marL="514350" indent="-514350">
              <a:buFont typeface="+mj-lt"/>
              <a:buAutoNum type="arabicPeriod"/>
            </a:pPr>
            <a:r>
              <a:rPr lang="vi-VN" sz="2000" b="1">
                <a:solidFill>
                  <a:srgbClr val="4F81BD"/>
                </a:solidFill>
                <a:latin typeface="Cambria"/>
              </a:rPr>
              <a:t>PHƯƠNG PHÁP LUẬN HƯỚNG ĐỐI TƯỢNG </a:t>
            </a:r>
            <a:br>
              <a:rPr lang="vi-VN" sz="2000" b="1">
                <a:solidFill>
                  <a:srgbClr val="4F81BD"/>
                </a:solidFill>
                <a:latin typeface="Cambria"/>
              </a:rPr>
            </a:br>
            <a:r>
              <a:rPr lang="vi-VN" sz="2000" b="1">
                <a:solidFill>
                  <a:srgbClr val="4F81BD"/>
                </a:solidFill>
                <a:latin typeface="Cambria"/>
              </a:rPr>
              <a:t>(OBJECT-ORIENTED METHODOLOGIES)</a:t>
            </a:r>
          </a:p>
          <a:p>
            <a:pPr marL="514350" indent="-514350">
              <a:buFont typeface="+mj-lt"/>
              <a:buAutoNum type="arabicPeriod"/>
            </a:pPr>
            <a:r>
              <a:rPr lang="vi-VN" sz="2000" b="1">
                <a:solidFill>
                  <a:srgbClr val="4F81BD"/>
                </a:solidFill>
                <a:latin typeface="Cambria"/>
              </a:rPr>
              <a:t>PHƯƠNG PHÁP LUẬN PHÁT TRIỂN NHANH </a:t>
            </a:r>
            <a:br>
              <a:rPr lang="vi-VN" sz="2000" b="1">
                <a:solidFill>
                  <a:srgbClr val="4F81BD"/>
                </a:solidFill>
                <a:latin typeface="Cambria"/>
              </a:rPr>
            </a:br>
            <a:r>
              <a:rPr lang="vi-VN" sz="2000" b="1">
                <a:solidFill>
                  <a:srgbClr val="4F81BD"/>
                </a:solidFill>
                <a:latin typeface="Cambria"/>
              </a:rPr>
              <a:t>(RAPID DEVELOPMENT METHODOLOGIES)</a:t>
            </a:r>
          </a:p>
          <a:p>
            <a:pPr marL="514350" indent="-514350">
              <a:buFont typeface="+mj-lt"/>
              <a:buAutoNum type="arabicPeriod"/>
            </a:pPr>
            <a:r>
              <a:rPr lang="vi-VN" sz="2000" b="1">
                <a:solidFill>
                  <a:srgbClr val="4F81BD"/>
                </a:solidFill>
                <a:latin typeface="Cambria"/>
              </a:rPr>
              <a:t>PHƯƠNG PHÁP LUẬN HƯỚNG CON NGƯỜI </a:t>
            </a:r>
            <a:br>
              <a:rPr lang="vi-VN" sz="2000" b="1">
                <a:solidFill>
                  <a:srgbClr val="4F81BD"/>
                </a:solidFill>
                <a:latin typeface="Cambria"/>
              </a:rPr>
            </a:br>
            <a:r>
              <a:rPr lang="vi-VN" sz="2000" b="1">
                <a:solidFill>
                  <a:srgbClr val="4F81BD"/>
                </a:solidFill>
                <a:latin typeface="Cambria"/>
              </a:rPr>
              <a:t>(PEOPLE-ORIENTED METHODOLOGIES)</a:t>
            </a:r>
          </a:p>
          <a:p>
            <a:pPr marL="514350" indent="-514350">
              <a:buFont typeface="+mj-lt"/>
              <a:buAutoNum type="arabicPeriod"/>
            </a:pPr>
            <a:r>
              <a:rPr lang="vi-VN" sz="2000" b="1">
                <a:solidFill>
                  <a:srgbClr val="4F81BD"/>
                </a:solidFill>
                <a:latin typeface="Cambria"/>
              </a:rPr>
              <a:t>PHƯƠNG PHÁP LUẬN HƯỚNG TỔ CHỨC </a:t>
            </a:r>
            <a:br>
              <a:rPr lang="vi-VN" sz="2000" b="1">
                <a:solidFill>
                  <a:srgbClr val="4F81BD"/>
                </a:solidFill>
                <a:latin typeface="Cambria"/>
              </a:rPr>
            </a:br>
            <a:r>
              <a:rPr lang="vi-VN" sz="2000" b="1">
                <a:solidFill>
                  <a:srgbClr val="4F81BD"/>
                </a:solidFill>
                <a:latin typeface="Cambria"/>
              </a:rPr>
              <a:t>(ORGANISATIONAL-ORIENTED METHODOLOGIES)</a:t>
            </a:r>
          </a:p>
          <a:p>
            <a:pPr marL="514350" indent="-514350">
              <a:buFont typeface="+mj-lt"/>
              <a:buAutoNum type="arabicPeriod"/>
            </a:pPr>
            <a:r>
              <a:rPr lang="vi-VN" sz="2000" b="1">
                <a:solidFill>
                  <a:srgbClr val="4F81BD"/>
                </a:solidFill>
                <a:latin typeface="Cambria"/>
              </a:rPr>
              <a:t>CÁC KHUÔN MẪU (FRAMEWORKS)</a:t>
            </a:r>
          </a:p>
        </p:txBody>
      </p:sp>
      <p:sp>
        <p:nvSpPr>
          <p:cNvPr id="5" name="Footer Placeholder 4"/>
          <p:cNvSpPr>
            <a:spLocks noGrp="1"/>
          </p:cNvSpPr>
          <p:nvPr>
            <p:ph type="ftr" sz="quarter" idx="11"/>
          </p:nvPr>
        </p:nvSpPr>
        <p:spPr/>
        <p:txBody>
          <a:bodyPr/>
          <a:lstStyle/>
          <a:p>
            <a:r>
              <a:rPr lang="vi-VN" smtClean="0"/>
              <a:t>Chương 5: Các phương pháp luận phát triển HTTT</a:t>
            </a:r>
            <a:endParaRPr lang="en-US"/>
          </a:p>
        </p:txBody>
      </p:sp>
      <p:sp>
        <p:nvSpPr>
          <p:cNvPr id="6" name="Slide Number Placeholder 5"/>
          <p:cNvSpPr>
            <a:spLocks noGrp="1"/>
          </p:cNvSpPr>
          <p:nvPr>
            <p:ph type="sldNum" sz="quarter" idx="12"/>
          </p:nvPr>
        </p:nvSpPr>
        <p:spPr/>
        <p:txBody>
          <a:bodyPr/>
          <a:lstStyle/>
          <a:p>
            <a:fld id="{29FB057B-E620-4F34-A029-352F3A48B5DA}" type="slidenum">
              <a:rPr lang="en-US" smtClean="0"/>
              <a:t>2</a:t>
            </a:fld>
            <a:endParaRPr lang="en-US"/>
          </a:p>
        </p:txBody>
      </p:sp>
      <p:sp>
        <p:nvSpPr>
          <p:cNvPr id="4" name="Date Placeholder 3"/>
          <p:cNvSpPr>
            <a:spLocks noGrp="1"/>
          </p:cNvSpPr>
          <p:nvPr>
            <p:ph type="dt" sz="half" idx="2"/>
          </p:nvPr>
        </p:nvSpPr>
        <p:spPr/>
        <p:txBody>
          <a:bodyPr/>
          <a:lstStyle/>
          <a:p>
            <a:fld id="{E1696D38-7851-43F1-94C3-FE5CA8BC3CB8}" type="datetime1">
              <a:rPr lang="en-US" smtClean="0"/>
              <a:t>03/04/2013</a:t>
            </a:fld>
            <a:endParaRPr lang="en-US"/>
          </a:p>
        </p:txBody>
      </p:sp>
    </p:spTree>
    <p:extLst>
      <p:ext uri="{BB962C8B-B14F-4D97-AF65-F5344CB8AC3E}">
        <p14:creationId xmlns:p14="http://schemas.microsoft.com/office/powerpoint/2010/main" val="315214721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3" name="Rectangle 2"/>
          <p:cNvSpPr>
            <a:spLocks noGrp="1" noChangeArrowheads="1"/>
          </p:cNvSpPr>
          <p:nvPr>
            <p:ph type="title"/>
          </p:nvPr>
        </p:nvSpPr>
        <p:spPr/>
        <p:txBody>
          <a:bodyPr>
            <a:normAutofit fontScale="90000"/>
          </a:bodyPr>
          <a:lstStyle/>
          <a:p>
            <a:pPr algn="just" eaLnBrk="1" hangingPunct="1"/>
            <a:r>
              <a:rPr lang="en-US" dirty="0" err="1" smtClean="0"/>
              <a:t>Tài</a:t>
            </a:r>
            <a:r>
              <a:rPr lang="en-US" dirty="0" smtClean="0"/>
              <a:t> </a:t>
            </a:r>
            <a:r>
              <a:rPr lang="en-US" dirty="0" err="1" smtClean="0"/>
              <a:t>liệu</a:t>
            </a:r>
            <a:r>
              <a:rPr lang="en-US" dirty="0" smtClean="0"/>
              <a:t> </a:t>
            </a:r>
            <a:r>
              <a:rPr lang="en-US" dirty="0" err="1" smtClean="0"/>
              <a:t>học</a:t>
            </a:r>
            <a:r>
              <a:rPr lang="en-US" dirty="0" smtClean="0"/>
              <a:t> </a:t>
            </a:r>
            <a:r>
              <a:rPr lang="en-US" dirty="0" err="1" smtClean="0"/>
              <a:t>tập</a:t>
            </a:r>
            <a:endParaRPr lang="en-US" dirty="0" smtClean="0"/>
          </a:p>
        </p:txBody>
      </p:sp>
      <p:sp>
        <p:nvSpPr>
          <p:cNvPr id="3" name="Footer Placeholder 2"/>
          <p:cNvSpPr>
            <a:spLocks noGrp="1"/>
          </p:cNvSpPr>
          <p:nvPr>
            <p:ph type="ftr" sz="quarter" idx="11"/>
          </p:nvPr>
        </p:nvSpPr>
        <p:spPr/>
        <p:txBody>
          <a:bodyPr/>
          <a:lstStyle/>
          <a:p>
            <a:r>
              <a:rPr lang="vi-VN" smtClean="0"/>
              <a:t>Chương 5: Các phương pháp luận phát triển HTTT</a:t>
            </a:r>
            <a:endParaRPr lang="en-US"/>
          </a:p>
        </p:txBody>
      </p:sp>
      <p:sp>
        <p:nvSpPr>
          <p:cNvPr id="5" name="Slide Number Placeholder 4"/>
          <p:cNvSpPr>
            <a:spLocks noGrp="1"/>
          </p:cNvSpPr>
          <p:nvPr>
            <p:ph type="sldNum" sz="quarter" idx="12"/>
          </p:nvPr>
        </p:nvSpPr>
        <p:spPr/>
        <p:txBody>
          <a:bodyPr>
            <a:normAutofit fontScale="92500" lnSpcReduction="20000"/>
          </a:bodyPr>
          <a:lstStyle/>
          <a:p>
            <a:fld id="{1AD93096-5B34-4342-9326-69289CEAE4C2}" type="slidenum">
              <a:rPr lang="en-US" smtClean="0"/>
              <a:pPr/>
              <a:t>3</a:t>
            </a:fld>
            <a:endParaRPr lang="en-US" dirty="0">
              <a:solidFill>
                <a:srgbClr val="FFFFFF"/>
              </a:solidFill>
            </a:endParaRPr>
          </a:p>
        </p:txBody>
      </p:sp>
      <p:sp>
        <p:nvSpPr>
          <p:cNvPr id="179203" name="Rectangle 3"/>
          <p:cNvSpPr>
            <a:spLocks noGrp="1" noChangeArrowheads="1"/>
          </p:cNvSpPr>
          <p:nvPr>
            <p:ph sz="quarter" idx="1"/>
          </p:nvPr>
        </p:nvSpPr>
        <p:spPr/>
        <p:txBody>
          <a:bodyPr>
            <a:normAutofit/>
          </a:bodyPr>
          <a:lstStyle/>
          <a:p>
            <a:pPr>
              <a:lnSpc>
                <a:spcPct val="120000"/>
              </a:lnSpc>
              <a:spcBef>
                <a:spcPts val="600"/>
              </a:spcBef>
            </a:pPr>
            <a:r>
              <a:rPr lang="en-US" sz="2800" b="1" dirty="0" err="1" smtClean="0"/>
              <a:t>Tài</a:t>
            </a:r>
            <a:r>
              <a:rPr lang="en-US" sz="2800" b="1" dirty="0" smtClean="0"/>
              <a:t> </a:t>
            </a:r>
            <a:r>
              <a:rPr lang="en-US" sz="2800" b="1" dirty="0" err="1" smtClean="0"/>
              <a:t>liệu</a:t>
            </a:r>
            <a:r>
              <a:rPr lang="en-US" sz="2800" b="1" dirty="0" smtClean="0"/>
              <a:t> </a:t>
            </a:r>
            <a:r>
              <a:rPr lang="en-US" sz="2800" b="1" dirty="0" err="1" smtClean="0"/>
              <a:t>và</a:t>
            </a:r>
            <a:r>
              <a:rPr lang="en-US" sz="2800" b="1" dirty="0" smtClean="0"/>
              <a:t> </a:t>
            </a:r>
            <a:r>
              <a:rPr lang="en-US" sz="2800" b="1" dirty="0" err="1" smtClean="0"/>
              <a:t>giáo</a:t>
            </a:r>
            <a:r>
              <a:rPr lang="en-US" sz="2800" b="1" dirty="0" smtClean="0"/>
              <a:t> </a:t>
            </a:r>
            <a:r>
              <a:rPr lang="en-US" sz="2800" b="1" dirty="0" err="1" smtClean="0"/>
              <a:t>trình</a:t>
            </a:r>
            <a:r>
              <a:rPr lang="en-US" sz="2800" b="1" dirty="0" smtClean="0"/>
              <a:t> </a:t>
            </a:r>
            <a:r>
              <a:rPr lang="en-US" sz="2800" b="1" dirty="0" err="1" smtClean="0"/>
              <a:t>chính</a:t>
            </a:r>
            <a:r>
              <a:rPr lang="en-US" sz="2800" b="1" dirty="0" smtClean="0"/>
              <a:t>:</a:t>
            </a:r>
          </a:p>
          <a:p>
            <a:pPr marL="911225" lvl="1" indent="-447675">
              <a:lnSpc>
                <a:spcPct val="120000"/>
              </a:lnSpc>
              <a:spcBef>
                <a:spcPts val="600"/>
              </a:spcBef>
            </a:pPr>
            <a:r>
              <a:rPr lang="en-US" sz="2400" dirty="0" smtClean="0"/>
              <a:t>Slide </a:t>
            </a:r>
            <a:r>
              <a:rPr lang="en-US" sz="2400" err="1" smtClean="0"/>
              <a:t>bài</a:t>
            </a:r>
            <a:r>
              <a:rPr lang="en-US" sz="2400" smtClean="0"/>
              <a:t> giảng.</a:t>
            </a:r>
            <a:endParaRPr lang="en-US" sz="2400" dirty="0" smtClean="0"/>
          </a:p>
          <a:p>
            <a:pPr>
              <a:lnSpc>
                <a:spcPct val="120000"/>
              </a:lnSpc>
              <a:spcBef>
                <a:spcPts val="600"/>
              </a:spcBef>
            </a:pPr>
            <a:r>
              <a:rPr lang="en-US" sz="2800" b="1" smtClean="0"/>
              <a:t>Tài </a:t>
            </a:r>
            <a:r>
              <a:rPr lang="en-US" sz="2800" b="1" dirty="0" err="1" smtClean="0"/>
              <a:t>liệu</a:t>
            </a:r>
            <a:r>
              <a:rPr lang="en-US" sz="2800" b="1" dirty="0" smtClean="0"/>
              <a:t> </a:t>
            </a:r>
            <a:r>
              <a:rPr lang="en-US" sz="2800" b="1" dirty="0" err="1" smtClean="0"/>
              <a:t>tham</a:t>
            </a:r>
            <a:r>
              <a:rPr lang="en-US" sz="2800" b="1" dirty="0" smtClean="0"/>
              <a:t> </a:t>
            </a:r>
            <a:r>
              <a:rPr lang="en-US" sz="2800" b="1" dirty="0" err="1" smtClean="0"/>
              <a:t>khảo</a:t>
            </a:r>
            <a:r>
              <a:rPr lang="en-US" sz="2800" b="1" dirty="0" smtClean="0"/>
              <a:t>:</a:t>
            </a:r>
            <a:endParaRPr lang="en-US" sz="2800" b="1" i="1" dirty="0" smtClean="0"/>
          </a:p>
          <a:p>
            <a:pPr lvl="1"/>
            <a:r>
              <a:rPr lang="en-US" sz="2400"/>
              <a:t>Avison, D.E. &amp; Fitzgerald, G. “</a:t>
            </a:r>
            <a:r>
              <a:rPr lang="en-US" sz="2400" i="1"/>
              <a:t>Information Systems Development: Methodologies, Techniques and Tools</a:t>
            </a:r>
            <a:r>
              <a:rPr lang="en-US" sz="2400"/>
              <a:t>”, 4</a:t>
            </a:r>
            <a:r>
              <a:rPr lang="en-US" sz="2400" baseline="30000"/>
              <a:t>th</a:t>
            </a:r>
            <a:r>
              <a:rPr lang="en-US" sz="2400"/>
              <a:t> Edition, McGraw-Hill, London, 2006. </a:t>
            </a:r>
            <a:endParaRPr lang="en-US" sz="2400" smtClean="0"/>
          </a:p>
          <a:p>
            <a:pPr lvl="2"/>
            <a:r>
              <a:rPr lang="en-US" sz="2000" smtClean="0"/>
              <a:t>Chapter </a:t>
            </a:r>
            <a:r>
              <a:rPr lang="en-US" sz="2000" smtClean="0"/>
              <a:t>20, 21, 22, 23, 24, 25, 26</a:t>
            </a:r>
            <a:endParaRPr lang="en-US" sz="2000"/>
          </a:p>
        </p:txBody>
      </p:sp>
      <p:sp>
        <p:nvSpPr>
          <p:cNvPr id="4" name="Date Placeholder 3"/>
          <p:cNvSpPr>
            <a:spLocks noGrp="1"/>
          </p:cNvSpPr>
          <p:nvPr>
            <p:ph type="dt" sz="half" idx="10"/>
          </p:nvPr>
        </p:nvSpPr>
        <p:spPr/>
        <p:txBody>
          <a:bodyPr/>
          <a:lstStyle/>
          <a:p>
            <a:fld id="{D679FA78-523F-4A26-9948-24E57CE6D162}" type="datetime1">
              <a:rPr lang="en-US" smtClean="0"/>
              <a:t>03/04/2013</a:t>
            </a:fld>
            <a:endParaRPr lang="en-US"/>
          </a:p>
        </p:txBody>
      </p:sp>
    </p:spTree>
    <p:extLst>
      <p:ext uri="{BB962C8B-B14F-4D97-AF65-F5344CB8AC3E}">
        <p14:creationId xmlns:p14="http://schemas.microsoft.com/office/powerpoint/2010/main" val="289285077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p:cTn id="6" dur="1" fill="hold">
                                          <p:stCondLst>
                                            <p:cond delay="0"/>
                                          </p:stCondLst>
                                        </p:cTn>
                                        <p:tgtEl>
                                          <p:spTgt spid="179203">
                                            <p:txEl>
                                              <p:pRg st="0" end="0"/>
                                            </p:txEl>
                                          </p:spTgt>
                                        </p:tgtEl>
                                        <p:attrNameLst>
                                          <p:attrName>style.visibility</p:attrName>
                                        </p:attrNameLst>
                                      </p:cBhvr>
                                      <p:to>
                                        <p:strVal val="visible"/>
                                      </p:to>
                                    </p:set>
                                    <p:animEffect transition="in" filter="blinds(horizontal)">
                                      <p:cBhvr>
                                        <p:cTn id="7" dur="500"/>
                                        <p:tgtEl>
                                          <p:spTgt spid="17920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nodeType="clickEffect">
                                  <p:stCondLst>
                                    <p:cond delay="0"/>
                                  </p:stCondLst>
                                  <p:childTnLst>
                                    <p:set>
                                      <p:cBhvr>
                                        <p:cTn id="11" dur="1" fill="hold">
                                          <p:stCondLst>
                                            <p:cond delay="0"/>
                                          </p:stCondLst>
                                        </p:cTn>
                                        <p:tgtEl>
                                          <p:spTgt spid="179203">
                                            <p:txEl>
                                              <p:pRg st="1" end="1"/>
                                            </p:txEl>
                                          </p:spTgt>
                                        </p:tgtEl>
                                        <p:attrNameLst>
                                          <p:attrName>style.visibility</p:attrName>
                                        </p:attrNameLst>
                                      </p:cBhvr>
                                      <p:to>
                                        <p:strVal val="visible"/>
                                      </p:to>
                                    </p:set>
                                    <p:animEffect transition="in" filter="blinds(horizontal)">
                                      <p:cBhvr>
                                        <p:cTn id="12" dur="500"/>
                                        <p:tgtEl>
                                          <p:spTgt spid="179203">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nodeType="clickEffect">
                                  <p:stCondLst>
                                    <p:cond delay="0"/>
                                  </p:stCondLst>
                                  <p:childTnLst>
                                    <p:set>
                                      <p:cBhvr>
                                        <p:cTn id="16" dur="1" fill="hold">
                                          <p:stCondLst>
                                            <p:cond delay="0"/>
                                          </p:stCondLst>
                                        </p:cTn>
                                        <p:tgtEl>
                                          <p:spTgt spid="179203">
                                            <p:txEl>
                                              <p:pRg st="2" end="2"/>
                                            </p:txEl>
                                          </p:spTgt>
                                        </p:tgtEl>
                                        <p:attrNameLst>
                                          <p:attrName>style.visibility</p:attrName>
                                        </p:attrNameLst>
                                      </p:cBhvr>
                                      <p:to>
                                        <p:strVal val="visible"/>
                                      </p:to>
                                    </p:set>
                                    <p:animEffect transition="in" filter="blinds(horizontal)">
                                      <p:cBhvr>
                                        <p:cTn id="17" dur="500"/>
                                        <p:tgtEl>
                                          <p:spTgt spid="17920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marR="0" rtl="0"/>
            <a:r>
              <a:rPr lang="vi-VN" sz="3200" b="1" i="0" u="none" strike="noStrike" kern="1800" baseline="0" smtClean="0">
                <a:solidFill>
                  <a:srgbClr val="1F497D"/>
                </a:solidFill>
                <a:latin typeface="Cambria"/>
              </a:rPr>
              <a:t>PHƯƠNG PHÁP LUẬN HƯỚNG QUY TRÌNH (PROCESS-ORIENTED METHODOLOGIES) </a:t>
            </a:r>
          </a:p>
        </p:txBody>
      </p:sp>
      <p:sp>
        <p:nvSpPr>
          <p:cNvPr id="3" name="Text Placeholder 2"/>
          <p:cNvSpPr>
            <a:spLocks noGrp="1"/>
          </p:cNvSpPr>
          <p:nvPr>
            <p:ph idx="1"/>
          </p:nvPr>
        </p:nvSpPr>
        <p:spPr>
          <a:xfrm>
            <a:off x="283780" y="2667000"/>
            <a:ext cx="8544910" cy="3657600"/>
          </a:xfrm>
        </p:spPr>
        <p:txBody>
          <a:bodyPr>
            <a:normAutofit/>
          </a:bodyPr>
          <a:lstStyle/>
          <a:p>
            <a:pPr marL="457200" indent="-457200">
              <a:buFont typeface="Wingdings" pitchFamily="2" charset="2"/>
              <a:buChar char="q"/>
            </a:pPr>
            <a:r>
              <a:rPr lang="en-US" b="1" kern="1800">
                <a:solidFill>
                  <a:srgbClr val="1F497D"/>
                </a:solidFill>
                <a:latin typeface="Cambria"/>
              </a:rPr>
              <a:t>Phân tích thiết kế và thực hiện hệ thống thông tin có cấu trúc (STRADIS) </a:t>
            </a:r>
          </a:p>
          <a:p>
            <a:pPr marL="457200" indent="-457200">
              <a:buFont typeface="Wingdings" pitchFamily="2" charset="2"/>
              <a:buChar char="q"/>
            </a:pPr>
            <a:r>
              <a:rPr lang="en-US" b="1" kern="1800">
                <a:solidFill>
                  <a:srgbClr val="1F497D"/>
                </a:solidFill>
                <a:latin typeface="Cambria"/>
              </a:rPr>
              <a:t>Yourdon Systems Method (YSM)</a:t>
            </a:r>
          </a:p>
          <a:p>
            <a:pPr marL="457200" indent="-457200">
              <a:buFont typeface="Wingdings" pitchFamily="2" charset="2"/>
              <a:buChar char="q"/>
            </a:pPr>
            <a:r>
              <a:rPr lang="en-US" b="1" kern="1800">
                <a:solidFill>
                  <a:srgbClr val="1F497D"/>
                </a:solidFill>
                <a:latin typeface="Cambria"/>
              </a:rPr>
              <a:t>Jackson Systems Development (JSD)</a:t>
            </a:r>
          </a:p>
        </p:txBody>
      </p:sp>
      <p:sp>
        <p:nvSpPr>
          <p:cNvPr id="5" name="Footer Placeholder 4"/>
          <p:cNvSpPr>
            <a:spLocks noGrp="1"/>
          </p:cNvSpPr>
          <p:nvPr>
            <p:ph type="ftr" sz="quarter" idx="11"/>
          </p:nvPr>
        </p:nvSpPr>
        <p:spPr/>
        <p:txBody>
          <a:bodyPr/>
          <a:lstStyle/>
          <a:p>
            <a:r>
              <a:rPr lang="vi-VN" smtClean="0"/>
              <a:t>Chương 5: Các phương pháp luận phát triển HTTT</a:t>
            </a:r>
            <a:endParaRPr lang="en-US"/>
          </a:p>
        </p:txBody>
      </p:sp>
      <p:sp>
        <p:nvSpPr>
          <p:cNvPr id="6" name="Slide Number Placeholder 5"/>
          <p:cNvSpPr>
            <a:spLocks noGrp="1"/>
          </p:cNvSpPr>
          <p:nvPr>
            <p:ph type="sldNum" sz="quarter" idx="12"/>
          </p:nvPr>
        </p:nvSpPr>
        <p:spPr/>
        <p:txBody>
          <a:bodyPr/>
          <a:lstStyle/>
          <a:p>
            <a:fld id="{608C809E-33B9-45BE-B130-5AF39CCD7C93}" type="slidenum">
              <a:rPr lang="en-US" smtClean="0"/>
              <a:t>4</a:t>
            </a:fld>
            <a:endParaRPr lang="en-US"/>
          </a:p>
        </p:txBody>
      </p:sp>
      <p:sp>
        <p:nvSpPr>
          <p:cNvPr id="4" name="Date Placeholder 3"/>
          <p:cNvSpPr>
            <a:spLocks noGrp="1"/>
          </p:cNvSpPr>
          <p:nvPr>
            <p:ph type="dt" sz="half" idx="2"/>
          </p:nvPr>
        </p:nvSpPr>
        <p:spPr/>
        <p:txBody>
          <a:bodyPr/>
          <a:lstStyle/>
          <a:p>
            <a:fld id="{40AEA1CA-9817-41D8-8769-FF7862C7DE81}" type="datetime1">
              <a:rPr lang="en-US" smtClean="0"/>
              <a:t>03/04/2013</a:t>
            </a:fld>
            <a:endParaRPr lang="en-US"/>
          </a:p>
        </p:txBody>
      </p:sp>
    </p:spTree>
    <p:extLst>
      <p:ext uri="{BB962C8B-B14F-4D97-AF65-F5344CB8AC3E}">
        <p14:creationId xmlns:p14="http://schemas.microsoft.com/office/powerpoint/2010/main" val="375060554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marR="0" rtl="0"/>
            <a:r>
              <a:rPr lang="en-US" sz="3600" b="1" i="0" u="none" strike="noStrike" kern="1800" baseline="0" smtClean="0">
                <a:solidFill>
                  <a:srgbClr val="1F497D"/>
                </a:solidFill>
                <a:latin typeface="Cambria"/>
              </a:rPr>
              <a:t>Phân tích thiết kế và thực hiện hệ thống thông tin có cấu trúc (STRADIS) </a:t>
            </a:r>
          </a:p>
        </p:txBody>
      </p:sp>
      <p:sp>
        <p:nvSpPr>
          <p:cNvPr id="3" name="Text Placeholder 2"/>
          <p:cNvSpPr>
            <a:spLocks noGrp="1"/>
          </p:cNvSpPr>
          <p:nvPr>
            <p:ph idx="1"/>
          </p:nvPr>
        </p:nvSpPr>
        <p:spPr>
          <a:xfrm>
            <a:off x="283780" y="2590800"/>
            <a:ext cx="8544910" cy="3733800"/>
          </a:xfrm>
        </p:spPr>
        <p:txBody>
          <a:bodyPr>
            <a:normAutofit fontScale="70000" lnSpcReduction="20000"/>
          </a:bodyPr>
          <a:lstStyle/>
          <a:p>
            <a:pPr marR="0" lvl="0" rtl="0">
              <a:lnSpc>
                <a:spcPct val="120000"/>
              </a:lnSpc>
              <a:spcBef>
                <a:spcPts val="600"/>
              </a:spcBef>
            </a:pPr>
            <a:r>
              <a:rPr lang="vi-VN" b="1" i="0" u="none" strike="noStrike" baseline="0" smtClean="0">
                <a:solidFill>
                  <a:srgbClr val="4F81BD"/>
                </a:solidFill>
                <a:latin typeface="Cambria"/>
              </a:rPr>
              <a:t>STRADIS được hình thành như là khả năng áp dụng đối với sự phát triển của hệ thống thông tin bất kỳ, bất kể quy mô và có hay không việc nó sẽ được thực hiện tự động. Tuy nhiên, trong thực tế, nó chủ yếu được sử dụng tinh tế hơn trong môi trường ít nhất là một phần của hệ thống thông tin tự động. </a:t>
            </a:r>
            <a:endParaRPr lang="en-US" b="1" i="0" u="none" strike="noStrike" baseline="0" smtClean="0">
              <a:solidFill>
                <a:srgbClr val="4F81BD"/>
              </a:solidFill>
              <a:latin typeface="Cambria"/>
            </a:endParaRPr>
          </a:p>
          <a:p>
            <a:pPr marR="0" lvl="0" rtl="0">
              <a:lnSpc>
                <a:spcPct val="120000"/>
              </a:lnSpc>
              <a:spcBef>
                <a:spcPts val="600"/>
              </a:spcBef>
            </a:pPr>
            <a:r>
              <a:rPr lang="vi-VN" b="1" i="0" u="none" strike="noStrike" baseline="0" smtClean="0">
                <a:solidFill>
                  <a:srgbClr val="4F81BD"/>
                </a:solidFill>
                <a:latin typeface="Cambria"/>
              </a:rPr>
              <a:t>Phương pháp luận này dự kiến ​​có liên quan đến một tình huống trong đó có một sự tồn đọng của hệ thống đang chờ đợi để được phát triển và không đủ nguồn lực để dành hết cho tất cả các hệ thống tiềm năng mới. </a:t>
            </a:r>
          </a:p>
        </p:txBody>
      </p:sp>
      <p:sp>
        <p:nvSpPr>
          <p:cNvPr id="5" name="Footer Placeholder 4"/>
          <p:cNvSpPr>
            <a:spLocks noGrp="1"/>
          </p:cNvSpPr>
          <p:nvPr>
            <p:ph type="ftr" sz="quarter" idx="11"/>
          </p:nvPr>
        </p:nvSpPr>
        <p:spPr/>
        <p:txBody>
          <a:bodyPr/>
          <a:lstStyle/>
          <a:p>
            <a:r>
              <a:rPr lang="vi-VN" smtClean="0"/>
              <a:t>Chương 5: Các phương pháp luận phát triển HTTT</a:t>
            </a:r>
            <a:endParaRPr lang="en-US"/>
          </a:p>
        </p:txBody>
      </p:sp>
      <p:sp>
        <p:nvSpPr>
          <p:cNvPr id="6" name="Slide Number Placeholder 5"/>
          <p:cNvSpPr>
            <a:spLocks noGrp="1"/>
          </p:cNvSpPr>
          <p:nvPr>
            <p:ph type="sldNum" sz="quarter" idx="12"/>
          </p:nvPr>
        </p:nvSpPr>
        <p:spPr/>
        <p:txBody>
          <a:bodyPr/>
          <a:lstStyle/>
          <a:p>
            <a:fld id="{608C809E-33B9-45BE-B130-5AF39CCD7C93}" type="slidenum">
              <a:rPr lang="en-US" smtClean="0"/>
              <a:t>5</a:t>
            </a:fld>
            <a:endParaRPr lang="en-US"/>
          </a:p>
        </p:txBody>
      </p:sp>
      <p:sp>
        <p:nvSpPr>
          <p:cNvPr id="4" name="Date Placeholder 3"/>
          <p:cNvSpPr>
            <a:spLocks noGrp="1"/>
          </p:cNvSpPr>
          <p:nvPr>
            <p:ph type="dt" sz="half" idx="2"/>
          </p:nvPr>
        </p:nvSpPr>
        <p:spPr/>
        <p:txBody>
          <a:bodyPr/>
          <a:lstStyle/>
          <a:p>
            <a:fld id="{5030E662-3E37-4CA7-B92D-6047E11629DD}" type="datetime1">
              <a:rPr lang="en-US" smtClean="0"/>
              <a:t>03/04/2013</a:t>
            </a:fld>
            <a:endParaRPr lang="en-US"/>
          </a:p>
        </p:txBody>
      </p:sp>
    </p:spTree>
    <p:extLst>
      <p:ext uri="{BB962C8B-B14F-4D97-AF65-F5344CB8AC3E}">
        <p14:creationId xmlns:p14="http://schemas.microsoft.com/office/powerpoint/2010/main" val="30788018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R="0" rtl="0"/>
            <a:r>
              <a:rPr lang="en-US" b="1" i="0" u="none" strike="noStrike" kern="1800" baseline="0" smtClean="0">
                <a:solidFill>
                  <a:srgbClr val="1F497D"/>
                </a:solidFill>
                <a:latin typeface="Cambria"/>
              </a:rPr>
              <a:t>Chu trình STRADIS: </a:t>
            </a:r>
          </a:p>
        </p:txBody>
      </p:sp>
      <p:sp>
        <p:nvSpPr>
          <p:cNvPr id="3" name="Text Placeholder 2"/>
          <p:cNvSpPr>
            <a:spLocks noGrp="1"/>
          </p:cNvSpPr>
          <p:nvPr>
            <p:ph idx="1"/>
          </p:nvPr>
        </p:nvSpPr>
        <p:spPr/>
        <p:txBody>
          <a:bodyPr>
            <a:normAutofit fontScale="70000" lnSpcReduction="20000"/>
          </a:bodyPr>
          <a:lstStyle/>
          <a:p>
            <a:pPr marR="0" lvl="0" rtl="0">
              <a:lnSpc>
                <a:spcPct val="120000"/>
              </a:lnSpc>
            </a:pPr>
            <a:r>
              <a:rPr lang="vi-VN" b="1" i="0" u="none" strike="noStrike" baseline="0" smtClean="0">
                <a:solidFill>
                  <a:srgbClr val="4F81BD"/>
                </a:solidFill>
                <a:latin typeface="Cambria"/>
              </a:rPr>
              <a:t>Nghiên cứu ban đầu (initial study): DFD tổng quan của hệ thống hiện tại, ước tính thời gian, chi phí và lợi ích, báo cáo để xác định tiến tới giai đoạn tiếp theo </a:t>
            </a:r>
          </a:p>
          <a:p>
            <a:pPr marR="0" lvl="0" rtl="0">
              <a:lnSpc>
                <a:spcPct val="120000"/>
              </a:lnSpc>
            </a:pPr>
            <a:r>
              <a:rPr lang="vi-VN" b="1" i="0" u="none" strike="noStrike" baseline="0" smtClean="0">
                <a:solidFill>
                  <a:srgbClr val="4F81BD"/>
                </a:solidFill>
                <a:latin typeface="Cambria"/>
              </a:rPr>
              <a:t>Nghiên cứu chi tiết (detailed study): điều tra chi tiết của hệ thống hiện có, DFD luận lý, báo cáo chi phí / lợi ích, tác động đến nhân viên / thủ tục </a:t>
            </a:r>
          </a:p>
          <a:p>
            <a:pPr marR="0" lvl="0" rtl="0">
              <a:lnSpc>
                <a:spcPct val="120000"/>
              </a:lnSpc>
            </a:pPr>
            <a:r>
              <a:rPr lang="vi-VN" b="1" i="0" u="none" strike="noStrike" baseline="0" smtClean="0">
                <a:solidFill>
                  <a:srgbClr val="4F81BD"/>
                </a:solidFill>
                <a:latin typeface="Cambria"/>
              </a:rPr>
              <a:t>Xác định và thiết kế các giải pháp thay thế (defining and designing alternative solutions): các mục tiêu của hệ thống, DFDS luận lý mới, các tùy chọn thiết kế thay thế </a:t>
            </a:r>
          </a:p>
          <a:p>
            <a:pPr marR="0" lvl="0" rtl="0">
              <a:lnSpc>
                <a:spcPct val="120000"/>
              </a:lnSpc>
            </a:pPr>
            <a:r>
              <a:rPr lang="vi-VN" b="1" i="0" u="none" strike="noStrike" baseline="0" smtClean="0">
                <a:solidFill>
                  <a:srgbClr val="4F81BD"/>
                </a:solidFill>
                <a:latin typeface="Cambria"/>
              </a:rPr>
              <a:t>Thiết kế vật lý (physical design): phân tích chuyển đổi / giao dịch, sự chuẩn hóa, thiết kế tập tin / CSDL vật lý, thiết kế chi tiết xử lý lỗi, báo cáo và định dạng màn hình ... </a:t>
            </a:r>
          </a:p>
        </p:txBody>
      </p:sp>
      <p:sp>
        <p:nvSpPr>
          <p:cNvPr id="5" name="Footer Placeholder 4"/>
          <p:cNvSpPr>
            <a:spLocks noGrp="1"/>
          </p:cNvSpPr>
          <p:nvPr>
            <p:ph type="ftr" sz="quarter" idx="11"/>
          </p:nvPr>
        </p:nvSpPr>
        <p:spPr/>
        <p:txBody>
          <a:bodyPr/>
          <a:lstStyle/>
          <a:p>
            <a:r>
              <a:rPr lang="vi-VN" smtClean="0"/>
              <a:t>Chương 5: Các phương pháp luận phát triển HTTT</a:t>
            </a:r>
            <a:endParaRPr lang="en-US"/>
          </a:p>
        </p:txBody>
      </p:sp>
      <p:sp>
        <p:nvSpPr>
          <p:cNvPr id="6" name="Slide Number Placeholder 5"/>
          <p:cNvSpPr>
            <a:spLocks noGrp="1"/>
          </p:cNvSpPr>
          <p:nvPr>
            <p:ph type="sldNum" sz="quarter" idx="12"/>
          </p:nvPr>
        </p:nvSpPr>
        <p:spPr/>
        <p:txBody>
          <a:bodyPr/>
          <a:lstStyle/>
          <a:p>
            <a:fld id="{608C809E-33B9-45BE-B130-5AF39CCD7C93}" type="slidenum">
              <a:rPr lang="en-US" smtClean="0"/>
              <a:t>6</a:t>
            </a:fld>
            <a:endParaRPr lang="en-US"/>
          </a:p>
        </p:txBody>
      </p:sp>
      <p:sp>
        <p:nvSpPr>
          <p:cNvPr id="4" name="Date Placeholder 3"/>
          <p:cNvSpPr>
            <a:spLocks noGrp="1"/>
          </p:cNvSpPr>
          <p:nvPr>
            <p:ph type="dt" sz="half" idx="2"/>
          </p:nvPr>
        </p:nvSpPr>
        <p:spPr/>
        <p:txBody>
          <a:bodyPr/>
          <a:lstStyle/>
          <a:p>
            <a:fld id="{34E38D9A-5701-43FB-A039-A438FFB03FC7}" type="datetime1">
              <a:rPr lang="en-US" smtClean="0"/>
              <a:t>03/04/2013</a:t>
            </a:fld>
            <a:endParaRPr lang="en-US"/>
          </a:p>
        </p:txBody>
      </p:sp>
    </p:spTree>
    <p:extLst>
      <p:ext uri="{BB962C8B-B14F-4D97-AF65-F5344CB8AC3E}">
        <p14:creationId xmlns:p14="http://schemas.microsoft.com/office/powerpoint/2010/main" val="119513154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marR="0" rtl="0"/>
            <a:r>
              <a:rPr lang="en-US" b="1" i="0" u="none" strike="noStrike" kern="1800" baseline="0" smtClean="0">
                <a:solidFill>
                  <a:srgbClr val="1F497D"/>
                </a:solidFill>
                <a:latin typeface="Cambria"/>
              </a:rPr>
              <a:t>Yourdon Systems Method (YSM)</a:t>
            </a:r>
          </a:p>
        </p:txBody>
      </p:sp>
      <p:sp>
        <p:nvSpPr>
          <p:cNvPr id="3" name="Text Placeholder 2"/>
          <p:cNvSpPr>
            <a:spLocks noGrp="1"/>
          </p:cNvSpPr>
          <p:nvPr>
            <p:ph idx="1"/>
          </p:nvPr>
        </p:nvSpPr>
        <p:spPr/>
        <p:txBody>
          <a:bodyPr>
            <a:normAutofit/>
          </a:bodyPr>
          <a:lstStyle/>
          <a:p>
            <a:pPr marR="0" lvl="0" rtl="0">
              <a:lnSpc>
                <a:spcPct val="120000"/>
              </a:lnSpc>
              <a:spcBef>
                <a:spcPts val="600"/>
              </a:spcBef>
            </a:pPr>
            <a:r>
              <a:rPr lang="vi-VN" sz="2600" b="1" i="0" u="none" strike="noStrike" baseline="0" smtClean="0">
                <a:solidFill>
                  <a:srgbClr val="4F81BD"/>
                </a:solidFill>
                <a:latin typeface="Cambria"/>
              </a:rPr>
              <a:t>YSM ban đầu rất giống với STRADIS. Phân rã chức năng hoặc thiết kế từ trên xuống (top-down design), trong đó một vấn đề liên tục bị phân rã thành các đơn vị quản lý được (manageable units), là cơ sở của phương pháp này. </a:t>
            </a:r>
          </a:p>
          <a:p>
            <a:pPr marR="0" lvl="0" rtl="0">
              <a:lnSpc>
                <a:spcPct val="120000"/>
              </a:lnSpc>
              <a:spcBef>
                <a:spcPts val="600"/>
              </a:spcBef>
            </a:pPr>
            <a:r>
              <a:rPr lang="vi-VN" sz="2600" b="1" i="0" u="none" strike="noStrike" baseline="0" smtClean="0">
                <a:solidFill>
                  <a:srgbClr val="4F81BD"/>
                </a:solidFill>
                <a:latin typeface="Cambria"/>
              </a:rPr>
              <a:t>YSM bao gồm cả các hoạt động của tổ chức (mặc dù điều này có thể là ở cấp độ bộ phận cũng như ở cấp độ tổ chức như một tổng thể) và hệ thống của chính nó. </a:t>
            </a:r>
          </a:p>
        </p:txBody>
      </p:sp>
      <p:sp>
        <p:nvSpPr>
          <p:cNvPr id="5" name="Footer Placeholder 4"/>
          <p:cNvSpPr>
            <a:spLocks noGrp="1"/>
          </p:cNvSpPr>
          <p:nvPr>
            <p:ph type="ftr" sz="quarter" idx="11"/>
          </p:nvPr>
        </p:nvSpPr>
        <p:spPr/>
        <p:txBody>
          <a:bodyPr/>
          <a:lstStyle/>
          <a:p>
            <a:r>
              <a:rPr lang="vi-VN" smtClean="0"/>
              <a:t>Chương 5: Các phương pháp luận phát triển HTTT</a:t>
            </a:r>
            <a:endParaRPr lang="en-US"/>
          </a:p>
        </p:txBody>
      </p:sp>
      <p:sp>
        <p:nvSpPr>
          <p:cNvPr id="6" name="Slide Number Placeholder 5"/>
          <p:cNvSpPr>
            <a:spLocks noGrp="1"/>
          </p:cNvSpPr>
          <p:nvPr>
            <p:ph type="sldNum" sz="quarter" idx="12"/>
          </p:nvPr>
        </p:nvSpPr>
        <p:spPr/>
        <p:txBody>
          <a:bodyPr/>
          <a:lstStyle/>
          <a:p>
            <a:fld id="{608C809E-33B9-45BE-B130-5AF39CCD7C93}" type="slidenum">
              <a:rPr lang="en-US" smtClean="0"/>
              <a:t>7</a:t>
            </a:fld>
            <a:endParaRPr lang="en-US"/>
          </a:p>
        </p:txBody>
      </p:sp>
      <p:sp>
        <p:nvSpPr>
          <p:cNvPr id="4" name="Date Placeholder 3"/>
          <p:cNvSpPr>
            <a:spLocks noGrp="1"/>
          </p:cNvSpPr>
          <p:nvPr>
            <p:ph type="dt" sz="half" idx="2"/>
          </p:nvPr>
        </p:nvSpPr>
        <p:spPr/>
        <p:txBody>
          <a:bodyPr/>
          <a:lstStyle/>
          <a:p>
            <a:fld id="{409F1FDF-1AC5-4238-91E4-9E1A5D910016}" type="datetime1">
              <a:rPr lang="en-US" smtClean="0"/>
              <a:t>03/04/2013</a:t>
            </a:fld>
            <a:endParaRPr lang="en-US"/>
          </a:p>
        </p:txBody>
      </p:sp>
    </p:spTree>
    <p:extLst>
      <p:ext uri="{BB962C8B-B14F-4D97-AF65-F5344CB8AC3E}">
        <p14:creationId xmlns:p14="http://schemas.microsoft.com/office/powerpoint/2010/main" val="301370151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marR="0" rtl="0"/>
            <a:r>
              <a:rPr lang="vi-VN" sz="3400" b="1" i="0" u="none" strike="noStrike" kern="1800" baseline="0" smtClean="0">
                <a:solidFill>
                  <a:srgbClr val="1F497D"/>
                </a:solidFill>
                <a:latin typeface="Cambria"/>
              </a:rPr>
              <a:t>Cách tiếp cận YSM có ba giai đoạn chính: </a:t>
            </a:r>
          </a:p>
        </p:txBody>
      </p:sp>
      <p:sp>
        <p:nvSpPr>
          <p:cNvPr id="3" name="Text Placeholder 2"/>
          <p:cNvSpPr>
            <a:spLocks noGrp="1"/>
          </p:cNvSpPr>
          <p:nvPr>
            <p:ph idx="1"/>
          </p:nvPr>
        </p:nvSpPr>
        <p:spPr/>
        <p:txBody>
          <a:bodyPr>
            <a:normAutofit fontScale="70000" lnSpcReduction="20000"/>
          </a:bodyPr>
          <a:lstStyle/>
          <a:p>
            <a:pPr marR="0" lvl="0" rtl="0">
              <a:lnSpc>
                <a:spcPct val="120000"/>
              </a:lnSpc>
            </a:pPr>
            <a:r>
              <a:rPr lang="vi-VN" b="1" i="0" u="none" strike="noStrike" baseline="0" smtClean="0">
                <a:solidFill>
                  <a:srgbClr val="4F81BD"/>
                </a:solidFill>
                <a:latin typeface="Cambria"/>
              </a:rPr>
              <a:t>Nghiên cứu khả thi (Feasibility study): nghiên cứu hệ thống hiện tại, nghiên cứu môi trường của hệ thống </a:t>
            </a:r>
          </a:p>
          <a:p>
            <a:pPr marR="0" lvl="0" rtl="0">
              <a:lnSpc>
                <a:spcPct val="120000"/>
              </a:lnSpc>
            </a:pPr>
            <a:r>
              <a:rPr lang="en-US" b="1" i="0" u="none" strike="noStrike" baseline="0" smtClean="0">
                <a:solidFill>
                  <a:srgbClr val="4F81BD"/>
                </a:solidFill>
                <a:latin typeface="Cambria"/>
              </a:rPr>
              <a:t>Mô hình hóa cốt yếu (Essential modeling): </a:t>
            </a:r>
          </a:p>
          <a:p>
            <a:pPr marR="0" lvl="1" rtl="0">
              <a:lnSpc>
                <a:spcPct val="120000"/>
              </a:lnSpc>
            </a:pPr>
            <a:r>
              <a:rPr lang="vi-VN" b="1" i="0" u="none" strike="noStrike" baseline="0" smtClean="0">
                <a:solidFill>
                  <a:srgbClr val="4F81BD"/>
                </a:solidFill>
                <a:latin typeface="Cambria"/>
              </a:rPr>
              <a:t>Xây dựng mô hình môi trường (environmental model building): tuyên bố về mục đích, sơ đồ ngữ cảnh, danh sách sự kiện </a:t>
            </a:r>
          </a:p>
          <a:p>
            <a:pPr marR="0" lvl="1" rtl="0">
              <a:lnSpc>
                <a:spcPct val="120000"/>
              </a:lnSpc>
            </a:pPr>
            <a:r>
              <a:rPr lang="vi-VN" b="1" i="0" u="none" strike="noStrike" baseline="0" smtClean="0">
                <a:solidFill>
                  <a:srgbClr val="4F81BD"/>
                </a:solidFill>
                <a:latin typeface="Cambria"/>
              </a:rPr>
              <a:t>Xây dựng mô hình hành vi (behavioral model building): Sơ đồ luồng dữ liệu, sơ đồ thực thể quan hệ, sơ đồ chuyển đổi trạng thái, từ điển dữ liệu, đặc tả quá trình</a:t>
            </a:r>
          </a:p>
          <a:p>
            <a:pPr marR="0" lvl="0" rtl="0">
              <a:lnSpc>
                <a:spcPct val="120000"/>
              </a:lnSpc>
            </a:pPr>
            <a:r>
              <a:rPr lang="vi-VN" b="1" i="0" u="none" strike="noStrike" baseline="0" smtClean="0">
                <a:solidFill>
                  <a:srgbClr val="4F81BD"/>
                </a:solidFill>
                <a:latin typeface="Cambria"/>
              </a:rPr>
              <a:t>Mô hình hóa thực hiện (Implementation modeling): mô hình hóa quá trình vật lý liên quan, mô hình hóa môi trường phần mềm trong đó hệ thống tồn tại, mô hình hóa cấu trúc của phần mềm được tạo ra </a:t>
            </a:r>
          </a:p>
        </p:txBody>
      </p:sp>
      <p:sp>
        <p:nvSpPr>
          <p:cNvPr id="5" name="Footer Placeholder 4"/>
          <p:cNvSpPr>
            <a:spLocks noGrp="1"/>
          </p:cNvSpPr>
          <p:nvPr>
            <p:ph type="ftr" sz="quarter" idx="11"/>
          </p:nvPr>
        </p:nvSpPr>
        <p:spPr/>
        <p:txBody>
          <a:bodyPr/>
          <a:lstStyle/>
          <a:p>
            <a:r>
              <a:rPr lang="vi-VN" smtClean="0"/>
              <a:t>Chương 5: Các phương pháp luận phát triển HTTT</a:t>
            </a:r>
            <a:endParaRPr lang="en-US"/>
          </a:p>
        </p:txBody>
      </p:sp>
      <p:sp>
        <p:nvSpPr>
          <p:cNvPr id="6" name="Slide Number Placeholder 5"/>
          <p:cNvSpPr>
            <a:spLocks noGrp="1"/>
          </p:cNvSpPr>
          <p:nvPr>
            <p:ph type="sldNum" sz="quarter" idx="12"/>
          </p:nvPr>
        </p:nvSpPr>
        <p:spPr/>
        <p:txBody>
          <a:bodyPr/>
          <a:lstStyle/>
          <a:p>
            <a:fld id="{608C809E-33B9-45BE-B130-5AF39CCD7C93}" type="slidenum">
              <a:rPr lang="en-US" smtClean="0"/>
              <a:t>8</a:t>
            </a:fld>
            <a:endParaRPr lang="en-US"/>
          </a:p>
        </p:txBody>
      </p:sp>
      <p:sp>
        <p:nvSpPr>
          <p:cNvPr id="4" name="Date Placeholder 3"/>
          <p:cNvSpPr>
            <a:spLocks noGrp="1"/>
          </p:cNvSpPr>
          <p:nvPr>
            <p:ph type="dt" sz="half" idx="2"/>
          </p:nvPr>
        </p:nvSpPr>
        <p:spPr/>
        <p:txBody>
          <a:bodyPr/>
          <a:lstStyle/>
          <a:p>
            <a:fld id="{3C2D956D-8CFC-42EB-BE17-2CCA0D00E979}" type="datetime1">
              <a:rPr lang="en-US" smtClean="0"/>
              <a:t>03/04/2013</a:t>
            </a:fld>
            <a:endParaRPr lang="en-US"/>
          </a:p>
        </p:txBody>
      </p:sp>
    </p:spTree>
    <p:extLst>
      <p:ext uri="{BB962C8B-B14F-4D97-AF65-F5344CB8AC3E}">
        <p14:creationId xmlns:p14="http://schemas.microsoft.com/office/powerpoint/2010/main" val="22957586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marR="0" rtl="0"/>
            <a:r>
              <a:rPr lang="en-US" sz="3600" b="1" i="0" u="none" strike="noStrike" kern="1800" baseline="0" smtClean="0">
                <a:solidFill>
                  <a:srgbClr val="1F497D"/>
                </a:solidFill>
                <a:latin typeface="Cambria"/>
              </a:rPr>
              <a:t>Jackson Systems Development (JSD)</a:t>
            </a:r>
          </a:p>
        </p:txBody>
      </p:sp>
      <p:sp>
        <p:nvSpPr>
          <p:cNvPr id="3" name="Text Placeholder 2"/>
          <p:cNvSpPr>
            <a:spLocks noGrp="1"/>
          </p:cNvSpPr>
          <p:nvPr>
            <p:ph idx="1"/>
          </p:nvPr>
        </p:nvSpPr>
        <p:spPr/>
        <p:txBody>
          <a:bodyPr>
            <a:normAutofit fontScale="85000" lnSpcReduction="10000"/>
          </a:bodyPr>
          <a:lstStyle/>
          <a:p>
            <a:pPr marR="0" lvl="0" rtl="0"/>
            <a:r>
              <a:rPr lang="vi-VN" b="1" i="0" u="none" strike="noStrike" baseline="0" smtClean="0">
                <a:solidFill>
                  <a:srgbClr val="4F81BD"/>
                </a:solidFill>
                <a:latin typeface="Cambria"/>
              </a:rPr>
              <a:t>JSD sử dụng sự chuyển đổi thông qua quá trình lập kế hoạch như là câu trả lời cho vấn đề đường dẫn ẩn (hidden path problem), và một đóng góp lớn của JSD nằm trong các lĩnh vực lập kế hoạch quá trình và mô hình hóa thế giới thực. </a:t>
            </a:r>
            <a:endParaRPr lang="en-US" b="1" i="0" u="none" strike="noStrike" baseline="0" smtClean="0">
              <a:solidFill>
                <a:srgbClr val="4F81BD"/>
              </a:solidFill>
              <a:latin typeface="Cambria"/>
            </a:endParaRPr>
          </a:p>
          <a:p>
            <a:pPr marR="0" lvl="0" rtl="0"/>
            <a:r>
              <a:rPr lang="vi-VN" b="1" i="0" u="none" strike="noStrike" baseline="0" smtClean="0">
                <a:solidFill>
                  <a:srgbClr val="4F81BD"/>
                </a:solidFill>
                <a:latin typeface="Cambria"/>
              </a:rPr>
              <a:t>Hơn nữa, JSD giải quyết vấn đề thời gian trong mô hình hóa và thiết kế hệ thống trong một cách mà hầu hết các phương pháp luận thiết kế hệ thống thông tin không làm được, vì sau đó có xu hướng để mô hình hóa các yếu tố tĩnh trong hệ thống. </a:t>
            </a:r>
          </a:p>
        </p:txBody>
      </p:sp>
      <p:sp>
        <p:nvSpPr>
          <p:cNvPr id="5" name="Footer Placeholder 4"/>
          <p:cNvSpPr>
            <a:spLocks noGrp="1"/>
          </p:cNvSpPr>
          <p:nvPr>
            <p:ph type="ftr" sz="quarter" idx="11"/>
          </p:nvPr>
        </p:nvSpPr>
        <p:spPr/>
        <p:txBody>
          <a:bodyPr/>
          <a:lstStyle/>
          <a:p>
            <a:r>
              <a:rPr lang="vi-VN" smtClean="0"/>
              <a:t>Chương 5: Các phương pháp luận phát triển HTTT</a:t>
            </a:r>
            <a:endParaRPr lang="en-US"/>
          </a:p>
        </p:txBody>
      </p:sp>
      <p:sp>
        <p:nvSpPr>
          <p:cNvPr id="6" name="Slide Number Placeholder 5"/>
          <p:cNvSpPr>
            <a:spLocks noGrp="1"/>
          </p:cNvSpPr>
          <p:nvPr>
            <p:ph type="sldNum" sz="quarter" idx="12"/>
          </p:nvPr>
        </p:nvSpPr>
        <p:spPr/>
        <p:txBody>
          <a:bodyPr/>
          <a:lstStyle/>
          <a:p>
            <a:fld id="{608C809E-33B9-45BE-B130-5AF39CCD7C93}" type="slidenum">
              <a:rPr lang="en-US" smtClean="0"/>
              <a:t>9</a:t>
            </a:fld>
            <a:endParaRPr lang="en-US"/>
          </a:p>
        </p:txBody>
      </p:sp>
      <p:sp>
        <p:nvSpPr>
          <p:cNvPr id="4" name="Date Placeholder 3"/>
          <p:cNvSpPr>
            <a:spLocks noGrp="1"/>
          </p:cNvSpPr>
          <p:nvPr>
            <p:ph type="dt" sz="half" idx="2"/>
          </p:nvPr>
        </p:nvSpPr>
        <p:spPr/>
        <p:txBody>
          <a:bodyPr/>
          <a:lstStyle/>
          <a:p>
            <a:fld id="{1BF8D9C7-FA45-4DD3-8D6A-2744DEA7EFDE}" type="datetime1">
              <a:rPr lang="en-US" smtClean="0"/>
              <a:t>03/04/2013</a:t>
            </a:fld>
            <a:endParaRPr lang="en-US"/>
          </a:p>
        </p:txBody>
      </p:sp>
    </p:spTree>
    <p:extLst>
      <p:ext uri="{BB962C8B-B14F-4D97-AF65-F5344CB8AC3E}">
        <p14:creationId xmlns:p14="http://schemas.microsoft.com/office/powerpoint/2010/main" val="395007078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R="0" rtl="0"/>
            <a:r>
              <a:rPr lang="vi-VN" b="1" i="0" u="none" strike="noStrike" kern="1800" baseline="0" smtClean="0">
                <a:solidFill>
                  <a:srgbClr val="1F497D"/>
                </a:solidFill>
                <a:latin typeface="Cambria"/>
              </a:rPr>
              <a:t>JSD có ba giai đoạn chính: </a:t>
            </a:r>
          </a:p>
        </p:txBody>
      </p:sp>
      <p:sp>
        <p:nvSpPr>
          <p:cNvPr id="3" name="Text Placeholder 2"/>
          <p:cNvSpPr>
            <a:spLocks noGrp="1"/>
          </p:cNvSpPr>
          <p:nvPr>
            <p:ph idx="1"/>
          </p:nvPr>
        </p:nvSpPr>
        <p:spPr/>
        <p:txBody>
          <a:bodyPr>
            <a:normAutofit fontScale="92500" lnSpcReduction="20000"/>
          </a:bodyPr>
          <a:lstStyle/>
          <a:p>
            <a:pPr marR="0" lvl="0" rtl="0"/>
            <a:r>
              <a:rPr lang="vi-VN" b="1" i="0" u="none" strike="noStrike" baseline="0" smtClean="0">
                <a:solidFill>
                  <a:srgbClr val="4F81BD"/>
                </a:solidFill>
                <a:latin typeface="Cambria"/>
              </a:rPr>
              <a:t>Giai đoạn mô hình hóa (Modeling phase) </a:t>
            </a:r>
          </a:p>
          <a:p>
            <a:pPr marR="0" lvl="1" rtl="0"/>
            <a:r>
              <a:rPr lang="en-US" b="1" i="0" u="none" strike="noStrike" baseline="0" smtClean="0">
                <a:solidFill>
                  <a:srgbClr val="4F81BD"/>
                </a:solidFill>
                <a:latin typeface="Cambria"/>
              </a:rPr>
              <a:t>Bước hoạt động thực thể (Entity action step) </a:t>
            </a:r>
          </a:p>
          <a:p>
            <a:pPr marR="0" lvl="1" rtl="0"/>
            <a:r>
              <a:rPr lang="en-US" b="1" i="0" u="none" strike="noStrike" baseline="0" smtClean="0">
                <a:solidFill>
                  <a:srgbClr val="4F81BD"/>
                </a:solidFill>
                <a:latin typeface="Cambria"/>
              </a:rPr>
              <a:t>Bước cấu trúc thực thể (Entity structure step) </a:t>
            </a:r>
          </a:p>
          <a:p>
            <a:pPr marR="0" lvl="0" rtl="0"/>
            <a:r>
              <a:rPr lang="vi-VN" b="1" i="0" u="none" strike="noStrike" baseline="0" smtClean="0">
                <a:solidFill>
                  <a:srgbClr val="4F81BD"/>
                </a:solidFill>
                <a:latin typeface="Cambria"/>
              </a:rPr>
              <a:t>Giai đoạn mạng lưới (Network phase) </a:t>
            </a:r>
          </a:p>
          <a:p>
            <a:pPr marR="0" lvl="1" rtl="0"/>
            <a:r>
              <a:rPr lang="vi-VN" b="1" i="0" u="none" strike="noStrike" baseline="0" smtClean="0">
                <a:solidFill>
                  <a:srgbClr val="4F81BD"/>
                </a:solidFill>
                <a:latin typeface="Cambria"/>
              </a:rPr>
              <a:t>Bước mô hình hóa ban đầu (Initial model step) </a:t>
            </a:r>
          </a:p>
          <a:p>
            <a:pPr marR="0" lvl="1" rtl="0"/>
            <a:r>
              <a:rPr lang="en-US" b="1" i="0" u="none" strike="noStrike" baseline="0" smtClean="0">
                <a:solidFill>
                  <a:srgbClr val="4F81BD"/>
                </a:solidFill>
                <a:latin typeface="Cambria"/>
              </a:rPr>
              <a:t>Bước chức năng (Function step) </a:t>
            </a:r>
          </a:p>
          <a:p>
            <a:pPr marR="0" lvl="1" rtl="0"/>
            <a:r>
              <a:rPr lang="vi-VN" b="1" i="0" u="none" strike="noStrike" baseline="0" smtClean="0">
                <a:solidFill>
                  <a:srgbClr val="4F81BD"/>
                </a:solidFill>
                <a:latin typeface="Cambria"/>
              </a:rPr>
              <a:t>Bước định thời hệ thống (System timing step) </a:t>
            </a:r>
          </a:p>
          <a:p>
            <a:pPr marR="0" lvl="0" rtl="0"/>
            <a:r>
              <a:rPr lang="vi-VN" b="1" i="0" u="none" strike="noStrike" baseline="0" smtClean="0">
                <a:solidFill>
                  <a:srgbClr val="4F81BD"/>
                </a:solidFill>
                <a:latin typeface="Cambria"/>
              </a:rPr>
              <a:t>Giai đoạn thực hiện (Implementation phase) </a:t>
            </a:r>
          </a:p>
          <a:p>
            <a:pPr marR="0" lvl="1" rtl="0"/>
            <a:r>
              <a:rPr lang="vi-VN" b="1" i="0" u="none" strike="noStrike" baseline="0" smtClean="0">
                <a:solidFill>
                  <a:srgbClr val="4F81BD"/>
                </a:solidFill>
                <a:latin typeface="Cambria"/>
              </a:rPr>
              <a:t>Bước đặc tả hệ thống vật lý (Physical system specification step) </a:t>
            </a:r>
          </a:p>
        </p:txBody>
      </p:sp>
      <p:sp>
        <p:nvSpPr>
          <p:cNvPr id="5" name="Footer Placeholder 4"/>
          <p:cNvSpPr>
            <a:spLocks noGrp="1"/>
          </p:cNvSpPr>
          <p:nvPr>
            <p:ph type="ftr" sz="quarter" idx="11"/>
          </p:nvPr>
        </p:nvSpPr>
        <p:spPr/>
        <p:txBody>
          <a:bodyPr/>
          <a:lstStyle/>
          <a:p>
            <a:r>
              <a:rPr lang="vi-VN" smtClean="0"/>
              <a:t>Chương 5: Các phương pháp luận phát triển HTTT</a:t>
            </a:r>
            <a:endParaRPr lang="en-US"/>
          </a:p>
        </p:txBody>
      </p:sp>
      <p:sp>
        <p:nvSpPr>
          <p:cNvPr id="6" name="Slide Number Placeholder 5"/>
          <p:cNvSpPr>
            <a:spLocks noGrp="1"/>
          </p:cNvSpPr>
          <p:nvPr>
            <p:ph type="sldNum" sz="quarter" idx="12"/>
          </p:nvPr>
        </p:nvSpPr>
        <p:spPr/>
        <p:txBody>
          <a:bodyPr/>
          <a:lstStyle/>
          <a:p>
            <a:fld id="{608C809E-33B9-45BE-B130-5AF39CCD7C93}" type="slidenum">
              <a:rPr lang="en-US" smtClean="0"/>
              <a:t>10</a:t>
            </a:fld>
            <a:endParaRPr lang="en-US"/>
          </a:p>
        </p:txBody>
      </p:sp>
      <p:sp>
        <p:nvSpPr>
          <p:cNvPr id="4" name="Date Placeholder 3"/>
          <p:cNvSpPr>
            <a:spLocks noGrp="1"/>
          </p:cNvSpPr>
          <p:nvPr>
            <p:ph type="dt" sz="half" idx="2"/>
          </p:nvPr>
        </p:nvSpPr>
        <p:spPr/>
        <p:txBody>
          <a:bodyPr/>
          <a:lstStyle/>
          <a:p>
            <a:fld id="{7BB4C275-94D9-420F-8F26-F598DC9BD107}" type="datetime1">
              <a:rPr lang="en-US" smtClean="0"/>
              <a:t>03/04/2013</a:t>
            </a:fld>
            <a:endParaRPr lang="en-US"/>
          </a:p>
        </p:txBody>
      </p:sp>
    </p:spTree>
    <p:extLst>
      <p:ext uri="{BB962C8B-B14F-4D97-AF65-F5344CB8AC3E}">
        <p14:creationId xmlns:p14="http://schemas.microsoft.com/office/powerpoint/2010/main" val="83854464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marR="0" rtl="0"/>
            <a:r>
              <a:rPr lang="vi-VN" b="1" i="0" u="none" strike="noStrike" kern="1800" baseline="0" smtClean="0">
                <a:solidFill>
                  <a:srgbClr val="1F497D"/>
                </a:solidFill>
                <a:latin typeface="Cambria"/>
              </a:rPr>
              <a:t>PHƯƠNG PHÁP LUẬN HỖN HỢP </a:t>
            </a:r>
            <a:r>
              <a:rPr lang="en-US" b="1" i="0" u="none" strike="noStrike" kern="1800" baseline="0" smtClean="0">
                <a:solidFill>
                  <a:srgbClr val="1F497D"/>
                </a:solidFill>
                <a:latin typeface="Cambria"/>
              </a:rPr>
              <a:t/>
            </a:r>
            <a:br>
              <a:rPr lang="en-US" b="1" i="0" u="none" strike="noStrike" kern="1800" baseline="0" smtClean="0">
                <a:solidFill>
                  <a:srgbClr val="1F497D"/>
                </a:solidFill>
                <a:latin typeface="Cambria"/>
              </a:rPr>
            </a:br>
            <a:r>
              <a:rPr lang="vi-VN" b="1" i="0" u="none" strike="noStrike" kern="1800" baseline="0" smtClean="0">
                <a:solidFill>
                  <a:srgbClr val="1F497D"/>
                </a:solidFill>
                <a:latin typeface="Cambria"/>
              </a:rPr>
              <a:t>(</a:t>
            </a:r>
            <a:r>
              <a:rPr lang="vi-VN" b="1" i="0" u="none" strike="noStrike" kern="1800" baseline="0" smtClean="0">
                <a:solidFill>
                  <a:srgbClr val="1F497D"/>
                </a:solidFill>
                <a:latin typeface="Cambria"/>
              </a:rPr>
              <a:t>BLENDED METHODOLOGIES) </a:t>
            </a:r>
          </a:p>
        </p:txBody>
      </p:sp>
      <p:sp>
        <p:nvSpPr>
          <p:cNvPr id="3" name="Text Placeholder 2"/>
          <p:cNvSpPr>
            <a:spLocks noGrp="1"/>
          </p:cNvSpPr>
          <p:nvPr>
            <p:ph idx="1"/>
          </p:nvPr>
        </p:nvSpPr>
        <p:spPr>
          <a:xfrm>
            <a:off x="283780" y="2362200"/>
            <a:ext cx="8544910" cy="3962400"/>
          </a:xfrm>
        </p:spPr>
        <p:txBody>
          <a:bodyPr/>
          <a:lstStyle/>
          <a:p>
            <a:pPr marL="457200" indent="-457200">
              <a:buFont typeface="Wingdings" pitchFamily="2" charset="2"/>
              <a:buChar char="q"/>
            </a:pPr>
            <a:r>
              <a:rPr lang="vi-VN" b="1" kern="1800">
                <a:solidFill>
                  <a:srgbClr val="1F497D"/>
                </a:solidFill>
                <a:latin typeface="Cambria"/>
              </a:rPr>
              <a:t>Phương pháp phân tích và thiết kế hệ thống theo cấu trúc (SSADM) </a:t>
            </a:r>
            <a:endParaRPr lang="en-US" b="1" kern="1800" smtClean="0">
              <a:solidFill>
                <a:srgbClr val="1F497D"/>
              </a:solidFill>
              <a:latin typeface="Cambria"/>
            </a:endParaRPr>
          </a:p>
          <a:p>
            <a:pPr marL="457200" lvl="0" indent="-457200">
              <a:buFont typeface="Wingdings" pitchFamily="2" charset="2"/>
              <a:buChar char="q"/>
            </a:pPr>
            <a:r>
              <a:rPr lang="en-US" b="1" kern="1800" smtClean="0">
                <a:solidFill>
                  <a:srgbClr val="1F497D"/>
                </a:solidFill>
                <a:latin typeface="Cambria"/>
              </a:rPr>
              <a:t>Merise</a:t>
            </a:r>
          </a:p>
          <a:p>
            <a:pPr marL="457200" indent="-457200">
              <a:buFont typeface="Wingdings" pitchFamily="2" charset="2"/>
              <a:buChar char="q"/>
            </a:pPr>
            <a:r>
              <a:rPr lang="en-US" b="1" kern="1800" smtClean="0">
                <a:solidFill>
                  <a:srgbClr val="1F497D"/>
                </a:solidFill>
                <a:latin typeface="Cambria"/>
              </a:rPr>
              <a:t>Information Engineering </a:t>
            </a:r>
            <a:r>
              <a:rPr lang="en-US" b="1" kern="1800">
                <a:solidFill>
                  <a:srgbClr val="1F497D"/>
                </a:solidFill>
                <a:latin typeface="Cambria"/>
              </a:rPr>
              <a:t>(IE)</a:t>
            </a:r>
          </a:p>
          <a:p>
            <a:pPr marL="457200" indent="-457200">
              <a:buFont typeface="Wingdings" pitchFamily="2" charset="2"/>
              <a:buChar char="q"/>
            </a:pPr>
            <a:r>
              <a:rPr lang="en-US" b="1" kern="1800">
                <a:solidFill>
                  <a:srgbClr val="1F497D"/>
                </a:solidFill>
                <a:latin typeface="Cambria"/>
              </a:rPr>
              <a:t>Welti ERP Development</a:t>
            </a:r>
          </a:p>
        </p:txBody>
      </p:sp>
      <p:sp>
        <p:nvSpPr>
          <p:cNvPr id="5" name="Footer Placeholder 4"/>
          <p:cNvSpPr>
            <a:spLocks noGrp="1"/>
          </p:cNvSpPr>
          <p:nvPr>
            <p:ph type="ftr" sz="quarter" idx="11"/>
          </p:nvPr>
        </p:nvSpPr>
        <p:spPr/>
        <p:txBody>
          <a:bodyPr/>
          <a:lstStyle/>
          <a:p>
            <a:r>
              <a:rPr lang="vi-VN" smtClean="0"/>
              <a:t>Chương 5: Các phương pháp luận phát triển HTTT</a:t>
            </a:r>
            <a:endParaRPr lang="en-US"/>
          </a:p>
        </p:txBody>
      </p:sp>
      <p:sp>
        <p:nvSpPr>
          <p:cNvPr id="6" name="Slide Number Placeholder 5"/>
          <p:cNvSpPr>
            <a:spLocks noGrp="1"/>
          </p:cNvSpPr>
          <p:nvPr>
            <p:ph type="sldNum" sz="quarter" idx="12"/>
          </p:nvPr>
        </p:nvSpPr>
        <p:spPr/>
        <p:txBody>
          <a:bodyPr/>
          <a:lstStyle/>
          <a:p>
            <a:fld id="{608C809E-33B9-45BE-B130-5AF39CCD7C93}" type="slidenum">
              <a:rPr lang="en-US" smtClean="0"/>
              <a:t>11</a:t>
            </a:fld>
            <a:endParaRPr lang="en-US"/>
          </a:p>
        </p:txBody>
      </p:sp>
      <p:sp>
        <p:nvSpPr>
          <p:cNvPr id="4" name="Date Placeholder 3"/>
          <p:cNvSpPr>
            <a:spLocks noGrp="1"/>
          </p:cNvSpPr>
          <p:nvPr>
            <p:ph type="dt" sz="half" idx="2"/>
          </p:nvPr>
        </p:nvSpPr>
        <p:spPr/>
        <p:txBody>
          <a:bodyPr/>
          <a:lstStyle/>
          <a:p>
            <a:fld id="{42739C46-CA4A-43E3-9C12-4C907186841B}" type="datetime1">
              <a:rPr lang="en-US" smtClean="0"/>
              <a:t>03/04/2013</a:t>
            </a:fld>
            <a:endParaRPr lang="en-US"/>
          </a:p>
        </p:txBody>
      </p:sp>
    </p:spTree>
    <p:extLst>
      <p:ext uri="{BB962C8B-B14F-4D97-AF65-F5344CB8AC3E}">
        <p14:creationId xmlns:p14="http://schemas.microsoft.com/office/powerpoint/2010/main" val="382615262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marR="0" rtl="0"/>
            <a:r>
              <a:rPr lang="vi-VN" b="1" i="0" u="none" strike="noStrike" kern="1800" baseline="0" smtClean="0">
                <a:solidFill>
                  <a:srgbClr val="1F497D"/>
                </a:solidFill>
                <a:latin typeface="Cambria"/>
              </a:rPr>
              <a:t>Phương pháp phân tích và thiết kế hệ thống theo cấu trúc (SSADM) </a:t>
            </a:r>
          </a:p>
        </p:txBody>
      </p:sp>
      <p:sp>
        <p:nvSpPr>
          <p:cNvPr id="3" name="Text Placeholder 2"/>
          <p:cNvSpPr>
            <a:spLocks noGrp="1"/>
          </p:cNvSpPr>
          <p:nvPr>
            <p:ph idx="1"/>
          </p:nvPr>
        </p:nvSpPr>
        <p:spPr>
          <a:xfrm>
            <a:off x="283780" y="2514600"/>
            <a:ext cx="8544910" cy="3810000"/>
          </a:xfrm>
        </p:spPr>
        <p:txBody>
          <a:bodyPr>
            <a:normAutofit lnSpcReduction="10000"/>
          </a:bodyPr>
          <a:lstStyle/>
          <a:p>
            <a:pPr marR="0" lvl="0" rtl="0"/>
            <a:r>
              <a:rPr lang="vi-VN" b="1" i="0" u="none" strike="noStrike" baseline="0" smtClean="0">
                <a:solidFill>
                  <a:srgbClr val="4F81BD"/>
                </a:solidFill>
                <a:latin typeface="Cambria"/>
              </a:rPr>
              <a:t>Một cách tiếp cận toàn diện và có cấu trúc để phát triển hệ thống </a:t>
            </a:r>
          </a:p>
          <a:p>
            <a:pPr marR="0" lvl="0" rtl="0"/>
            <a:r>
              <a:rPr lang="vi-VN" b="1" i="0" u="none" strike="noStrike" baseline="0" smtClean="0">
                <a:solidFill>
                  <a:srgbClr val="4F81BD"/>
                </a:solidFill>
                <a:latin typeface="Cambria"/>
              </a:rPr>
              <a:t>Một "cơ sở" (baseline) để so sánh và đánh giá các phương pháp luận khác và cho các chủ đề trong phát triển hệ thống </a:t>
            </a:r>
          </a:p>
          <a:p>
            <a:pPr marR="0" lvl="0" rtl="0"/>
            <a:r>
              <a:rPr lang="vi-VN" b="1" i="0" u="none" strike="noStrike" baseline="0" smtClean="0">
                <a:solidFill>
                  <a:srgbClr val="4F81BD"/>
                </a:solidFill>
                <a:latin typeface="Cambria"/>
              </a:rPr>
              <a:t>Sự kế thừa đúng với cách tiếp cận SDLC truyền thống với kỹ thuật mới và các công cụ phát triển từ những năm 1970 </a:t>
            </a:r>
          </a:p>
        </p:txBody>
      </p:sp>
      <p:sp>
        <p:nvSpPr>
          <p:cNvPr id="5" name="Footer Placeholder 4"/>
          <p:cNvSpPr>
            <a:spLocks noGrp="1"/>
          </p:cNvSpPr>
          <p:nvPr>
            <p:ph type="ftr" sz="quarter" idx="11"/>
          </p:nvPr>
        </p:nvSpPr>
        <p:spPr/>
        <p:txBody>
          <a:bodyPr/>
          <a:lstStyle/>
          <a:p>
            <a:r>
              <a:rPr lang="vi-VN" smtClean="0"/>
              <a:t>Chương 5: Các phương pháp luận phát triển HTTT</a:t>
            </a:r>
            <a:endParaRPr lang="en-US"/>
          </a:p>
        </p:txBody>
      </p:sp>
      <p:sp>
        <p:nvSpPr>
          <p:cNvPr id="6" name="Slide Number Placeholder 5"/>
          <p:cNvSpPr>
            <a:spLocks noGrp="1"/>
          </p:cNvSpPr>
          <p:nvPr>
            <p:ph type="sldNum" sz="quarter" idx="12"/>
          </p:nvPr>
        </p:nvSpPr>
        <p:spPr/>
        <p:txBody>
          <a:bodyPr/>
          <a:lstStyle/>
          <a:p>
            <a:fld id="{608C809E-33B9-45BE-B130-5AF39CCD7C93}" type="slidenum">
              <a:rPr lang="en-US" smtClean="0"/>
              <a:t>12</a:t>
            </a:fld>
            <a:endParaRPr lang="en-US"/>
          </a:p>
        </p:txBody>
      </p:sp>
      <p:sp>
        <p:nvSpPr>
          <p:cNvPr id="4" name="Date Placeholder 3"/>
          <p:cNvSpPr>
            <a:spLocks noGrp="1"/>
          </p:cNvSpPr>
          <p:nvPr>
            <p:ph type="dt" sz="half" idx="2"/>
          </p:nvPr>
        </p:nvSpPr>
        <p:spPr/>
        <p:txBody>
          <a:bodyPr/>
          <a:lstStyle/>
          <a:p>
            <a:fld id="{9A5F2EF7-B501-4C1D-B4D3-C948159FF7B0}" type="datetime1">
              <a:rPr lang="en-US" smtClean="0"/>
              <a:t>03/04/2013</a:t>
            </a:fld>
            <a:endParaRPr lang="en-US"/>
          </a:p>
        </p:txBody>
      </p:sp>
    </p:spTree>
    <p:extLst>
      <p:ext uri="{BB962C8B-B14F-4D97-AF65-F5344CB8AC3E}">
        <p14:creationId xmlns:p14="http://schemas.microsoft.com/office/powerpoint/2010/main" val="385385556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R="0" rtl="0"/>
            <a:r>
              <a:rPr lang="en-US" b="1" i="0" u="none" strike="noStrike" kern="1800" baseline="0" smtClean="0">
                <a:solidFill>
                  <a:srgbClr val="1F497D"/>
                </a:solidFill>
                <a:latin typeface="Cambria"/>
              </a:rPr>
              <a:t>SSADM... </a:t>
            </a:r>
          </a:p>
        </p:txBody>
      </p:sp>
      <p:sp>
        <p:nvSpPr>
          <p:cNvPr id="3" name="Text Placeholder 2"/>
          <p:cNvSpPr>
            <a:spLocks noGrp="1"/>
          </p:cNvSpPr>
          <p:nvPr>
            <p:ph idx="1"/>
          </p:nvPr>
        </p:nvSpPr>
        <p:spPr/>
        <p:txBody>
          <a:bodyPr>
            <a:normAutofit fontScale="92500" lnSpcReduction="10000"/>
          </a:bodyPr>
          <a:lstStyle/>
          <a:p>
            <a:pPr marR="0" lvl="0" rtl="0">
              <a:lnSpc>
                <a:spcPct val="110000"/>
              </a:lnSpc>
              <a:spcBef>
                <a:spcPts val="600"/>
              </a:spcBef>
            </a:pPr>
            <a:r>
              <a:rPr lang="vi-VN" b="1" i="0" u="none" strike="noStrike" baseline="0" smtClean="0">
                <a:solidFill>
                  <a:srgbClr val="4F81BD"/>
                </a:solidFill>
                <a:latin typeface="Cambria"/>
              </a:rPr>
              <a:t>Các giả định về hệ thống thông tin: </a:t>
            </a:r>
          </a:p>
          <a:p>
            <a:pPr lvl="1">
              <a:lnSpc>
                <a:spcPct val="110000"/>
              </a:lnSpc>
              <a:spcBef>
                <a:spcPts val="600"/>
              </a:spcBef>
            </a:pPr>
            <a:r>
              <a:rPr lang="vi-VN" b="1" i="0" u="none" strike="noStrike" baseline="0" smtClean="0">
                <a:solidFill>
                  <a:srgbClr val="4F81BD"/>
                </a:solidFill>
                <a:latin typeface="Cambria"/>
              </a:rPr>
              <a:t>tương đối ổn định </a:t>
            </a:r>
          </a:p>
          <a:p>
            <a:pPr lvl="1">
              <a:lnSpc>
                <a:spcPct val="110000"/>
              </a:lnSpc>
              <a:spcBef>
                <a:spcPts val="600"/>
              </a:spcBef>
            </a:pPr>
            <a:r>
              <a:rPr lang="vi-VN" b="1" i="0" u="none" strike="noStrike" baseline="0" smtClean="0">
                <a:solidFill>
                  <a:srgbClr val="4F81BD"/>
                </a:solidFill>
                <a:latin typeface="Cambria"/>
              </a:rPr>
              <a:t>xử lý thường xuyên, sự tương tác được xác định tốt (well-defined)</a:t>
            </a:r>
          </a:p>
          <a:p>
            <a:pPr lvl="1">
              <a:lnSpc>
                <a:spcPct val="110000"/>
              </a:lnSpc>
              <a:spcBef>
                <a:spcPts val="600"/>
              </a:spcBef>
            </a:pPr>
            <a:r>
              <a:rPr lang="vi-VN" b="1" i="0" u="none" strike="noStrike" baseline="0" smtClean="0">
                <a:solidFill>
                  <a:srgbClr val="4F81BD"/>
                </a:solidFill>
                <a:latin typeface="Cambria"/>
              </a:rPr>
              <a:t>đứng tự do (free-standing), phát triển từ "hỗn tạp" (scratch)</a:t>
            </a:r>
          </a:p>
          <a:p>
            <a:pPr lvl="1">
              <a:lnSpc>
                <a:spcPct val="110000"/>
              </a:lnSpc>
              <a:spcBef>
                <a:spcPts val="600"/>
              </a:spcBef>
            </a:pPr>
            <a:r>
              <a:rPr lang="vi-VN" b="1" i="0" u="none" strike="noStrike" baseline="0" smtClean="0">
                <a:solidFill>
                  <a:srgbClr val="4F81BD"/>
                </a:solidFill>
                <a:latin typeface="Cambria"/>
              </a:rPr>
              <a:t>các quy trình, dữ liệu được xác định trên toàn cục, </a:t>
            </a:r>
          </a:p>
          <a:p>
            <a:pPr lvl="1">
              <a:lnSpc>
                <a:spcPct val="110000"/>
              </a:lnSpc>
              <a:spcBef>
                <a:spcPts val="600"/>
              </a:spcBef>
            </a:pPr>
            <a:r>
              <a:rPr lang="vi-VN" b="1" i="0" u="none" strike="noStrike" baseline="0" smtClean="0">
                <a:solidFill>
                  <a:srgbClr val="4F81BD"/>
                </a:solidFill>
                <a:latin typeface="Cambria"/>
              </a:rPr>
              <a:t>có thể định nghĩa đầy đủ và khách quan </a:t>
            </a:r>
          </a:p>
          <a:p>
            <a:pPr lvl="1">
              <a:lnSpc>
                <a:spcPct val="110000"/>
              </a:lnSpc>
              <a:spcBef>
                <a:spcPts val="600"/>
              </a:spcBef>
            </a:pPr>
            <a:r>
              <a:rPr lang="en-US" b="1" i="0" u="none" strike="noStrike" baseline="0" smtClean="0">
                <a:solidFill>
                  <a:srgbClr val="4F81BD"/>
                </a:solidFill>
                <a:latin typeface="Cambria"/>
              </a:rPr>
              <a:t>thông tin có cấu trúc tốt (well-structured)</a:t>
            </a:r>
          </a:p>
        </p:txBody>
      </p:sp>
      <p:sp>
        <p:nvSpPr>
          <p:cNvPr id="5" name="Footer Placeholder 4"/>
          <p:cNvSpPr>
            <a:spLocks noGrp="1"/>
          </p:cNvSpPr>
          <p:nvPr>
            <p:ph type="ftr" sz="quarter" idx="11"/>
          </p:nvPr>
        </p:nvSpPr>
        <p:spPr/>
        <p:txBody>
          <a:bodyPr/>
          <a:lstStyle/>
          <a:p>
            <a:r>
              <a:rPr lang="vi-VN" smtClean="0"/>
              <a:t>Chương 5: Các phương pháp luận phát triển HTTT</a:t>
            </a:r>
            <a:endParaRPr lang="en-US"/>
          </a:p>
        </p:txBody>
      </p:sp>
      <p:sp>
        <p:nvSpPr>
          <p:cNvPr id="6" name="Slide Number Placeholder 5"/>
          <p:cNvSpPr>
            <a:spLocks noGrp="1"/>
          </p:cNvSpPr>
          <p:nvPr>
            <p:ph type="sldNum" sz="quarter" idx="12"/>
          </p:nvPr>
        </p:nvSpPr>
        <p:spPr/>
        <p:txBody>
          <a:bodyPr/>
          <a:lstStyle/>
          <a:p>
            <a:fld id="{608C809E-33B9-45BE-B130-5AF39CCD7C93}" type="slidenum">
              <a:rPr lang="en-US" smtClean="0"/>
              <a:t>13</a:t>
            </a:fld>
            <a:endParaRPr lang="en-US"/>
          </a:p>
        </p:txBody>
      </p:sp>
      <p:sp>
        <p:nvSpPr>
          <p:cNvPr id="4" name="Date Placeholder 3"/>
          <p:cNvSpPr>
            <a:spLocks noGrp="1"/>
          </p:cNvSpPr>
          <p:nvPr>
            <p:ph type="dt" sz="half" idx="2"/>
          </p:nvPr>
        </p:nvSpPr>
        <p:spPr/>
        <p:txBody>
          <a:bodyPr/>
          <a:lstStyle/>
          <a:p>
            <a:fld id="{1E3A2C29-6D37-4C00-BBA5-C749FAF978DC}" type="datetime1">
              <a:rPr lang="en-US" smtClean="0"/>
              <a:t>03/04/2013</a:t>
            </a:fld>
            <a:endParaRPr lang="en-US"/>
          </a:p>
        </p:txBody>
      </p:sp>
    </p:spTree>
    <p:extLst>
      <p:ext uri="{BB962C8B-B14F-4D97-AF65-F5344CB8AC3E}">
        <p14:creationId xmlns:p14="http://schemas.microsoft.com/office/powerpoint/2010/main" val="274654088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R="0" rtl="0"/>
            <a:r>
              <a:rPr lang="en-US" b="1" i="0" u="none" strike="noStrike" kern="1800" baseline="0" smtClean="0">
                <a:solidFill>
                  <a:srgbClr val="1F497D"/>
                </a:solidFill>
                <a:latin typeface="Cambria"/>
              </a:rPr>
              <a:t>SSADM... </a:t>
            </a:r>
          </a:p>
        </p:txBody>
      </p:sp>
      <p:sp>
        <p:nvSpPr>
          <p:cNvPr id="3" name="Text Placeholder 2"/>
          <p:cNvSpPr>
            <a:spLocks noGrp="1"/>
          </p:cNvSpPr>
          <p:nvPr>
            <p:ph idx="1"/>
          </p:nvPr>
        </p:nvSpPr>
        <p:spPr/>
        <p:txBody>
          <a:bodyPr>
            <a:normAutofit fontScale="85000" lnSpcReduction="10000"/>
          </a:bodyPr>
          <a:lstStyle/>
          <a:p>
            <a:pPr marR="0" lvl="0" rtl="0"/>
            <a:r>
              <a:rPr lang="vi-VN" b="1" i="0" u="none" strike="noStrike" baseline="0" smtClean="0">
                <a:solidFill>
                  <a:srgbClr val="4F81BD"/>
                </a:solidFill>
                <a:latin typeface="Cambria"/>
              </a:rPr>
              <a:t>Các giả định về hệ thống thông tin, phát triển hệ thống và vai trò của các nhà phát triển hệ thống: </a:t>
            </a:r>
          </a:p>
          <a:p>
            <a:pPr lvl="1"/>
            <a:r>
              <a:rPr lang="en-US" b="1" i="0" u="none" strike="noStrike" baseline="0" smtClean="0">
                <a:solidFill>
                  <a:srgbClr val="4F81BD"/>
                </a:solidFill>
                <a:latin typeface="Cambria"/>
              </a:rPr>
              <a:t>n</a:t>
            </a:r>
            <a:r>
              <a:rPr lang="vi-VN" b="1" i="0" u="none" strike="noStrike" baseline="0" smtClean="0">
                <a:solidFill>
                  <a:srgbClr val="4F81BD"/>
                </a:solidFill>
                <a:latin typeface="Cambria"/>
              </a:rPr>
              <a:t>hà phát triển hệ thống là "chuyên gia" (expert), những người có kiến ​​thức kỹ thuật để cung cấp một giải pháp </a:t>
            </a:r>
          </a:p>
          <a:p>
            <a:pPr lvl="1"/>
            <a:r>
              <a:rPr lang="en-US" b="1" i="0" u="none" strike="noStrike" baseline="0" smtClean="0">
                <a:solidFill>
                  <a:srgbClr val="4F81BD"/>
                </a:solidFill>
                <a:latin typeface="Cambria"/>
              </a:rPr>
              <a:t>c</a:t>
            </a:r>
            <a:r>
              <a:rPr lang="vi-VN" b="1" i="0" u="none" strike="noStrike" baseline="0" smtClean="0">
                <a:solidFill>
                  <a:srgbClr val="4F81BD"/>
                </a:solidFill>
                <a:latin typeface="Cambria"/>
              </a:rPr>
              <a:t>ác nhà phát triển hệ thống "sở hữu" (owns) các phương pháp luận và kiểm soát quá trình phát triển </a:t>
            </a:r>
          </a:p>
          <a:p>
            <a:pPr lvl="1"/>
            <a:r>
              <a:rPr lang="en-US" b="1" i="0" u="none" strike="noStrike" baseline="0" smtClean="0">
                <a:solidFill>
                  <a:srgbClr val="4F81BD"/>
                </a:solidFill>
                <a:latin typeface="Cambria"/>
              </a:rPr>
              <a:t>n</a:t>
            </a:r>
            <a:r>
              <a:rPr lang="vi-VN" b="1" i="0" u="none" strike="noStrike" baseline="0" smtClean="0">
                <a:solidFill>
                  <a:srgbClr val="4F81BD"/>
                </a:solidFill>
                <a:latin typeface="Cambria"/>
              </a:rPr>
              <a:t>gười dùng có kiến ​​thức nghiệp vụ và phải làm việc / hỗ trợ các nhà phát triển hệ thống khi cần thiết để đảm bảo các yêu cầu được đáp ứng </a:t>
            </a:r>
          </a:p>
          <a:p>
            <a:pPr lvl="1"/>
            <a:r>
              <a:rPr lang="vi-VN" b="1" i="0" u="none" strike="noStrike" baseline="0" smtClean="0">
                <a:solidFill>
                  <a:srgbClr val="4F81BD"/>
                </a:solidFill>
                <a:latin typeface="Cambria"/>
              </a:rPr>
              <a:t>người dùng sẽ sở hữu hệ thống, phải ký kết</a:t>
            </a:r>
          </a:p>
        </p:txBody>
      </p:sp>
      <p:sp>
        <p:nvSpPr>
          <p:cNvPr id="5" name="Footer Placeholder 4"/>
          <p:cNvSpPr>
            <a:spLocks noGrp="1"/>
          </p:cNvSpPr>
          <p:nvPr>
            <p:ph type="ftr" sz="quarter" idx="11"/>
          </p:nvPr>
        </p:nvSpPr>
        <p:spPr/>
        <p:txBody>
          <a:bodyPr/>
          <a:lstStyle/>
          <a:p>
            <a:r>
              <a:rPr lang="vi-VN" smtClean="0"/>
              <a:t>Chương 5: Các phương pháp luận phát triển HTTT</a:t>
            </a:r>
            <a:endParaRPr lang="en-US"/>
          </a:p>
        </p:txBody>
      </p:sp>
      <p:sp>
        <p:nvSpPr>
          <p:cNvPr id="6" name="Slide Number Placeholder 5"/>
          <p:cNvSpPr>
            <a:spLocks noGrp="1"/>
          </p:cNvSpPr>
          <p:nvPr>
            <p:ph type="sldNum" sz="quarter" idx="12"/>
          </p:nvPr>
        </p:nvSpPr>
        <p:spPr/>
        <p:txBody>
          <a:bodyPr/>
          <a:lstStyle/>
          <a:p>
            <a:fld id="{608C809E-33B9-45BE-B130-5AF39CCD7C93}" type="slidenum">
              <a:rPr lang="en-US" smtClean="0"/>
              <a:t>14</a:t>
            </a:fld>
            <a:endParaRPr lang="en-US"/>
          </a:p>
        </p:txBody>
      </p:sp>
      <p:sp>
        <p:nvSpPr>
          <p:cNvPr id="4" name="Date Placeholder 3"/>
          <p:cNvSpPr>
            <a:spLocks noGrp="1"/>
          </p:cNvSpPr>
          <p:nvPr>
            <p:ph type="dt" sz="half" idx="2"/>
          </p:nvPr>
        </p:nvSpPr>
        <p:spPr/>
        <p:txBody>
          <a:bodyPr/>
          <a:lstStyle/>
          <a:p>
            <a:fld id="{6E74532C-CA02-4E17-97A7-506C3C992BA1}" type="datetime1">
              <a:rPr lang="en-US" smtClean="0"/>
              <a:t>03/04/2013</a:t>
            </a:fld>
            <a:endParaRPr lang="en-US"/>
          </a:p>
        </p:txBody>
      </p:sp>
    </p:spTree>
    <p:extLst>
      <p:ext uri="{BB962C8B-B14F-4D97-AF65-F5344CB8AC3E}">
        <p14:creationId xmlns:p14="http://schemas.microsoft.com/office/powerpoint/2010/main" val="312265655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R="0" rtl="0"/>
            <a:r>
              <a:rPr lang="en-US" b="1" i="0" u="none" strike="noStrike" kern="1800" baseline="0" smtClean="0">
                <a:solidFill>
                  <a:srgbClr val="1F497D"/>
                </a:solidFill>
                <a:latin typeface="Cambria"/>
              </a:rPr>
              <a:t>SSADM... </a:t>
            </a:r>
          </a:p>
        </p:txBody>
      </p:sp>
      <p:sp>
        <p:nvSpPr>
          <p:cNvPr id="3" name="Text Placeholder 2"/>
          <p:cNvSpPr>
            <a:spLocks noGrp="1"/>
          </p:cNvSpPr>
          <p:nvPr>
            <p:ph idx="1"/>
          </p:nvPr>
        </p:nvSpPr>
        <p:spPr/>
        <p:txBody>
          <a:bodyPr>
            <a:normAutofit fontScale="70000" lnSpcReduction="20000"/>
          </a:bodyPr>
          <a:lstStyle/>
          <a:p>
            <a:pPr marR="0" lvl="0" rtl="0">
              <a:lnSpc>
                <a:spcPct val="120000"/>
              </a:lnSpc>
              <a:spcBef>
                <a:spcPts val="0"/>
              </a:spcBef>
            </a:pPr>
            <a:r>
              <a:rPr lang="vi-VN" b="1" i="0" u="none" strike="noStrike" baseline="0" smtClean="0">
                <a:solidFill>
                  <a:srgbClr val="4F81BD"/>
                </a:solidFill>
                <a:latin typeface="Cambria"/>
              </a:rPr>
              <a:t>Được phát triển bởi LBMS và Central Computing and Telecommunications Agency (CCTA) ở Anh </a:t>
            </a:r>
          </a:p>
          <a:p>
            <a:pPr marR="0" lvl="0" rtl="0">
              <a:lnSpc>
                <a:spcPct val="120000"/>
              </a:lnSpc>
              <a:spcBef>
                <a:spcPts val="0"/>
              </a:spcBef>
            </a:pPr>
            <a:r>
              <a:rPr lang="vi-VN" b="1" i="0" u="none" strike="noStrike" baseline="0" smtClean="0">
                <a:solidFill>
                  <a:srgbClr val="4F81BD"/>
                </a:solidFill>
                <a:latin typeface="Cambria"/>
              </a:rPr>
              <a:t>Được chấp nhận bởi CCTA trong tháng 1 năm 1981 như là cách tiếp cận tiêu chuẩn trong dịch vụ dân sự ở Vương quốc Anh </a:t>
            </a:r>
          </a:p>
          <a:p>
            <a:pPr marR="0" lvl="0" rtl="0">
              <a:lnSpc>
                <a:spcPct val="120000"/>
              </a:lnSpc>
              <a:spcBef>
                <a:spcPts val="0"/>
              </a:spcBef>
            </a:pPr>
            <a:r>
              <a:rPr lang="en-US" b="1" i="0" u="none" strike="noStrike" baseline="0" smtClean="0">
                <a:solidFill>
                  <a:srgbClr val="4F81BD"/>
                </a:solidFill>
                <a:latin typeface="Cambria"/>
              </a:rPr>
              <a:t>Các yêu cầu: </a:t>
            </a:r>
          </a:p>
          <a:p>
            <a:pPr marR="0" lvl="1" rtl="0">
              <a:lnSpc>
                <a:spcPct val="120000"/>
              </a:lnSpc>
              <a:spcBef>
                <a:spcPts val="0"/>
              </a:spcBef>
            </a:pPr>
            <a:r>
              <a:rPr lang="en-US" b="1" i="0" u="none" strike="noStrike" baseline="0" smtClean="0">
                <a:solidFill>
                  <a:srgbClr val="4F81BD"/>
                </a:solidFill>
                <a:latin typeface="Cambria"/>
              </a:rPr>
              <a:t>tài liệu (documentation) </a:t>
            </a:r>
          </a:p>
          <a:p>
            <a:pPr marR="0" lvl="1" rtl="0">
              <a:lnSpc>
                <a:spcPct val="120000"/>
              </a:lnSpc>
              <a:spcBef>
                <a:spcPts val="0"/>
              </a:spcBef>
            </a:pPr>
            <a:r>
              <a:rPr lang="en-US" b="1" i="0" u="none" strike="noStrike" baseline="0" smtClean="0">
                <a:solidFill>
                  <a:srgbClr val="4F81BD"/>
                </a:solidFill>
                <a:latin typeface="Cambria"/>
              </a:rPr>
              <a:t>tự kiểm tra (self-checking) </a:t>
            </a:r>
          </a:p>
          <a:p>
            <a:pPr marR="0" lvl="1" rtl="0">
              <a:lnSpc>
                <a:spcPct val="120000"/>
              </a:lnSpc>
              <a:spcBef>
                <a:spcPts val="0"/>
              </a:spcBef>
            </a:pPr>
            <a:r>
              <a:rPr lang="en-US" b="1" i="0" u="none" strike="noStrike" baseline="0" smtClean="0">
                <a:solidFill>
                  <a:srgbClr val="4F81BD"/>
                </a:solidFill>
                <a:latin typeface="Cambria"/>
              </a:rPr>
              <a:t>các kỹ thuật thử và thử nghiệm </a:t>
            </a:r>
            <a:br>
              <a:rPr lang="en-US" b="1" i="0" u="none" strike="noStrike" baseline="0" smtClean="0">
                <a:solidFill>
                  <a:srgbClr val="4F81BD"/>
                </a:solidFill>
                <a:latin typeface="Cambria"/>
              </a:rPr>
            </a:br>
            <a:r>
              <a:rPr lang="en-US" b="1" i="0" u="none" strike="noStrike" baseline="0" smtClean="0">
                <a:solidFill>
                  <a:srgbClr val="4F81BD"/>
                </a:solidFill>
                <a:latin typeface="Cambria"/>
              </a:rPr>
              <a:t>(tried and tested techniques)</a:t>
            </a:r>
          </a:p>
          <a:p>
            <a:pPr marR="0" lvl="1" rtl="0">
              <a:lnSpc>
                <a:spcPct val="120000"/>
              </a:lnSpc>
              <a:spcBef>
                <a:spcPts val="0"/>
              </a:spcBef>
            </a:pPr>
            <a:r>
              <a:rPr lang="en-US" b="1" i="0" u="none" strike="noStrike" baseline="0" smtClean="0">
                <a:solidFill>
                  <a:srgbClr val="4F81BD"/>
                </a:solidFill>
                <a:latin typeface="Cambria"/>
              </a:rPr>
              <a:t>có thể hiệu chỉnh (tailorable)</a:t>
            </a:r>
          </a:p>
          <a:p>
            <a:pPr marR="0" lvl="1" rtl="0">
              <a:lnSpc>
                <a:spcPct val="120000"/>
              </a:lnSpc>
              <a:spcBef>
                <a:spcPts val="0"/>
              </a:spcBef>
            </a:pPr>
            <a:r>
              <a:rPr lang="vi-VN" b="1" i="0" u="none" strike="noStrike" baseline="0" smtClean="0">
                <a:solidFill>
                  <a:srgbClr val="4F81BD"/>
                </a:solidFill>
                <a:latin typeface="Cambria"/>
              </a:rPr>
              <a:t>dể dạy (teachable) </a:t>
            </a:r>
          </a:p>
        </p:txBody>
      </p:sp>
      <p:sp>
        <p:nvSpPr>
          <p:cNvPr id="5" name="Footer Placeholder 4"/>
          <p:cNvSpPr>
            <a:spLocks noGrp="1"/>
          </p:cNvSpPr>
          <p:nvPr>
            <p:ph type="ftr" sz="quarter" idx="11"/>
          </p:nvPr>
        </p:nvSpPr>
        <p:spPr/>
        <p:txBody>
          <a:bodyPr/>
          <a:lstStyle/>
          <a:p>
            <a:r>
              <a:rPr lang="vi-VN" smtClean="0"/>
              <a:t>Chương 5: Các phương pháp luận phát triển HTTT</a:t>
            </a:r>
            <a:endParaRPr lang="en-US"/>
          </a:p>
        </p:txBody>
      </p:sp>
      <p:sp>
        <p:nvSpPr>
          <p:cNvPr id="6" name="Slide Number Placeholder 5"/>
          <p:cNvSpPr>
            <a:spLocks noGrp="1"/>
          </p:cNvSpPr>
          <p:nvPr>
            <p:ph type="sldNum" sz="quarter" idx="12"/>
          </p:nvPr>
        </p:nvSpPr>
        <p:spPr/>
        <p:txBody>
          <a:bodyPr/>
          <a:lstStyle/>
          <a:p>
            <a:fld id="{608C809E-33B9-45BE-B130-5AF39CCD7C93}" type="slidenum">
              <a:rPr lang="en-US" smtClean="0"/>
              <a:t>15</a:t>
            </a:fld>
            <a:endParaRPr lang="en-US"/>
          </a:p>
        </p:txBody>
      </p:sp>
      <p:sp>
        <p:nvSpPr>
          <p:cNvPr id="4" name="Date Placeholder 3"/>
          <p:cNvSpPr>
            <a:spLocks noGrp="1"/>
          </p:cNvSpPr>
          <p:nvPr>
            <p:ph type="dt" sz="half" idx="2"/>
          </p:nvPr>
        </p:nvSpPr>
        <p:spPr/>
        <p:txBody>
          <a:bodyPr/>
          <a:lstStyle/>
          <a:p>
            <a:fld id="{2F279ADB-44EA-4D1A-BCF2-1D3244522209}" type="datetime1">
              <a:rPr lang="en-US" smtClean="0"/>
              <a:t>03/04/2013</a:t>
            </a:fld>
            <a:endParaRPr lang="en-US"/>
          </a:p>
        </p:txBody>
      </p:sp>
    </p:spTree>
    <p:extLst>
      <p:ext uri="{BB962C8B-B14F-4D97-AF65-F5344CB8AC3E}">
        <p14:creationId xmlns:p14="http://schemas.microsoft.com/office/powerpoint/2010/main" val="168617525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R="0" rtl="0"/>
            <a:r>
              <a:rPr lang="en-US" b="1" i="0" u="none" strike="noStrike" kern="1800" baseline="0" smtClean="0">
                <a:solidFill>
                  <a:srgbClr val="1F497D"/>
                </a:solidFill>
                <a:latin typeface="Cambria"/>
              </a:rPr>
              <a:t>SSADM...</a:t>
            </a:r>
          </a:p>
        </p:txBody>
      </p:sp>
      <p:sp>
        <p:nvSpPr>
          <p:cNvPr id="3" name="Text Placeholder 2"/>
          <p:cNvSpPr>
            <a:spLocks noGrp="1"/>
          </p:cNvSpPr>
          <p:nvPr>
            <p:ph idx="1"/>
          </p:nvPr>
        </p:nvSpPr>
        <p:spPr>
          <a:xfrm>
            <a:off x="283780" y="1981200"/>
            <a:ext cx="8784020" cy="4343400"/>
          </a:xfrm>
        </p:spPr>
        <p:txBody>
          <a:bodyPr>
            <a:noAutofit/>
          </a:bodyPr>
          <a:lstStyle/>
          <a:p>
            <a:pPr marR="0" lvl="0" rtl="0">
              <a:spcBef>
                <a:spcPts val="600"/>
              </a:spcBef>
            </a:pPr>
            <a:r>
              <a:rPr lang="vi-VN" sz="2200" b="1" i="0" u="none" strike="noStrike" baseline="0" smtClean="0">
                <a:solidFill>
                  <a:srgbClr val="4F81BD"/>
                </a:solidFill>
                <a:latin typeface="Cambria"/>
              </a:rPr>
              <a:t>Trưởng thành, được sử dụng rộng rãi, đặc biệt ở Vương quốc Anh </a:t>
            </a:r>
          </a:p>
          <a:p>
            <a:pPr marR="0" lvl="0" rtl="0">
              <a:spcBef>
                <a:spcPts val="600"/>
              </a:spcBef>
            </a:pPr>
            <a:r>
              <a:rPr lang="vi-VN" sz="2200" b="1" i="0" u="none" strike="noStrike" baseline="0" smtClean="0">
                <a:solidFill>
                  <a:srgbClr val="4F81BD"/>
                </a:solidFill>
                <a:latin typeface="Cambria"/>
              </a:rPr>
              <a:t>Thường trung gian cho các dự án lớn </a:t>
            </a:r>
          </a:p>
          <a:p>
            <a:pPr marR="0" lvl="0" rtl="0">
              <a:spcBef>
                <a:spcPts val="600"/>
              </a:spcBef>
            </a:pPr>
            <a:r>
              <a:rPr lang="vi-VN" sz="2200" b="1" i="0" u="none" strike="noStrike" baseline="0" smtClean="0">
                <a:solidFill>
                  <a:srgbClr val="4F81BD"/>
                </a:solidFill>
                <a:latin typeface="Cambria"/>
              </a:rPr>
              <a:t>Định hướng dữ liệu (data-driven) do nhấn mạnh ban đầu về mô hình hóa dữ liệu và công nghệ cơ sở dữ liệu </a:t>
            </a:r>
          </a:p>
          <a:p>
            <a:pPr marR="0" lvl="0" rtl="0">
              <a:spcBef>
                <a:spcPts val="600"/>
              </a:spcBef>
            </a:pPr>
            <a:r>
              <a:rPr lang="vi-VN" sz="2200" b="1" i="0" u="none" strike="noStrike" baseline="0" smtClean="0">
                <a:solidFill>
                  <a:srgbClr val="4F81BD"/>
                </a:solidFill>
                <a:latin typeface="Cambria"/>
              </a:rPr>
              <a:t>Các phiên bản sau này cân bằng hơn: </a:t>
            </a:r>
          </a:p>
          <a:p>
            <a:pPr marR="0" lvl="1" rtl="0">
              <a:spcBef>
                <a:spcPts val="600"/>
              </a:spcBef>
            </a:pPr>
            <a:r>
              <a:rPr lang="vi-VN" sz="1800" b="1" i="0" u="none" strike="noStrike" baseline="0" smtClean="0">
                <a:solidFill>
                  <a:srgbClr val="4F81BD"/>
                </a:solidFill>
                <a:latin typeface="Cambria"/>
              </a:rPr>
              <a:t>vai trò của người sử dụng nhấn mạnh </a:t>
            </a:r>
          </a:p>
          <a:p>
            <a:pPr marR="0" lvl="1" rtl="0">
              <a:spcBef>
                <a:spcPts val="600"/>
              </a:spcBef>
            </a:pPr>
            <a:r>
              <a:rPr lang="vi-VN" sz="1800" b="1" i="0" u="none" strike="noStrike" baseline="0" smtClean="0">
                <a:solidFill>
                  <a:srgbClr val="4F81BD"/>
                </a:solidFill>
                <a:latin typeface="Cambria"/>
              </a:rPr>
              <a:t>tầm quan trọng của các quy trình và chức năng </a:t>
            </a:r>
          </a:p>
          <a:p>
            <a:pPr marR="0" lvl="0" rtl="0">
              <a:spcBef>
                <a:spcPts val="600"/>
              </a:spcBef>
            </a:pPr>
            <a:r>
              <a:rPr lang="vi-VN" sz="2200" b="1" i="0" u="none" strike="noStrike" baseline="0" smtClean="0">
                <a:solidFill>
                  <a:srgbClr val="4F81BD"/>
                </a:solidFill>
                <a:latin typeface="Cambria"/>
              </a:rPr>
              <a:t>Phiên bản 4 vào năm 1990 </a:t>
            </a:r>
          </a:p>
          <a:p>
            <a:pPr marR="0" lvl="0" rtl="0">
              <a:spcBef>
                <a:spcPts val="600"/>
              </a:spcBef>
            </a:pPr>
            <a:r>
              <a:rPr lang="vi-VN" sz="2200" b="1" i="0" u="none" strike="noStrike" baseline="0" smtClean="0">
                <a:solidFill>
                  <a:srgbClr val="4F81BD"/>
                </a:solidFill>
                <a:latin typeface="Cambria"/>
              </a:rPr>
              <a:t>Phiên bản trước đó có 6 giai đoạn </a:t>
            </a:r>
            <a:r>
              <a:rPr lang="en-US" sz="2200" b="1" i="0" u="none" strike="noStrike" baseline="0" smtClean="0">
                <a:solidFill>
                  <a:srgbClr val="4F81BD"/>
                </a:solidFill>
                <a:latin typeface="Cambria"/>
              </a:rPr>
              <a:t/>
            </a:r>
            <a:br>
              <a:rPr lang="en-US" sz="2200" b="1" i="0" u="none" strike="noStrike" baseline="0" smtClean="0">
                <a:solidFill>
                  <a:srgbClr val="4F81BD"/>
                </a:solidFill>
                <a:latin typeface="Cambria"/>
              </a:rPr>
            </a:br>
            <a:r>
              <a:rPr lang="vi-VN" sz="2200" b="1" i="0" u="none" strike="noStrike" baseline="0" smtClean="0">
                <a:solidFill>
                  <a:srgbClr val="4F81BD"/>
                </a:solidFill>
                <a:latin typeface="Cambria"/>
              </a:rPr>
              <a:t>(Downs, Clare và Coe 1988) </a:t>
            </a:r>
          </a:p>
          <a:p>
            <a:pPr marR="0" lvl="0" rtl="0">
              <a:spcBef>
                <a:spcPts val="600"/>
              </a:spcBef>
            </a:pPr>
            <a:r>
              <a:rPr lang="vi-VN" sz="2200" b="1" i="0" u="none" strike="noStrike" baseline="0" smtClean="0">
                <a:solidFill>
                  <a:srgbClr val="4F81BD"/>
                </a:solidFill>
                <a:latin typeface="Cambria"/>
              </a:rPr>
              <a:t>Phiên bản 4 có 7 giai đoạn (Avison và Fitzgerald năm 2003) </a:t>
            </a:r>
          </a:p>
        </p:txBody>
      </p:sp>
      <p:sp>
        <p:nvSpPr>
          <p:cNvPr id="5" name="Footer Placeholder 4"/>
          <p:cNvSpPr>
            <a:spLocks noGrp="1"/>
          </p:cNvSpPr>
          <p:nvPr>
            <p:ph type="ftr" sz="quarter" idx="11"/>
          </p:nvPr>
        </p:nvSpPr>
        <p:spPr/>
        <p:txBody>
          <a:bodyPr/>
          <a:lstStyle/>
          <a:p>
            <a:r>
              <a:rPr lang="vi-VN" smtClean="0"/>
              <a:t>Chương 5: Các phương pháp luận phát triển HTTT</a:t>
            </a:r>
            <a:endParaRPr lang="en-US"/>
          </a:p>
        </p:txBody>
      </p:sp>
      <p:sp>
        <p:nvSpPr>
          <p:cNvPr id="6" name="Slide Number Placeholder 5"/>
          <p:cNvSpPr>
            <a:spLocks noGrp="1"/>
          </p:cNvSpPr>
          <p:nvPr>
            <p:ph type="sldNum" sz="quarter" idx="12"/>
          </p:nvPr>
        </p:nvSpPr>
        <p:spPr/>
        <p:txBody>
          <a:bodyPr/>
          <a:lstStyle/>
          <a:p>
            <a:fld id="{608C809E-33B9-45BE-B130-5AF39CCD7C93}" type="slidenum">
              <a:rPr lang="en-US" smtClean="0"/>
              <a:t>16</a:t>
            </a:fld>
            <a:endParaRPr lang="en-US"/>
          </a:p>
        </p:txBody>
      </p:sp>
      <p:sp>
        <p:nvSpPr>
          <p:cNvPr id="4" name="Date Placeholder 3"/>
          <p:cNvSpPr>
            <a:spLocks noGrp="1"/>
          </p:cNvSpPr>
          <p:nvPr>
            <p:ph type="dt" sz="half" idx="2"/>
          </p:nvPr>
        </p:nvSpPr>
        <p:spPr/>
        <p:txBody>
          <a:bodyPr/>
          <a:lstStyle/>
          <a:p>
            <a:fld id="{246B73FE-4445-40D4-8BC4-5414F0EB179F}" type="datetime1">
              <a:rPr lang="en-US" smtClean="0"/>
              <a:t>03/04/2013</a:t>
            </a:fld>
            <a:endParaRPr lang="en-US"/>
          </a:p>
        </p:txBody>
      </p:sp>
    </p:spTree>
    <p:extLst>
      <p:ext uri="{BB962C8B-B14F-4D97-AF65-F5344CB8AC3E}">
        <p14:creationId xmlns:p14="http://schemas.microsoft.com/office/powerpoint/2010/main" val="377210456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R="0" rtl="0"/>
            <a:r>
              <a:rPr lang="en-US" b="1" i="0" u="none" strike="noStrike" kern="1800" baseline="0" smtClean="0">
                <a:solidFill>
                  <a:srgbClr val="1F497D"/>
                </a:solidFill>
                <a:latin typeface="Cambria"/>
              </a:rPr>
              <a:t>SSADM... </a:t>
            </a:r>
          </a:p>
        </p:txBody>
      </p:sp>
      <p:sp>
        <p:nvSpPr>
          <p:cNvPr id="3" name="Text Placeholder 2"/>
          <p:cNvSpPr>
            <a:spLocks noGrp="1"/>
          </p:cNvSpPr>
          <p:nvPr>
            <p:ph idx="1"/>
          </p:nvPr>
        </p:nvSpPr>
        <p:spPr/>
        <p:txBody>
          <a:bodyPr>
            <a:normAutofit fontScale="92500" lnSpcReduction="20000"/>
          </a:bodyPr>
          <a:lstStyle/>
          <a:p>
            <a:pPr marR="0" lvl="0" rtl="0"/>
            <a:r>
              <a:rPr lang="vi-VN" b="1" i="0" u="none" strike="noStrike" baseline="0" smtClean="0">
                <a:solidFill>
                  <a:srgbClr val="4F81BD"/>
                </a:solidFill>
                <a:latin typeface="Cambria"/>
              </a:rPr>
              <a:t>Căn cứ vào thời hiệu (prescriptive)</a:t>
            </a:r>
          </a:p>
          <a:p>
            <a:pPr marR="0" lvl="0" rtl="0"/>
            <a:r>
              <a:rPr lang="vi-VN" b="1" i="0" u="none" strike="noStrike" baseline="0" smtClean="0">
                <a:solidFill>
                  <a:srgbClr val="4F81BD"/>
                </a:solidFill>
                <a:latin typeface="Cambria"/>
              </a:rPr>
              <a:t>Giản lược (reductionist)</a:t>
            </a:r>
          </a:p>
          <a:p>
            <a:pPr marR="0" lvl="0" rtl="0"/>
            <a:r>
              <a:rPr lang="en-US" b="1" i="0" u="none" strike="noStrike" baseline="0" smtClean="0">
                <a:solidFill>
                  <a:srgbClr val="4F81BD"/>
                </a:solidFill>
                <a:latin typeface="Cambria"/>
              </a:rPr>
              <a:t>Toàn diện (comprehensive)</a:t>
            </a:r>
          </a:p>
          <a:p>
            <a:pPr marR="0" lvl="0" rtl="0"/>
            <a:r>
              <a:rPr lang="vi-VN" b="1" i="0" u="none" strike="noStrike" baseline="0" smtClean="0">
                <a:solidFill>
                  <a:srgbClr val="4F81BD"/>
                </a:solidFill>
                <a:latin typeface="Cambria"/>
              </a:rPr>
              <a:t>Đã phát triển với việc sử dụng: các phiên bản (versions), CASE tool</a:t>
            </a:r>
          </a:p>
          <a:p>
            <a:pPr marR="0" lvl="0" rtl="0"/>
            <a:r>
              <a:rPr lang="vi-VN" b="1" i="0" u="none" strike="noStrike" baseline="0" smtClean="0">
                <a:solidFill>
                  <a:srgbClr val="4F81BD"/>
                </a:solidFill>
                <a:latin typeface="Cambria"/>
              </a:rPr>
              <a:t>Các mẫu, ví dụ như vi SSADM, bảo trì SSADM</a:t>
            </a:r>
          </a:p>
          <a:p>
            <a:pPr marR="0" lvl="0" rtl="0"/>
            <a:r>
              <a:rPr lang="vi-VN" b="1" i="0" u="none" strike="noStrike" baseline="0" smtClean="0">
                <a:solidFill>
                  <a:srgbClr val="4F81BD"/>
                </a:solidFill>
                <a:latin typeface="Cambria"/>
              </a:rPr>
              <a:t>Các giai đoạn SDLC: khả thi, phân tích hệ thống, thiết kế hệ thống </a:t>
            </a:r>
          </a:p>
          <a:p>
            <a:pPr marR="0" lvl="0" rtl="0"/>
            <a:r>
              <a:rPr lang="vi-VN" b="1" i="0" u="none" strike="noStrike" baseline="0" smtClean="0">
                <a:solidFill>
                  <a:srgbClr val="4F81BD"/>
                </a:solidFill>
                <a:latin typeface="Cambria"/>
              </a:rPr>
              <a:t>Tập trung vào các khía cạnh chức năng và </a:t>
            </a:r>
            <a:r>
              <a:rPr lang="en-US" b="1" i="0" u="none" strike="noStrike" baseline="0" smtClean="0">
                <a:solidFill>
                  <a:srgbClr val="4F81BD"/>
                </a:solidFill>
                <a:latin typeface="Cambria"/>
              </a:rPr>
              <a:t/>
            </a:r>
            <a:br>
              <a:rPr lang="en-US" b="1" i="0" u="none" strike="noStrike" baseline="0" smtClean="0">
                <a:solidFill>
                  <a:srgbClr val="4F81BD"/>
                </a:solidFill>
                <a:latin typeface="Cambria"/>
              </a:rPr>
            </a:br>
            <a:r>
              <a:rPr lang="vi-VN" b="1" i="0" u="none" strike="noStrike" baseline="0" smtClean="0">
                <a:solidFill>
                  <a:srgbClr val="4F81BD"/>
                </a:solidFill>
                <a:latin typeface="Cambria"/>
              </a:rPr>
              <a:t>kỹ </a:t>
            </a:r>
            <a:r>
              <a:rPr lang="vi-VN" b="1" i="0" u="none" strike="noStrike" baseline="0" smtClean="0">
                <a:solidFill>
                  <a:srgbClr val="4F81BD"/>
                </a:solidFill>
                <a:latin typeface="Cambria"/>
              </a:rPr>
              <a:t>thuật </a:t>
            </a:r>
          </a:p>
        </p:txBody>
      </p:sp>
      <p:sp>
        <p:nvSpPr>
          <p:cNvPr id="5" name="Footer Placeholder 4"/>
          <p:cNvSpPr>
            <a:spLocks noGrp="1"/>
          </p:cNvSpPr>
          <p:nvPr>
            <p:ph type="ftr" sz="quarter" idx="11"/>
          </p:nvPr>
        </p:nvSpPr>
        <p:spPr/>
        <p:txBody>
          <a:bodyPr/>
          <a:lstStyle/>
          <a:p>
            <a:r>
              <a:rPr lang="vi-VN" smtClean="0"/>
              <a:t>Chương 5: Các phương pháp luận phát triển HTTT</a:t>
            </a:r>
            <a:endParaRPr lang="en-US"/>
          </a:p>
        </p:txBody>
      </p:sp>
      <p:sp>
        <p:nvSpPr>
          <p:cNvPr id="6" name="Slide Number Placeholder 5"/>
          <p:cNvSpPr>
            <a:spLocks noGrp="1"/>
          </p:cNvSpPr>
          <p:nvPr>
            <p:ph type="sldNum" sz="quarter" idx="12"/>
          </p:nvPr>
        </p:nvSpPr>
        <p:spPr/>
        <p:txBody>
          <a:bodyPr/>
          <a:lstStyle/>
          <a:p>
            <a:fld id="{608C809E-33B9-45BE-B130-5AF39CCD7C93}" type="slidenum">
              <a:rPr lang="en-US" smtClean="0"/>
              <a:t>17</a:t>
            </a:fld>
            <a:endParaRPr lang="en-US"/>
          </a:p>
        </p:txBody>
      </p:sp>
      <p:sp>
        <p:nvSpPr>
          <p:cNvPr id="4" name="Date Placeholder 3"/>
          <p:cNvSpPr>
            <a:spLocks noGrp="1"/>
          </p:cNvSpPr>
          <p:nvPr>
            <p:ph type="dt" sz="half" idx="2"/>
          </p:nvPr>
        </p:nvSpPr>
        <p:spPr/>
        <p:txBody>
          <a:bodyPr/>
          <a:lstStyle/>
          <a:p>
            <a:fld id="{7A5C89C7-10EC-4A10-9E73-7C3E7C741F8F}" type="datetime1">
              <a:rPr lang="en-US" smtClean="0"/>
              <a:t>03/04/2013</a:t>
            </a:fld>
            <a:endParaRPr lang="en-US"/>
          </a:p>
        </p:txBody>
      </p:sp>
    </p:spTree>
    <p:extLst>
      <p:ext uri="{BB962C8B-B14F-4D97-AF65-F5344CB8AC3E}">
        <p14:creationId xmlns:p14="http://schemas.microsoft.com/office/powerpoint/2010/main" val="324452367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R="0" rtl="0"/>
            <a:r>
              <a:rPr lang="en-US" b="1" i="0" u="none" strike="noStrike" kern="1800" baseline="0" smtClean="0">
                <a:solidFill>
                  <a:srgbClr val="1F497D"/>
                </a:solidFill>
                <a:latin typeface="Cambria"/>
              </a:rPr>
              <a:t>SSADM: phiên bản mới </a:t>
            </a:r>
          </a:p>
        </p:txBody>
      </p:sp>
      <p:sp>
        <p:nvSpPr>
          <p:cNvPr id="3" name="Text Placeholder 2"/>
          <p:cNvSpPr>
            <a:spLocks noGrp="1"/>
          </p:cNvSpPr>
          <p:nvPr>
            <p:ph idx="1"/>
          </p:nvPr>
        </p:nvSpPr>
        <p:spPr/>
        <p:txBody>
          <a:bodyPr>
            <a:normAutofit fontScale="70000" lnSpcReduction="20000"/>
          </a:bodyPr>
          <a:lstStyle/>
          <a:p>
            <a:pPr marR="0" lvl="0" rtl="0">
              <a:lnSpc>
                <a:spcPct val="120000"/>
              </a:lnSpc>
              <a:spcBef>
                <a:spcPts val="0"/>
              </a:spcBef>
            </a:pPr>
            <a:r>
              <a:rPr lang="en-US" b="1" i="0" u="none" strike="noStrike" baseline="0" smtClean="0">
                <a:solidFill>
                  <a:srgbClr val="4F81BD"/>
                </a:solidFill>
                <a:latin typeface="Cambria"/>
              </a:rPr>
              <a:t>Nghiên cứu khả thi (feasibility study) </a:t>
            </a:r>
          </a:p>
          <a:p>
            <a:pPr marL="914400" lvl="1" indent="-457200">
              <a:lnSpc>
                <a:spcPct val="120000"/>
              </a:lnSpc>
              <a:spcBef>
                <a:spcPts val="0"/>
              </a:spcBef>
              <a:buFont typeface="+mj-lt"/>
              <a:buAutoNum type="arabicPeriod"/>
            </a:pPr>
            <a:r>
              <a:rPr lang="en-US" b="1" i="0" u="none" strike="noStrike" baseline="0" smtClean="0">
                <a:solidFill>
                  <a:srgbClr val="4F81BD"/>
                </a:solidFill>
                <a:latin typeface="Cambria"/>
              </a:rPr>
              <a:t>Tính khả thi (feasibility) </a:t>
            </a:r>
          </a:p>
          <a:p>
            <a:pPr marR="0" lvl="0" rtl="0">
              <a:lnSpc>
                <a:spcPct val="120000"/>
              </a:lnSpc>
              <a:spcBef>
                <a:spcPts val="0"/>
              </a:spcBef>
            </a:pPr>
            <a:r>
              <a:rPr lang="en-US" b="1" i="0" u="none" strike="noStrike" baseline="0" smtClean="0">
                <a:solidFill>
                  <a:srgbClr val="4F81BD"/>
                </a:solidFill>
                <a:latin typeface="Cambria"/>
              </a:rPr>
              <a:t>Phân tích yêu cầu (requirements analysis) </a:t>
            </a:r>
          </a:p>
          <a:p>
            <a:pPr marL="914400" lvl="1" indent="-457200">
              <a:lnSpc>
                <a:spcPct val="120000"/>
              </a:lnSpc>
              <a:spcBef>
                <a:spcPts val="0"/>
              </a:spcBef>
              <a:buFont typeface="+mj-lt"/>
              <a:buAutoNum type="arabicPeriod" startAt="2"/>
            </a:pPr>
            <a:r>
              <a:rPr lang="vi-VN" b="1" i="0" u="none" strike="noStrike" baseline="0" smtClean="0">
                <a:solidFill>
                  <a:srgbClr val="4F81BD"/>
                </a:solidFill>
                <a:latin typeface="Cambria"/>
              </a:rPr>
              <a:t>Điều tra môi trường hiện tại (investigation of current environment) </a:t>
            </a:r>
          </a:p>
          <a:p>
            <a:pPr marL="914400" lvl="1" indent="-457200">
              <a:lnSpc>
                <a:spcPct val="120000"/>
              </a:lnSpc>
              <a:spcBef>
                <a:spcPts val="0"/>
              </a:spcBef>
              <a:buFont typeface="+mj-lt"/>
              <a:buAutoNum type="arabicPeriod" startAt="2"/>
            </a:pPr>
            <a:r>
              <a:rPr lang="en-US" b="1" i="0" u="none" strike="noStrike" baseline="0" smtClean="0">
                <a:solidFill>
                  <a:srgbClr val="4F81BD"/>
                </a:solidFill>
                <a:latin typeface="Cambria"/>
              </a:rPr>
              <a:t>Các tùy chọn hệ thống nghiệp vụ (business system options) </a:t>
            </a:r>
          </a:p>
          <a:p>
            <a:pPr marR="0" lvl="0" rtl="0">
              <a:lnSpc>
                <a:spcPct val="120000"/>
              </a:lnSpc>
              <a:spcBef>
                <a:spcPts val="0"/>
              </a:spcBef>
            </a:pPr>
            <a:r>
              <a:rPr lang="en-US" b="1" i="0" u="none" strike="noStrike" baseline="0" smtClean="0">
                <a:solidFill>
                  <a:srgbClr val="4F81BD"/>
                </a:solidFill>
                <a:latin typeface="Cambria"/>
              </a:rPr>
              <a:t>Đặc tả yêu cầu (requirements specification) </a:t>
            </a:r>
          </a:p>
          <a:p>
            <a:pPr marL="914400" lvl="1" indent="-457200">
              <a:lnSpc>
                <a:spcPct val="120000"/>
              </a:lnSpc>
              <a:spcBef>
                <a:spcPts val="0"/>
              </a:spcBef>
              <a:buFont typeface="+mj-lt"/>
              <a:buAutoNum type="arabicPeriod" startAt="4"/>
            </a:pPr>
            <a:r>
              <a:rPr lang="en-US" b="1" i="0" u="none" strike="noStrike" baseline="0" smtClean="0">
                <a:solidFill>
                  <a:srgbClr val="4F81BD"/>
                </a:solidFill>
                <a:latin typeface="Cambria"/>
              </a:rPr>
              <a:t>Định nghĩa của yêu cầu (definition of requirements) </a:t>
            </a:r>
          </a:p>
          <a:p>
            <a:pPr marR="0" lvl="0" rtl="0">
              <a:lnSpc>
                <a:spcPct val="120000"/>
              </a:lnSpc>
              <a:spcBef>
                <a:spcPts val="0"/>
              </a:spcBef>
            </a:pPr>
            <a:r>
              <a:rPr lang="en-US" b="1" i="0" u="none" strike="noStrike" baseline="0" smtClean="0">
                <a:solidFill>
                  <a:srgbClr val="4F81BD"/>
                </a:solidFill>
                <a:latin typeface="Cambria"/>
              </a:rPr>
              <a:t>Đặc tả hệ thống luận lý (logical system specification) </a:t>
            </a:r>
          </a:p>
          <a:p>
            <a:pPr marL="914400" lvl="1" indent="-457200">
              <a:lnSpc>
                <a:spcPct val="120000"/>
              </a:lnSpc>
              <a:spcBef>
                <a:spcPts val="0"/>
              </a:spcBef>
              <a:buFont typeface="+mj-lt"/>
              <a:buAutoNum type="arabicPeriod" startAt="5"/>
            </a:pPr>
            <a:r>
              <a:rPr lang="en-US" b="1" i="0" u="none" strike="noStrike" baseline="0" smtClean="0">
                <a:solidFill>
                  <a:srgbClr val="4F81BD"/>
                </a:solidFill>
                <a:latin typeface="Cambria"/>
              </a:rPr>
              <a:t>Các tùy chọn hệ thống kỹ thuật (technical system options) </a:t>
            </a:r>
          </a:p>
          <a:p>
            <a:pPr marL="914400" lvl="1" indent="-457200">
              <a:lnSpc>
                <a:spcPct val="120000"/>
              </a:lnSpc>
              <a:spcBef>
                <a:spcPts val="0"/>
              </a:spcBef>
              <a:buFont typeface="+mj-lt"/>
              <a:buAutoNum type="arabicPeriod" startAt="5"/>
            </a:pPr>
            <a:r>
              <a:rPr lang="en-US" b="1" i="0" u="none" strike="noStrike" baseline="0" smtClean="0">
                <a:solidFill>
                  <a:srgbClr val="4F81BD"/>
                </a:solidFill>
                <a:latin typeface="Cambria"/>
              </a:rPr>
              <a:t>Thiết kế luận lý (logical design) </a:t>
            </a:r>
          </a:p>
          <a:p>
            <a:pPr marR="0" lvl="0" rtl="0">
              <a:lnSpc>
                <a:spcPct val="120000"/>
              </a:lnSpc>
              <a:spcBef>
                <a:spcPts val="0"/>
              </a:spcBef>
            </a:pPr>
            <a:r>
              <a:rPr lang="en-US" b="1" i="0" u="none" strike="noStrike" baseline="0" smtClean="0">
                <a:solidFill>
                  <a:srgbClr val="4F81BD"/>
                </a:solidFill>
                <a:latin typeface="Cambria"/>
              </a:rPr>
              <a:t>Thiết kế vật lý (physical design) </a:t>
            </a:r>
          </a:p>
          <a:p>
            <a:pPr marL="914400" lvl="1" indent="-457200">
              <a:lnSpc>
                <a:spcPct val="120000"/>
              </a:lnSpc>
              <a:spcBef>
                <a:spcPts val="0"/>
              </a:spcBef>
              <a:buFont typeface="+mj-lt"/>
              <a:buAutoNum type="arabicPeriod" startAt="7"/>
            </a:pPr>
            <a:r>
              <a:rPr lang="en-US" b="1" i="0" u="none" strike="noStrike" baseline="0" smtClean="0">
                <a:solidFill>
                  <a:srgbClr val="4F81BD"/>
                </a:solidFill>
                <a:latin typeface="Cambria"/>
              </a:rPr>
              <a:t>Thiết kế vật lý (physical design) </a:t>
            </a:r>
          </a:p>
        </p:txBody>
      </p:sp>
      <p:sp>
        <p:nvSpPr>
          <p:cNvPr id="5" name="Footer Placeholder 4"/>
          <p:cNvSpPr>
            <a:spLocks noGrp="1"/>
          </p:cNvSpPr>
          <p:nvPr>
            <p:ph type="ftr" sz="quarter" idx="11"/>
          </p:nvPr>
        </p:nvSpPr>
        <p:spPr/>
        <p:txBody>
          <a:bodyPr/>
          <a:lstStyle/>
          <a:p>
            <a:r>
              <a:rPr lang="vi-VN" smtClean="0"/>
              <a:t>Chương 5: Các phương pháp luận phát triển HTTT</a:t>
            </a:r>
            <a:endParaRPr lang="en-US"/>
          </a:p>
        </p:txBody>
      </p:sp>
      <p:sp>
        <p:nvSpPr>
          <p:cNvPr id="6" name="Slide Number Placeholder 5"/>
          <p:cNvSpPr>
            <a:spLocks noGrp="1"/>
          </p:cNvSpPr>
          <p:nvPr>
            <p:ph type="sldNum" sz="quarter" idx="12"/>
          </p:nvPr>
        </p:nvSpPr>
        <p:spPr/>
        <p:txBody>
          <a:bodyPr/>
          <a:lstStyle/>
          <a:p>
            <a:fld id="{608C809E-33B9-45BE-B130-5AF39CCD7C93}" type="slidenum">
              <a:rPr lang="en-US" smtClean="0"/>
              <a:t>18</a:t>
            </a:fld>
            <a:endParaRPr lang="en-US"/>
          </a:p>
        </p:txBody>
      </p:sp>
      <p:sp>
        <p:nvSpPr>
          <p:cNvPr id="4" name="Date Placeholder 3"/>
          <p:cNvSpPr>
            <a:spLocks noGrp="1"/>
          </p:cNvSpPr>
          <p:nvPr>
            <p:ph type="dt" sz="half" idx="2"/>
          </p:nvPr>
        </p:nvSpPr>
        <p:spPr/>
        <p:txBody>
          <a:bodyPr/>
          <a:lstStyle/>
          <a:p>
            <a:fld id="{8FCC7717-3F51-4CDA-9A8F-737345F5CC7D}" type="datetime1">
              <a:rPr lang="en-US" smtClean="0"/>
              <a:t>03/04/2013</a:t>
            </a:fld>
            <a:endParaRPr lang="en-US"/>
          </a:p>
        </p:txBody>
      </p:sp>
    </p:spTree>
    <p:extLst>
      <p:ext uri="{BB962C8B-B14F-4D97-AF65-F5344CB8AC3E}">
        <p14:creationId xmlns:p14="http://schemas.microsoft.com/office/powerpoint/2010/main" val="20480082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R="0" rtl="0"/>
            <a:r>
              <a:rPr lang="en-US" b="1" i="0" u="none" strike="noStrike" kern="1800" baseline="0" smtClean="0">
                <a:solidFill>
                  <a:srgbClr val="1F497D"/>
                </a:solidFill>
                <a:latin typeface="Cambria"/>
              </a:rPr>
              <a:t>MERISE</a:t>
            </a:r>
          </a:p>
        </p:txBody>
      </p:sp>
      <p:sp>
        <p:nvSpPr>
          <p:cNvPr id="3" name="Text Placeholder 2"/>
          <p:cNvSpPr>
            <a:spLocks noGrp="1"/>
          </p:cNvSpPr>
          <p:nvPr>
            <p:ph idx="1"/>
          </p:nvPr>
        </p:nvSpPr>
        <p:spPr/>
        <p:txBody>
          <a:bodyPr>
            <a:normAutofit fontScale="77500" lnSpcReduction="20000"/>
          </a:bodyPr>
          <a:lstStyle/>
          <a:p>
            <a:pPr marR="0" lvl="0" rtl="0">
              <a:lnSpc>
                <a:spcPct val="120000"/>
              </a:lnSpc>
              <a:spcBef>
                <a:spcPts val="600"/>
              </a:spcBef>
            </a:pPr>
            <a:r>
              <a:rPr lang="vi-VN" b="1" i="0" u="none" strike="noStrike" baseline="0" smtClean="0">
                <a:solidFill>
                  <a:srgbClr val="4F81BD"/>
                </a:solidFill>
                <a:latin typeface="Cambria"/>
              </a:rPr>
              <a:t>Merise là phương pháp được sử dụng rộng rãi nhất cho việc phát triển hệ thống thông tin tại Pháp. Nó được sử dụng trong cả hai khu vực công và tư nhân. Ảnh hưởng của nó đã lan ra ngoài Pháp đến Tây Ban Nha, Thụy Sĩ và Canada. Giống như SSADM, Merise đã trở thành ảnh hưởng trong cách tiếp cận châu Âu, Euromethod. </a:t>
            </a:r>
          </a:p>
          <a:p>
            <a:pPr marR="0" lvl="0" rtl="0">
              <a:lnSpc>
                <a:spcPct val="120000"/>
              </a:lnSpc>
              <a:spcBef>
                <a:spcPts val="600"/>
              </a:spcBef>
            </a:pPr>
            <a:r>
              <a:rPr lang="vi-VN" b="1" i="0" u="none" strike="noStrike" baseline="0" smtClean="0">
                <a:solidFill>
                  <a:srgbClr val="4F81BD"/>
                </a:solidFill>
                <a:latin typeface="Cambria"/>
              </a:rPr>
              <a:t>Cốt yếu của cách tiếp cận này nằm trong ba chu trình: chu trình quyết định, </a:t>
            </a:r>
            <a:r>
              <a:rPr lang="en-US" b="1" i="0" u="none" strike="noStrike" baseline="0" smtClean="0">
                <a:solidFill>
                  <a:srgbClr val="4F81BD"/>
                </a:solidFill>
                <a:latin typeface="Cambria"/>
              </a:rPr>
              <a:t>chu trình</a:t>
            </a:r>
            <a:r>
              <a:rPr lang="en-US" b="1" i="0" u="none" strike="noStrike" smtClean="0">
                <a:solidFill>
                  <a:srgbClr val="4F81BD"/>
                </a:solidFill>
                <a:latin typeface="Cambria"/>
              </a:rPr>
              <a:t> </a:t>
            </a:r>
            <a:r>
              <a:rPr lang="vi-VN" b="1" i="0" u="none" strike="noStrike" baseline="0" smtClean="0">
                <a:solidFill>
                  <a:srgbClr val="4F81BD"/>
                </a:solidFill>
                <a:latin typeface="Cambria"/>
              </a:rPr>
              <a:t>vòng đời, và chu trình trừu tượng, trong đó bao gồm dữ liệu và các yếu tố quá trình với sự nhấn mạnh như nhau. </a:t>
            </a:r>
          </a:p>
        </p:txBody>
      </p:sp>
      <p:sp>
        <p:nvSpPr>
          <p:cNvPr id="5" name="Footer Placeholder 4"/>
          <p:cNvSpPr>
            <a:spLocks noGrp="1"/>
          </p:cNvSpPr>
          <p:nvPr>
            <p:ph type="ftr" sz="quarter" idx="11"/>
          </p:nvPr>
        </p:nvSpPr>
        <p:spPr/>
        <p:txBody>
          <a:bodyPr/>
          <a:lstStyle/>
          <a:p>
            <a:r>
              <a:rPr lang="vi-VN" smtClean="0"/>
              <a:t>Chương 5: Các phương pháp luận phát triển HTTT</a:t>
            </a:r>
            <a:endParaRPr lang="en-US"/>
          </a:p>
        </p:txBody>
      </p:sp>
      <p:sp>
        <p:nvSpPr>
          <p:cNvPr id="6" name="Slide Number Placeholder 5"/>
          <p:cNvSpPr>
            <a:spLocks noGrp="1"/>
          </p:cNvSpPr>
          <p:nvPr>
            <p:ph type="sldNum" sz="quarter" idx="12"/>
          </p:nvPr>
        </p:nvSpPr>
        <p:spPr/>
        <p:txBody>
          <a:bodyPr/>
          <a:lstStyle/>
          <a:p>
            <a:fld id="{608C809E-33B9-45BE-B130-5AF39CCD7C93}" type="slidenum">
              <a:rPr lang="en-US" smtClean="0"/>
              <a:t>19</a:t>
            </a:fld>
            <a:endParaRPr lang="en-US"/>
          </a:p>
        </p:txBody>
      </p:sp>
      <p:sp>
        <p:nvSpPr>
          <p:cNvPr id="4" name="Date Placeholder 3"/>
          <p:cNvSpPr>
            <a:spLocks noGrp="1"/>
          </p:cNvSpPr>
          <p:nvPr>
            <p:ph type="dt" sz="half" idx="2"/>
          </p:nvPr>
        </p:nvSpPr>
        <p:spPr/>
        <p:txBody>
          <a:bodyPr/>
          <a:lstStyle/>
          <a:p>
            <a:fld id="{AC66A017-C9B4-4E90-9F5D-5E6113C357C9}" type="datetime1">
              <a:rPr lang="en-US" smtClean="0"/>
              <a:t>03/04/2013</a:t>
            </a:fld>
            <a:endParaRPr lang="en-US"/>
          </a:p>
        </p:txBody>
      </p:sp>
    </p:spTree>
    <p:extLst>
      <p:ext uri="{BB962C8B-B14F-4D97-AF65-F5344CB8AC3E}">
        <p14:creationId xmlns:p14="http://schemas.microsoft.com/office/powerpoint/2010/main" val="141934617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marR="0" rtl="0"/>
            <a:r>
              <a:rPr lang="en-US" b="1" i="0" u="none" strike="noStrike" kern="1800" baseline="0" smtClean="0">
                <a:solidFill>
                  <a:srgbClr val="1F497D"/>
                </a:solidFill>
                <a:latin typeface="Cambria"/>
              </a:rPr>
              <a:t>Chu trình quyết định </a:t>
            </a:r>
            <a:r>
              <a:rPr lang="en-US" b="1" i="0" u="none" strike="noStrike" kern="1800" baseline="0" smtClean="0">
                <a:solidFill>
                  <a:srgbClr val="1F497D"/>
                </a:solidFill>
                <a:latin typeface="Cambria"/>
              </a:rPr>
              <a:t>(</a:t>
            </a:r>
            <a:r>
              <a:rPr lang="en-US" b="1" i="0" u="none" strike="noStrike" kern="1800" baseline="0" smtClean="0">
                <a:solidFill>
                  <a:srgbClr val="1F497D"/>
                </a:solidFill>
                <a:latin typeface="Cambria"/>
              </a:rPr>
              <a:t>Decision cycle) </a:t>
            </a:r>
          </a:p>
        </p:txBody>
      </p:sp>
      <p:sp>
        <p:nvSpPr>
          <p:cNvPr id="3" name="Text Placeholder 2"/>
          <p:cNvSpPr>
            <a:spLocks noGrp="1"/>
          </p:cNvSpPr>
          <p:nvPr>
            <p:ph idx="1"/>
          </p:nvPr>
        </p:nvSpPr>
        <p:spPr/>
        <p:txBody>
          <a:bodyPr>
            <a:normAutofit fontScale="70000" lnSpcReduction="20000"/>
          </a:bodyPr>
          <a:lstStyle/>
          <a:p>
            <a:pPr marL="0" marR="0" lvl="0" indent="0" rtl="0">
              <a:lnSpc>
                <a:spcPct val="120000"/>
              </a:lnSpc>
              <a:buNone/>
            </a:pPr>
            <a:r>
              <a:rPr lang="en-US" sz="3400" b="1" i="0" u="none" strike="noStrike" baseline="0" smtClean="0">
                <a:solidFill>
                  <a:srgbClr val="4F81BD"/>
                </a:solidFill>
                <a:latin typeface="Cambria"/>
              </a:rPr>
              <a:t>Chu trình</a:t>
            </a:r>
            <a:r>
              <a:rPr lang="en-US" sz="3400" b="1" i="0" u="none" strike="noStrike" smtClean="0">
                <a:solidFill>
                  <a:srgbClr val="4F81BD"/>
                </a:solidFill>
                <a:latin typeface="Cambria"/>
              </a:rPr>
              <a:t> </a:t>
            </a:r>
            <a:r>
              <a:rPr lang="en-US" sz="3400" b="1" i="0" u="none" strike="noStrike" baseline="0" smtClean="0">
                <a:solidFill>
                  <a:srgbClr val="4F81BD"/>
                </a:solidFill>
                <a:latin typeface="Cambria"/>
              </a:rPr>
              <a:t>q</a:t>
            </a:r>
            <a:r>
              <a:rPr lang="vi-VN" sz="3400" b="1" i="0" u="none" strike="noStrike" baseline="0" smtClean="0">
                <a:solidFill>
                  <a:srgbClr val="4F81BD"/>
                </a:solidFill>
                <a:latin typeface="Cambria"/>
              </a:rPr>
              <a:t>uyết định sẽ bao gồm:</a:t>
            </a:r>
            <a:r>
              <a:rPr lang="vi-VN" b="1" i="0" u="none" strike="noStrike" baseline="0" smtClean="0">
                <a:solidFill>
                  <a:srgbClr val="4F81BD"/>
                </a:solidFill>
                <a:latin typeface="Cambria"/>
              </a:rPr>
              <a:t> </a:t>
            </a:r>
          </a:p>
          <a:p>
            <a:pPr marR="0" lvl="0" rtl="0">
              <a:lnSpc>
                <a:spcPct val="120000"/>
              </a:lnSpc>
            </a:pPr>
            <a:r>
              <a:rPr lang="vi-VN" b="1" i="0" u="none" strike="noStrike" baseline="0" smtClean="0">
                <a:solidFill>
                  <a:srgbClr val="4F81BD"/>
                </a:solidFill>
                <a:latin typeface="Cambria"/>
              </a:rPr>
              <a:t>Lựa chọn kỹ thuật liên quan đến phần cứng và phần mềm; </a:t>
            </a:r>
          </a:p>
          <a:p>
            <a:pPr marR="0" lvl="0" rtl="0">
              <a:lnSpc>
                <a:spcPct val="120000"/>
              </a:lnSpc>
            </a:pPr>
            <a:r>
              <a:rPr lang="vi-VN" b="1" i="0" u="none" strike="noStrike" baseline="0" smtClean="0">
                <a:solidFill>
                  <a:srgbClr val="4F81BD"/>
                </a:solidFill>
                <a:latin typeface="Cambria"/>
              </a:rPr>
              <a:t>Lựa chọn cách xử lý, chẳng hạn như thời gian thực (real-time)hoặc theo lô (bath); </a:t>
            </a:r>
          </a:p>
          <a:p>
            <a:pPr marR="0" lvl="0" rtl="0">
              <a:lnSpc>
                <a:spcPct val="120000"/>
              </a:lnSpc>
            </a:pPr>
            <a:r>
              <a:rPr lang="vi-VN" b="1" i="0" u="none" strike="noStrike" baseline="0" smtClean="0">
                <a:solidFill>
                  <a:srgbClr val="4F81BD"/>
                </a:solidFill>
                <a:latin typeface="Cambria"/>
              </a:rPr>
              <a:t>Lựa chọn theo định hướng người sử dụng (user-oriented) liên quan đến giao diện người dùng; </a:t>
            </a:r>
          </a:p>
          <a:p>
            <a:pPr marR="0" lvl="0" rtl="0">
              <a:lnSpc>
                <a:spcPct val="120000"/>
              </a:lnSpc>
            </a:pPr>
            <a:r>
              <a:rPr lang="vi-VN" b="1" i="0" u="none" strike="noStrike" baseline="0" smtClean="0">
                <a:solidFill>
                  <a:srgbClr val="4F81BD"/>
                </a:solidFill>
                <a:latin typeface="Cambria"/>
              </a:rPr>
              <a:t>Xác định các quyết định liên quan đến các tác nhân chính của hệ thống thông tin và tổ chức; </a:t>
            </a:r>
          </a:p>
          <a:p>
            <a:pPr marR="0" lvl="0" rtl="0">
              <a:lnSpc>
                <a:spcPct val="120000"/>
              </a:lnSpc>
            </a:pPr>
            <a:r>
              <a:rPr lang="vi-VN" b="1" i="0" u="none" strike="noStrike" baseline="0" smtClean="0">
                <a:solidFill>
                  <a:srgbClr val="4F81BD"/>
                </a:solidFill>
                <a:latin typeface="Cambria"/>
              </a:rPr>
              <a:t>Các quyết định chức năng liên quan đến chi phí và lợi ích; </a:t>
            </a:r>
          </a:p>
          <a:p>
            <a:pPr marR="0" lvl="0" rtl="0">
              <a:lnSpc>
                <a:spcPct val="120000"/>
              </a:lnSpc>
            </a:pPr>
            <a:r>
              <a:rPr lang="vi-VN" b="1" i="0" u="none" strike="noStrike" baseline="0" smtClean="0">
                <a:solidFill>
                  <a:srgbClr val="4F81BD"/>
                </a:solidFill>
                <a:latin typeface="Cambria"/>
              </a:rPr>
              <a:t>Các quyết định quản lý liên quan đến các chức năng của hệ thống thông tin. </a:t>
            </a:r>
          </a:p>
        </p:txBody>
      </p:sp>
      <p:sp>
        <p:nvSpPr>
          <p:cNvPr id="5" name="Footer Placeholder 4"/>
          <p:cNvSpPr>
            <a:spLocks noGrp="1"/>
          </p:cNvSpPr>
          <p:nvPr>
            <p:ph type="ftr" sz="quarter" idx="11"/>
          </p:nvPr>
        </p:nvSpPr>
        <p:spPr/>
        <p:txBody>
          <a:bodyPr/>
          <a:lstStyle/>
          <a:p>
            <a:r>
              <a:rPr lang="vi-VN" smtClean="0"/>
              <a:t>Chương 5: Các phương pháp luận phát triển HTTT</a:t>
            </a:r>
            <a:endParaRPr lang="en-US"/>
          </a:p>
        </p:txBody>
      </p:sp>
      <p:sp>
        <p:nvSpPr>
          <p:cNvPr id="6" name="Slide Number Placeholder 5"/>
          <p:cNvSpPr>
            <a:spLocks noGrp="1"/>
          </p:cNvSpPr>
          <p:nvPr>
            <p:ph type="sldNum" sz="quarter" idx="12"/>
          </p:nvPr>
        </p:nvSpPr>
        <p:spPr/>
        <p:txBody>
          <a:bodyPr/>
          <a:lstStyle/>
          <a:p>
            <a:fld id="{608C809E-33B9-45BE-B130-5AF39CCD7C93}" type="slidenum">
              <a:rPr lang="en-US" smtClean="0"/>
              <a:t>20</a:t>
            </a:fld>
            <a:endParaRPr lang="en-US"/>
          </a:p>
        </p:txBody>
      </p:sp>
      <p:sp>
        <p:nvSpPr>
          <p:cNvPr id="4" name="Date Placeholder 3"/>
          <p:cNvSpPr>
            <a:spLocks noGrp="1"/>
          </p:cNvSpPr>
          <p:nvPr>
            <p:ph type="dt" sz="half" idx="2"/>
          </p:nvPr>
        </p:nvSpPr>
        <p:spPr/>
        <p:txBody>
          <a:bodyPr/>
          <a:lstStyle/>
          <a:p>
            <a:fld id="{585D3CD9-C617-4CFA-93F3-D5DA5C775709}" type="datetime1">
              <a:rPr lang="en-US" smtClean="0"/>
              <a:t>03/04/2013</a:t>
            </a:fld>
            <a:endParaRPr lang="en-US"/>
          </a:p>
        </p:txBody>
      </p:sp>
    </p:spTree>
    <p:extLst>
      <p:ext uri="{BB962C8B-B14F-4D97-AF65-F5344CB8AC3E}">
        <p14:creationId xmlns:p14="http://schemas.microsoft.com/office/powerpoint/2010/main" val="350130750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R="0" rtl="0"/>
            <a:r>
              <a:rPr lang="en-US" b="1" i="0" u="none" strike="noStrike" kern="1800" baseline="0" smtClean="0">
                <a:solidFill>
                  <a:srgbClr val="1F497D"/>
                </a:solidFill>
                <a:latin typeface="Cambria"/>
              </a:rPr>
              <a:t>Chu</a:t>
            </a:r>
            <a:r>
              <a:rPr lang="en-US" b="1" i="0" u="none" strike="noStrike" kern="1800" smtClean="0">
                <a:solidFill>
                  <a:srgbClr val="1F497D"/>
                </a:solidFill>
                <a:latin typeface="Cambria"/>
              </a:rPr>
              <a:t> trình </a:t>
            </a:r>
            <a:r>
              <a:rPr lang="en-US" b="1" i="0" u="none" strike="noStrike" kern="1800" baseline="0" smtClean="0">
                <a:solidFill>
                  <a:srgbClr val="1F497D"/>
                </a:solidFill>
                <a:latin typeface="Cambria"/>
              </a:rPr>
              <a:t>v</a:t>
            </a:r>
            <a:r>
              <a:rPr lang="vi-VN" b="1" i="0" u="none" strike="noStrike" kern="1800" baseline="0" smtClean="0">
                <a:solidFill>
                  <a:srgbClr val="1F497D"/>
                </a:solidFill>
                <a:latin typeface="Cambria"/>
              </a:rPr>
              <a:t>òng đời (Life cycle) </a:t>
            </a:r>
          </a:p>
        </p:txBody>
      </p:sp>
      <p:sp>
        <p:nvSpPr>
          <p:cNvPr id="3" name="Text Placeholder 2"/>
          <p:cNvSpPr>
            <a:spLocks noGrp="1"/>
          </p:cNvSpPr>
          <p:nvPr>
            <p:ph idx="1"/>
          </p:nvPr>
        </p:nvSpPr>
        <p:spPr/>
        <p:txBody>
          <a:bodyPr>
            <a:normAutofit fontScale="55000" lnSpcReduction="20000"/>
          </a:bodyPr>
          <a:lstStyle/>
          <a:p>
            <a:pPr marL="0" marR="0" lvl="0" indent="0" rtl="0">
              <a:lnSpc>
                <a:spcPct val="120000"/>
              </a:lnSpc>
              <a:spcBef>
                <a:spcPts val="0"/>
              </a:spcBef>
              <a:buNone/>
            </a:pPr>
            <a:r>
              <a:rPr lang="vi-VN" sz="3800" b="1" i="0" u="none" strike="noStrike" baseline="0" smtClean="0">
                <a:solidFill>
                  <a:srgbClr val="4F81BD"/>
                </a:solidFill>
                <a:latin typeface="Cambria"/>
              </a:rPr>
              <a:t>Các giai đoạn chính của </a:t>
            </a:r>
            <a:r>
              <a:rPr lang="en-US" sz="3800" b="1" i="0" u="none" strike="noStrike" baseline="0" smtClean="0">
                <a:solidFill>
                  <a:srgbClr val="4F81BD"/>
                </a:solidFill>
                <a:latin typeface="Cambria"/>
              </a:rPr>
              <a:t>chu trình</a:t>
            </a:r>
            <a:r>
              <a:rPr lang="en-US" sz="3800" b="1" i="0" u="none" strike="noStrike" smtClean="0">
                <a:solidFill>
                  <a:srgbClr val="4F81BD"/>
                </a:solidFill>
                <a:latin typeface="Cambria"/>
              </a:rPr>
              <a:t> </a:t>
            </a:r>
            <a:r>
              <a:rPr lang="vi-VN" sz="3800" b="1" i="0" u="none" strike="noStrike" baseline="0" smtClean="0">
                <a:solidFill>
                  <a:srgbClr val="4F81BD"/>
                </a:solidFill>
                <a:latin typeface="Cambria"/>
              </a:rPr>
              <a:t>vòng đời: </a:t>
            </a:r>
          </a:p>
          <a:p>
            <a:pPr marR="0" lvl="0" rtl="0">
              <a:lnSpc>
                <a:spcPct val="120000"/>
              </a:lnSpc>
              <a:spcBef>
                <a:spcPts val="0"/>
              </a:spcBef>
            </a:pPr>
            <a:r>
              <a:rPr lang="vi-VN" b="1" i="0" u="none" strike="noStrike" baseline="0" smtClean="0">
                <a:solidFill>
                  <a:srgbClr val="4F81BD"/>
                </a:solidFill>
                <a:latin typeface="Cambria"/>
              </a:rPr>
              <a:t>Lập kế hoạch chiến lược (ở cấp độ doanh nghiệp): ánh xạ các mục tiêu của tổ chức với nhu cầu thông tin của nó, và các phân vùng tổ chức vào "lĩnh vực" (domains) để phân tích sâu hơn (chẳng hạn như sản xuất, thu mua, tài chính, và nhân viên). </a:t>
            </a:r>
          </a:p>
          <a:p>
            <a:pPr marR="0" lvl="0" rtl="0">
              <a:lnSpc>
                <a:spcPct val="120000"/>
              </a:lnSpc>
              <a:spcBef>
                <a:spcPts val="0"/>
              </a:spcBef>
            </a:pPr>
            <a:r>
              <a:rPr lang="vi-VN" b="1" i="0" u="none" strike="noStrike" baseline="0" smtClean="0">
                <a:solidFill>
                  <a:srgbClr val="4F81BD"/>
                </a:solidFill>
                <a:latin typeface="Cambria"/>
              </a:rPr>
              <a:t>Nghiên cứu sơ bộ (đối với các lĩnh vực quan tâm): mô tả các hệ thống thông tin đề xuất, thảo luận về tác động có thể có của chúng, và các chi tiết các chi phí liên quan và lợi ích, phải là phù hợp với các kế hoạch chiến lược. </a:t>
            </a:r>
          </a:p>
          <a:p>
            <a:pPr marR="0" lvl="0" rtl="0">
              <a:lnSpc>
                <a:spcPct val="120000"/>
              </a:lnSpc>
              <a:spcBef>
                <a:spcPts val="0"/>
              </a:spcBef>
            </a:pPr>
            <a:r>
              <a:rPr lang="vi-VN" b="1" i="0" u="none" strike="noStrike" baseline="0" smtClean="0">
                <a:solidFill>
                  <a:srgbClr val="4F81BD"/>
                </a:solidFill>
                <a:latin typeface="Cambria"/>
              </a:rPr>
              <a:t>Nghiên cứu chi tiết (đối với các dự án cụ thể): những khía cạnh sẽ được tự động, bao gồm các đặc tả chi tiết cho việc thiết kế chức năng và thiết kế kỹ thuật. </a:t>
            </a:r>
          </a:p>
          <a:p>
            <a:pPr marR="0" lvl="0" rtl="0">
              <a:lnSpc>
                <a:spcPct val="120000"/>
              </a:lnSpc>
              <a:spcBef>
                <a:spcPts val="0"/>
              </a:spcBef>
            </a:pPr>
            <a:r>
              <a:rPr lang="vi-VN" b="1" i="0" u="none" strike="noStrike" baseline="0" smtClean="0">
                <a:solidFill>
                  <a:srgbClr val="4F81BD"/>
                </a:solidFill>
                <a:latin typeface="Cambria"/>
              </a:rPr>
              <a:t>Lập lịch trình và tài liệu khác: phát triển, thực hiện và bảo trì (cả ba cấp độ ứng dụng) </a:t>
            </a:r>
          </a:p>
        </p:txBody>
      </p:sp>
      <p:sp>
        <p:nvSpPr>
          <p:cNvPr id="5" name="Footer Placeholder 4"/>
          <p:cNvSpPr>
            <a:spLocks noGrp="1"/>
          </p:cNvSpPr>
          <p:nvPr>
            <p:ph type="ftr" sz="quarter" idx="11"/>
          </p:nvPr>
        </p:nvSpPr>
        <p:spPr/>
        <p:txBody>
          <a:bodyPr/>
          <a:lstStyle/>
          <a:p>
            <a:r>
              <a:rPr lang="vi-VN" smtClean="0"/>
              <a:t>Chương 5: Các phương pháp luận phát triển HTTT</a:t>
            </a:r>
            <a:endParaRPr lang="en-US"/>
          </a:p>
        </p:txBody>
      </p:sp>
      <p:sp>
        <p:nvSpPr>
          <p:cNvPr id="6" name="Slide Number Placeholder 5"/>
          <p:cNvSpPr>
            <a:spLocks noGrp="1"/>
          </p:cNvSpPr>
          <p:nvPr>
            <p:ph type="sldNum" sz="quarter" idx="12"/>
          </p:nvPr>
        </p:nvSpPr>
        <p:spPr/>
        <p:txBody>
          <a:bodyPr/>
          <a:lstStyle/>
          <a:p>
            <a:fld id="{608C809E-33B9-45BE-B130-5AF39CCD7C93}" type="slidenum">
              <a:rPr lang="en-US" smtClean="0"/>
              <a:t>21</a:t>
            </a:fld>
            <a:endParaRPr lang="en-US"/>
          </a:p>
        </p:txBody>
      </p:sp>
      <p:sp>
        <p:nvSpPr>
          <p:cNvPr id="4" name="Date Placeholder 3"/>
          <p:cNvSpPr>
            <a:spLocks noGrp="1"/>
          </p:cNvSpPr>
          <p:nvPr>
            <p:ph type="dt" sz="half" idx="2"/>
          </p:nvPr>
        </p:nvSpPr>
        <p:spPr/>
        <p:txBody>
          <a:bodyPr/>
          <a:lstStyle/>
          <a:p>
            <a:fld id="{3224F6DA-8800-4A57-AAA4-E7B9E85C63C5}" type="datetime1">
              <a:rPr lang="en-US" smtClean="0"/>
              <a:t>03/04/2013</a:t>
            </a:fld>
            <a:endParaRPr lang="en-US"/>
          </a:p>
        </p:txBody>
      </p:sp>
    </p:spTree>
    <p:extLst>
      <p:ext uri="{BB962C8B-B14F-4D97-AF65-F5344CB8AC3E}">
        <p14:creationId xmlns:p14="http://schemas.microsoft.com/office/powerpoint/2010/main" val="20120471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marR="0" rtl="0"/>
            <a:r>
              <a:rPr lang="vi-VN" b="1" i="0" u="none" strike="noStrike" kern="1800" baseline="0" smtClean="0">
                <a:solidFill>
                  <a:srgbClr val="1F497D"/>
                </a:solidFill>
                <a:latin typeface="Cambria"/>
              </a:rPr>
              <a:t>Chu trình trừu tượng </a:t>
            </a:r>
            <a:r>
              <a:rPr lang="vi-VN" b="1" i="0" u="none" strike="noStrike" kern="1800" baseline="0" smtClean="0">
                <a:solidFill>
                  <a:srgbClr val="1F497D"/>
                </a:solidFill>
                <a:latin typeface="Cambria"/>
              </a:rPr>
              <a:t>(</a:t>
            </a:r>
            <a:r>
              <a:rPr lang="vi-VN" b="1" i="0" u="none" strike="noStrike" kern="1800" baseline="0" smtClean="0">
                <a:solidFill>
                  <a:srgbClr val="1F497D"/>
                </a:solidFill>
                <a:latin typeface="Cambria"/>
              </a:rPr>
              <a:t>Abstraction cycle) </a:t>
            </a:r>
          </a:p>
        </p:txBody>
      </p:sp>
      <p:sp>
        <p:nvSpPr>
          <p:cNvPr id="3" name="Text Placeholder 2"/>
          <p:cNvSpPr>
            <a:spLocks noGrp="1"/>
          </p:cNvSpPr>
          <p:nvPr>
            <p:ph idx="1"/>
          </p:nvPr>
        </p:nvSpPr>
        <p:spPr/>
        <p:txBody>
          <a:bodyPr>
            <a:noAutofit/>
          </a:bodyPr>
          <a:lstStyle/>
          <a:p>
            <a:pPr marR="0" lvl="0" rtl="0">
              <a:spcBef>
                <a:spcPts val="300"/>
              </a:spcBef>
            </a:pPr>
            <a:r>
              <a:rPr lang="vi-VN" sz="2200" b="1" i="0" u="none" strike="noStrike" baseline="0" smtClean="0">
                <a:solidFill>
                  <a:srgbClr val="4F81BD"/>
                </a:solidFill>
                <a:latin typeface="Cambria"/>
              </a:rPr>
              <a:t>Chu trình trừu tượng là chìa khóa làm nên Merise. Không giống như nhiều cách tiếp cận thay thế, việc xử lý riêng biệt của dữ liệu và các quy trình cũng không kém phần kỹ lưỡng và cả hai được đưa vào tính toán từ đầu. </a:t>
            </a:r>
            <a:endParaRPr lang="en-US" sz="2200" b="1" i="0" u="none" strike="noStrike" baseline="0" smtClean="0">
              <a:solidFill>
                <a:srgbClr val="4F81BD"/>
              </a:solidFill>
              <a:latin typeface="Cambria"/>
            </a:endParaRPr>
          </a:p>
          <a:p>
            <a:pPr marR="0" lvl="0" rtl="0">
              <a:spcBef>
                <a:spcPts val="300"/>
              </a:spcBef>
            </a:pPr>
            <a:r>
              <a:rPr lang="vi-VN" sz="2200" b="1" i="0" u="none" strike="noStrike" baseline="0" smtClean="0">
                <a:solidFill>
                  <a:srgbClr val="4F81BD"/>
                </a:solidFill>
                <a:latin typeface="Cambria"/>
              </a:rPr>
              <a:t>Góc nhìn dữ liệu (data view) được mô hình hóa trong ba giai đoạn: ý niệm (conceptua), luận lý (logical) và vật lý (physical). </a:t>
            </a:r>
            <a:endParaRPr lang="en-US" sz="2200" b="1" i="0" u="none" strike="noStrike" baseline="0" smtClean="0">
              <a:solidFill>
                <a:srgbClr val="4F81BD"/>
              </a:solidFill>
              <a:latin typeface="Cambria"/>
            </a:endParaRPr>
          </a:p>
          <a:p>
            <a:pPr marR="0" lvl="0" rtl="0">
              <a:spcBef>
                <a:spcPts val="300"/>
              </a:spcBef>
            </a:pPr>
            <a:r>
              <a:rPr lang="vi-VN" sz="2200" b="1" i="0" u="none" strike="noStrike" baseline="0" smtClean="0">
                <a:solidFill>
                  <a:srgbClr val="4F81BD"/>
                </a:solidFill>
                <a:latin typeface="Cambria"/>
              </a:rPr>
              <a:t>Tương tự, góc nhìn định hướng quá trình (process-oriented view) được mô phỏng thông qua ba giai đoạn tương đương với ý niệm (conceptual), tổ chức (organizational) và hoạt động (operational). </a:t>
            </a:r>
            <a:endParaRPr lang="en-US" sz="2200" b="1" i="0" u="none" strike="noStrike" baseline="0" smtClean="0">
              <a:solidFill>
                <a:srgbClr val="4F81BD"/>
              </a:solidFill>
              <a:latin typeface="Cambria"/>
            </a:endParaRPr>
          </a:p>
          <a:p>
            <a:pPr marR="0" lvl="0" rtl="0">
              <a:spcBef>
                <a:spcPts val="300"/>
              </a:spcBef>
            </a:pPr>
            <a:r>
              <a:rPr lang="vi-VN" sz="2200" b="1" i="0" u="none" strike="noStrike" baseline="0" smtClean="0">
                <a:solidFill>
                  <a:srgbClr val="4F81BD"/>
                </a:solidFill>
                <a:latin typeface="Cambria"/>
              </a:rPr>
              <a:t>Mỗi mức độ trừu tượng trong chu trình trừu tượng là một đại diện – dù là một phần của hệ thống thông tin, và chúng phải nhất quán. </a:t>
            </a:r>
          </a:p>
        </p:txBody>
      </p:sp>
      <p:sp>
        <p:nvSpPr>
          <p:cNvPr id="5" name="Footer Placeholder 4"/>
          <p:cNvSpPr>
            <a:spLocks noGrp="1"/>
          </p:cNvSpPr>
          <p:nvPr>
            <p:ph type="ftr" sz="quarter" idx="11"/>
          </p:nvPr>
        </p:nvSpPr>
        <p:spPr/>
        <p:txBody>
          <a:bodyPr/>
          <a:lstStyle/>
          <a:p>
            <a:r>
              <a:rPr lang="vi-VN" smtClean="0"/>
              <a:t>Chương 5: Các phương pháp luận phát triển HTTT</a:t>
            </a:r>
            <a:endParaRPr lang="en-US"/>
          </a:p>
        </p:txBody>
      </p:sp>
      <p:sp>
        <p:nvSpPr>
          <p:cNvPr id="6" name="Slide Number Placeholder 5"/>
          <p:cNvSpPr>
            <a:spLocks noGrp="1"/>
          </p:cNvSpPr>
          <p:nvPr>
            <p:ph type="sldNum" sz="quarter" idx="12"/>
          </p:nvPr>
        </p:nvSpPr>
        <p:spPr/>
        <p:txBody>
          <a:bodyPr/>
          <a:lstStyle/>
          <a:p>
            <a:fld id="{608C809E-33B9-45BE-B130-5AF39CCD7C93}" type="slidenum">
              <a:rPr lang="en-US" smtClean="0"/>
              <a:t>22</a:t>
            </a:fld>
            <a:endParaRPr lang="en-US"/>
          </a:p>
        </p:txBody>
      </p:sp>
      <p:sp>
        <p:nvSpPr>
          <p:cNvPr id="4" name="Date Placeholder 3"/>
          <p:cNvSpPr>
            <a:spLocks noGrp="1"/>
          </p:cNvSpPr>
          <p:nvPr>
            <p:ph type="dt" sz="half" idx="2"/>
          </p:nvPr>
        </p:nvSpPr>
        <p:spPr/>
        <p:txBody>
          <a:bodyPr/>
          <a:lstStyle/>
          <a:p>
            <a:fld id="{C5F578D4-B602-4B26-82EE-52691CEE29EC}" type="datetime1">
              <a:rPr lang="en-US" smtClean="0"/>
              <a:t>03/04/2013</a:t>
            </a:fld>
            <a:endParaRPr lang="en-US"/>
          </a:p>
        </p:txBody>
      </p:sp>
    </p:spTree>
    <p:extLst>
      <p:ext uri="{BB962C8B-B14F-4D97-AF65-F5344CB8AC3E}">
        <p14:creationId xmlns:p14="http://schemas.microsoft.com/office/powerpoint/2010/main" val="288176319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marR="0" rtl="0"/>
            <a:r>
              <a:rPr lang="en-US" b="1" i="0" u="none" strike="noStrike" kern="1800" baseline="0" smtClean="0">
                <a:solidFill>
                  <a:srgbClr val="1F497D"/>
                </a:solidFill>
                <a:latin typeface="Cambria"/>
              </a:rPr>
              <a:t>INFORMATION ENGINEERING (IE) </a:t>
            </a:r>
          </a:p>
        </p:txBody>
      </p:sp>
      <p:sp>
        <p:nvSpPr>
          <p:cNvPr id="3" name="Text Placeholder 2"/>
          <p:cNvSpPr>
            <a:spLocks noGrp="1"/>
          </p:cNvSpPr>
          <p:nvPr>
            <p:ph idx="1"/>
          </p:nvPr>
        </p:nvSpPr>
        <p:spPr/>
        <p:txBody>
          <a:bodyPr>
            <a:normAutofit fontScale="62500" lnSpcReduction="20000"/>
          </a:bodyPr>
          <a:lstStyle/>
          <a:p>
            <a:pPr marL="0" marR="0" lvl="0" indent="0" rtl="0">
              <a:lnSpc>
                <a:spcPct val="120000"/>
              </a:lnSpc>
              <a:spcBef>
                <a:spcPts val="600"/>
              </a:spcBef>
              <a:buNone/>
            </a:pPr>
            <a:r>
              <a:rPr lang="en-US" sz="3800" b="1" i="0" u="none" strike="noStrike" baseline="0" smtClean="0">
                <a:solidFill>
                  <a:srgbClr val="4F81BD"/>
                </a:solidFill>
                <a:latin typeface="Cambria"/>
              </a:rPr>
              <a:t>Martin và Finkelstein (1981), Martin (1989):</a:t>
            </a:r>
            <a:endParaRPr lang="en-US" b="1" i="0" u="none" strike="noStrike" baseline="0" smtClean="0">
              <a:solidFill>
                <a:srgbClr val="4F81BD"/>
              </a:solidFill>
              <a:latin typeface="Cambria"/>
            </a:endParaRPr>
          </a:p>
          <a:p>
            <a:pPr marR="0" lvl="0" rtl="0">
              <a:lnSpc>
                <a:spcPct val="120000"/>
              </a:lnSpc>
              <a:spcBef>
                <a:spcPts val="600"/>
              </a:spcBef>
            </a:pPr>
            <a:r>
              <a:rPr lang="vi-VN" b="1" i="0" u="none" strike="noStrike" baseline="0" smtClean="0">
                <a:solidFill>
                  <a:srgbClr val="4F81BD"/>
                </a:solidFill>
                <a:latin typeface="Cambria"/>
              </a:rPr>
              <a:t>Phương pháp luận theo định hướng dữ liệu (data oriented methodology) </a:t>
            </a:r>
          </a:p>
          <a:p>
            <a:pPr marR="0" lvl="0" rtl="0">
              <a:lnSpc>
                <a:spcPct val="120000"/>
              </a:lnSpc>
              <a:spcBef>
                <a:spcPts val="600"/>
              </a:spcBef>
            </a:pPr>
            <a:r>
              <a:rPr lang="vi-VN" b="1" i="0" u="none" strike="noStrike" baseline="0" smtClean="0">
                <a:solidFill>
                  <a:srgbClr val="4F81BD"/>
                </a:solidFill>
                <a:latin typeface="Cambria"/>
              </a:rPr>
              <a:t>Chu trình bảo phủ đầy đủ </a:t>
            </a:r>
          </a:p>
          <a:p>
            <a:pPr marR="0" lvl="0" rtl="0">
              <a:lnSpc>
                <a:spcPct val="120000"/>
              </a:lnSpc>
              <a:spcBef>
                <a:spcPts val="600"/>
              </a:spcBef>
            </a:pPr>
            <a:r>
              <a:rPr lang="vi-VN" b="1" i="0" u="none" strike="noStrike" baseline="0" smtClean="0">
                <a:solidFill>
                  <a:srgbClr val="4F81BD"/>
                </a:solidFill>
                <a:latin typeface="Cambria"/>
              </a:rPr>
              <a:t>Quan điểm tổ chức rộng (organization-wide) về quy hoạch công nghệ thông tin và hệ thống thông tin </a:t>
            </a:r>
          </a:p>
          <a:p>
            <a:pPr marR="0" lvl="0" rtl="0">
              <a:lnSpc>
                <a:spcPct val="120000"/>
              </a:lnSpc>
              <a:spcBef>
                <a:spcPts val="600"/>
              </a:spcBef>
            </a:pPr>
            <a:r>
              <a:rPr lang="en-US" b="1" i="0" u="none" strike="noStrike" baseline="0" smtClean="0">
                <a:solidFill>
                  <a:srgbClr val="4F81BD"/>
                </a:solidFill>
                <a:latin typeface="Cambria"/>
              </a:rPr>
              <a:t>Phân tích từ trên xuống và phát triển của các ứng dụng của tổ chức </a:t>
            </a:r>
          </a:p>
          <a:p>
            <a:pPr marR="0" lvl="0" rtl="0">
              <a:lnSpc>
                <a:spcPct val="120000"/>
              </a:lnSpc>
              <a:spcBef>
                <a:spcPts val="600"/>
              </a:spcBef>
            </a:pPr>
            <a:r>
              <a:rPr lang="vi-VN" b="1" i="0" u="none" strike="noStrike" baseline="0" smtClean="0">
                <a:solidFill>
                  <a:srgbClr val="4F81BD"/>
                </a:solidFill>
                <a:latin typeface="Cambria"/>
              </a:rPr>
              <a:t>Tập trung vào dữ liệu và các hoạt động </a:t>
            </a:r>
          </a:p>
          <a:p>
            <a:pPr marR="0" lvl="0" rtl="0">
              <a:lnSpc>
                <a:spcPct val="120000"/>
              </a:lnSpc>
              <a:spcBef>
                <a:spcPts val="600"/>
              </a:spcBef>
            </a:pPr>
            <a:r>
              <a:rPr lang="vi-VN" b="1" i="0" u="none" strike="noStrike" baseline="0" smtClean="0">
                <a:solidFill>
                  <a:srgbClr val="4F81BD"/>
                </a:solidFill>
                <a:latin typeface="Cambria"/>
              </a:rPr>
              <a:t>Cũng được hỗ trợ bởi các công cụ CASE, ví dụ như IEW, IEF </a:t>
            </a:r>
          </a:p>
          <a:p>
            <a:pPr marR="0" lvl="0" rtl="0">
              <a:lnSpc>
                <a:spcPct val="120000"/>
              </a:lnSpc>
              <a:spcBef>
                <a:spcPts val="600"/>
              </a:spcBef>
            </a:pPr>
            <a:r>
              <a:rPr lang="vi-VN" b="1" i="0" u="none" strike="noStrike" baseline="0" smtClean="0">
                <a:solidFill>
                  <a:srgbClr val="4F81BD"/>
                </a:solidFill>
                <a:latin typeface="Cambria"/>
              </a:rPr>
              <a:t>Đã phát triển </a:t>
            </a:r>
          </a:p>
          <a:p>
            <a:pPr marR="0" lvl="0" rtl="0">
              <a:lnSpc>
                <a:spcPct val="120000"/>
              </a:lnSpc>
              <a:spcBef>
                <a:spcPts val="600"/>
              </a:spcBef>
            </a:pPr>
            <a:r>
              <a:rPr lang="vi-VN" b="1" i="0" u="none" strike="noStrike" baseline="0" smtClean="0">
                <a:solidFill>
                  <a:srgbClr val="4F81BD"/>
                </a:solidFill>
                <a:latin typeface="Cambria"/>
              </a:rPr>
              <a:t>Được sử dụng rộng rãi </a:t>
            </a:r>
          </a:p>
        </p:txBody>
      </p:sp>
      <p:sp>
        <p:nvSpPr>
          <p:cNvPr id="5" name="Footer Placeholder 4"/>
          <p:cNvSpPr>
            <a:spLocks noGrp="1"/>
          </p:cNvSpPr>
          <p:nvPr>
            <p:ph type="ftr" sz="quarter" idx="11"/>
          </p:nvPr>
        </p:nvSpPr>
        <p:spPr/>
        <p:txBody>
          <a:bodyPr/>
          <a:lstStyle/>
          <a:p>
            <a:r>
              <a:rPr lang="vi-VN" smtClean="0"/>
              <a:t>Chương 5: Các phương pháp luận phát triển HTTT</a:t>
            </a:r>
            <a:endParaRPr lang="en-US"/>
          </a:p>
        </p:txBody>
      </p:sp>
      <p:sp>
        <p:nvSpPr>
          <p:cNvPr id="6" name="Slide Number Placeholder 5"/>
          <p:cNvSpPr>
            <a:spLocks noGrp="1"/>
          </p:cNvSpPr>
          <p:nvPr>
            <p:ph type="sldNum" sz="quarter" idx="12"/>
          </p:nvPr>
        </p:nvSpPr>
        <p:spPr/>
        <p:txBody>
          <a:bodyPr/>
          <a:lstStyle/>
          <a:p>
            <a:fld id="{608C809E-33B9-45BE-B130-5AF39CCD7C93}" type="slidenum">
              <a:rPr lang="en-US" smtClean="0"/>
              <a:t>23</a:t>
            </a:fld>
            <a:endParaRPr lang="en-US"/>
          </a:p>
        </p:txBody>
      </p:sp>
      <p:sp>
        <p:nvSpPr>
          <p:cNvPr id="4" name="Date Placeholder 3"/>
          <p:cNvSpPr>
            <a:spLocks noGrp="1"/>
          </p:cNvSpPr>
          <p:nvPr>
            <p:ph type="dt" sz="half" idx="2"/>
          </p:nvPr>
        </p:nvSpPr>
        <p:spPr/>
        <p:txBody>
          <a:bodyPr/>
          <a:lstStyle/>
          <a:p>
            <a:fld id="{85E99CBB-EA63-488C-9DF0-F3856FC984A4}" type="datetime1">
              <a:rPr lang="en-US" smtClean="0"/>
              <a:t>03/04/2013</a:t>
            </a:fld>
            <a:endParaRPr lang="en-US"/>
          </a:p>
        </p:txBody>
      </p:sp>
    </p:spTree>
    <p:extLst>
      <p:ext uri="{BB962C8B-B14F-4D97-AF65-F5344CB8AC3E}">
        <p14:creationId xmlns:p14="http://schemas.microsoft.com/office/powerpoint/2010/main" val="122926967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R="0" rtl="0"/>
            <a:r>
              <a:rPr lang="en-US" b="1" i="0" u="none" strike="noStrike" kern="1800" baseline="0" smtClean="0">
                <a:solidFill>
                  <a:srgbClr val="1F497D"/>
                </a:solidFill>
                <a:latin typeface="Cambria"/>
              </a:rPr>
              <a:t>Information Engineering ... </a:t>
            </a:r>
          </a:p>
        </p:txBody>
      </p:sp>
      <p:sp>
        <p:nvSpPr>
          <p:cNvPr id="3" name="Text Placeholder 2"/>
          <p:cNvSpPr>
            <a:spLocks noGrp="1"/>
          </p:cNvSpPr>
          <p:nvPr>
            <p:ph idx="1"/>
          </p:nvPr>
        </p:nvSpPr>
        <p:spPr/>
        <p:txBody>
          <a:bodyPr>
            <a:normAutofit fontScale="55000" lnSpcReduction="20000"/>
          </a:bodyPr>
          <a:lstStyle/>
          <a:p>
            <a:pPr marL="0" marR="0" lvl="0" indent="0" rtl="0">
              <a:lnSpc>
                <a:spcPct val="120000"/>
              </a:lnSpc>
              <a:spcBef>
                <a:spcPts val="0"/>
              </a:spcBef>
              <a:buNone/>
            </a:pPr>
            <a:r>
              <a:rPr lang="en-US" sz="4400" b="1" i="0" u="none" strike="noStrike" baseline="0" smtClean="0">
                <a:solidFill>
                  <a:srgbClr val="4F81BD"/>
                </a:solidFill>
                <a:latin typeface="Cambria"/>
              </a:rPr>
              <a:t>Sự phát triển</a:t>
            </a:r>
          </a:p>
          <a:p>
            <a:pPr marR="0" lvl="0" rtl="0">
              <a:lnSpc>
                <a:spcPct val="120000"/>
              </a:lnSpc>
              <a:spcBef>
                <a:spcPts val="0"/>
              </a:spcBef>
            </a:pPr>
            <a:r>
              <a:rPr lang="vi-VN" sz="3800" b="1" i="0" u="none" strike="noStrike" baseline="0" smtClean="0">
                <a:solidFill>
                  <a:srgbClr val="4F81BD"/>
                </a:solidFill>
                <a:latin typeface="Cambria"/>
              </a:rPr>
              <a:t>Công nghệ cơ sở dữ liệu </a:t>
            </a:r>
          </a:p>
          <a:p>
            <a:pPr marR="0" lvl="0" rtl="0">
              <a:lnSpc>
                <a:spcPct val="120000"/>
              </a:lnSpc>
              <a:spcBef>
                <a:spcPts val="0"/>
              </a:spcBef>
            </a:pPr>
            <a:r>
              <a:rPr lang="en-US" sz="3800" b="1" i="0" u="none" strike="noStrike" baseline="0" smtClean="0">
                <a:solidFill>
                  <a:srgbClr val="4F81BD"/>
                </a:solidFill>
                <a:latin typeface="Cambria"/>
              </a:rPr>
              <a:t>Phân tích dữ liệu và quản lý dữ liệu </a:t>
            </a:r>
          </a:p>
          <a:p>
            <a:pPr marR="0" lvl="0" rtl="0">
              <a:lnSpc>
                <a:spcPct val="120000"/>
              </a:lnSpc>
              <a:spcBef>
                <a:spcPts val="0"/>
              </a:spcBef>
            </a:pPr>
            <a:r>
              <a:rPr lang="vi-VN" sz="3800" b="1" i="0" u="none" strike="noStrike" baseline="0" smtClean="0">
                <a:solidFill>
                  <a:srgbClr val="4F81BD"/>
                </a:solidFill>
                <a:latin typeface="Cambria"/>
              </a:rPr>
              <a:t>Mô hình dữ liệu chiến lược, hình thành thủ tục </a:t>
            </a:r>
          </a:p>
          <a:p>
            <a:pPr marR="0" lvl="0" rtl="0">
              <a:lnSpc>
                <a:spcPct val="120000"/>
              </a:lnSpc>
              <a:spcBef>
                <a:spcPts val="0"/>
              </a:spcBef>
            </a:pPr>
            <a:r>
              <a:rPr lang="vi-VN" sz="3800" b="1" i="0" u="none" strike="noStrike" baseline="0" smtClean="0">
                <a:solidFill>
                  <a:srgbClr val="4F81BD"/>
                </a:solidFill>
                <a:latin typeface="Cambria"/>
              </a:rPr>
              <a:t>Ngôn ngữ lập trình thế hệ thứ tư (4GLs) và "các công cụ sản xuất" (productivity tools), ví dụ như bộ sinh mã (code generators)</a:t>
            </a:r>
          </a:p>
          <a:p>
            <a:pPr marR="0" lvl="0" rtl="0">
              <a:lnSpc>
                <a:spcPct val="120000"/>
              </a:lnSpc>
              <a:spcBef>
                <a:spcPts val="0"/>
              </a:spcBef>
            </a:pPr>
            <a:r>
              <a:rPr lang="vi-VN" sz="3800" b="1" i="0" u="none" strike="noStrike" baseline="0" smtClean="0">
                <a:solidFill>
                  <a:srgbClr val="4F81BD"/>
                </a:solidFill>
                <a:latin typeface="Cambria"/>
              </a:rPr>
              <a:t>Sự gắn kết của hoạch định hệ thống thông tin với hoạch định kinh doanh chiến lược </a:t>
            </a:r>
          </a:p>
          <a:p>
            <a:pPr marR="0" lvl="0" rtl="0">
              <a:lnSpc>
                <a:spcPct val="120000"/>
              </a:lnSpc>
              <a:spcBef>
                <a:spcPts val="0"/>
              </a:spcBef>
            </a:pPr>
            <a:r>
              <a:rPr lang="en-US" sz="3800" b="1" i="0" u="none" strike="noStrike" baseline="0" smtClean="0">
                <a:solidFill>
                  <a:srgbClr val="4F81BD"/>
                </a:solidFill>
                <a:latin typeface="Cambria"/>
              </a:rPr>
              <a:t>Các kỹ thuật mô hình hóa quá trình </a:t>
            </a:r>
          </a:p>
          <a:p>
            <a:pPr marR="0" lvl="0" rtl="0">
              <a:lnSpc>
                <a:spcPct val="120000"/>
              </a:lnSpc>
              <a:spcBef>
                <a:spcPts val="0"/>
              </a:spcBef>
            </a:pPr>
            <a:r>
              <a:rPr lang="vi-VN" sz="3800" b="1" i="0" u="none" strike="noStrike" baseline="0" smtClean="0">
                <a:solidFill>
                  <a:srgbClr val="4F81BD"/>
                </a:solidFill>
                <a:latin typeface="Cambria"/>
              </a:rPr>
              <a:t>Công nghệ CASE, bách khoa toàn thư (encyclopedia), điều phối viên kiến ​​thức (knowledge coordinator)</a:t>
            </a:r>
          </a:p>
          <a:p>
            <a:pPr marR="0" lvl="0" rtl="0">
              <a:lnSpc>
                <a:spcPct val="120000"/>
              </a:lnSpc>
              <a:spcBef>
                <a:spcPts val="0"/>
              </a:spcBef>
            </a:pPr>
            <a:r>
              <a:rPr lang="en-US" sz="3800" b="1" i="0" u="none" strike="noStrike" baseline="0" smtClean="0">
                <a:solidFill>
                  <a:srgbClr val="4F81BD"/>
                </a:solidFill>
                <a:latin typeface="Cambria"/>
              </a:rPr>
              <a:t>Phát triển ứng dụng nhanh RAD (Rapid Application Development) </a:t>
            </a:r>
          </a:p>
          <a:p>
            <a:pPr marR="0" lvl="0" rtl="0">
              <a:lnSpc>
                <a:spcPct val="120000"/>
              </a:lnSpc>
              <a:spcBef>
                <a:spcPts val="0"/>
              </a:spcBef>
            </a:pPr>
            <a:r>
              <a:rPr lang="vi-VN" sz="3800" b="1" i="0" u="none" strike="noStrike" baseline="0" smtClean="0">
                <a:solidFill>
                  <a:srgbClr val="4F81BD"/>
                </a:solidFill>
                <a:latin typeface="Cambria"/>
              </a:rPr>
              <a:t>Các khái niệm hướng đối tượng </a:t>
            </a:r>
          </a:p>
        </p:txBody>
      </p:sp>
      <p:sp>
        <p:nvSpPr>
          <p:cNvPr id="5" name="Footer Placeholder 4"/>
          <p:cNvSpPr>
            <a:spLocks noGrp="1"/>
          </p:cNvSpPr>
          <p:nvPr>
            <p:ph type="ftr" sz="quarter" idx="11"/>
          </p:nvPr>
        </p:nvSpPr>
        <p:spPr/>
        <p:txBody>
          <a:bodyPr/>
          <a:lstStyle/>
          <a:p>
            <a:r>
              <a:rPr lang="vi-VN" smtClean="0"/>
              <a:t>Chương 5: Các phương pháp luận phát triển HTTT</a:t>
            </a:r>
            <a:endParaRPr lang="en-US"/>
          </a:p>
        </p:txBody>
      </p:sp>
      <p:sp>
        <p:nvSpPr>
          <p:cNvPr id="6" name="Slide Number Placeholder 5"/>
          <p:cNvSpPr>
            <a:spLocks noGrp="1"/>
          </p:cNvSpPr>
          <p:nvPr>
            <p:ph type="sldNum" sz="quarter" idx="12"/>
          </p:nvPr>
        </p:nvSpPr>
        <p:spPr/>
        <p:txBody>
          <a:bodyPr/>
          <a:lstStyle/>
          <a:p>
            <a:fld id="{608C809E-33B9-45BE-B130-5AF39CCD7C93}" type="slidenum">
              <a:rPr lang="en-US" smtClean="0"/>
              <a:t>24</a:t>
            </a:fld>
            <a:endParaRPr lang="en-US"/>
          </a:p>
        </p:txBody>
      </p:sp>
      <p:sp>
        <p:nvSpPr>
          <p:cNvPr id="4" name="Date Placeholder 3"/>
          <p:cNvSpPr>
            <a:spLocks noGrp="1"/>
          </p:cNvSpPr>
          <p:nvPr>
            <p:ph type="dt" sz="half" idx="2"/>
          </p:nvPr>
        </p:nvSpPr>
        <p:spPr/>
        <p:txBody>
          <a:bodyPr/>
          <a:lstStyle/>
          <a:p>
            <a:fld id="{11E3EC1E-061B-4C5B-9110-92BE356BC83D}" type="datetime1">
              <a:rPr lang="en-US" smtClean="0"/>
              <a:t>03/04/2013</a:t>
            </a:fld>
            <a:endParaRPr lang="en-US"/>
          </a:p>
        </p:txBody>
      </p:sp>
    </p:spTree>
    <p:extLst>
      <p:ext uri="{BB962C8B-B14F-4D97-AF65-F5344CB8AC3E}">
        <p14:creationId xmlns:p14="http://schemas.microsoft.com/office/powerpoint/2010/main" val="52448157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R="0" rtl="0"/>
            <a:r>
              <a:rPr lang="en-US" b="1" i="0" u="none" strike="noStrike" kern="1800" baseline="0" smtClean="0">
                <a:solidFill>
                  <a:srgbClr val="1F497D"/>
                </a:solidFill>
                <a:latin typeface="Cambria"/>
              </a:rPr>
              <a:t>Information Engineering ...</a:t>
            </a:r>
            <a:endParaRPr lang="en-US" b="1" i="0" u="none" strike="noStrike" kern="1800" baseline="0" smtClean="0">
              <a:solidFill>
                <a:srgbClr val="4F81BD"/>
              </a:solidFill>
              <a:latin typeface="Cambria"/>
            </a:endParaRPr>
          </a:p>
        </p:txBody>
      </p:sp>
      <p:sp>
        <p:nvSpPr>
          <p:cNvPr id="3" name="Text Placeholder 2"/>
          <p:cNvSpPr>
            <a:spLocks noGrp="1"/>
          </p:cNvSpPr>
          <p:nvPr>
            <p:ph idx="1"/>
          </p:nvPr>
        </p:nvSpPr>
        <p:spPr/>
        <p:txBody>
          <a:bodyPr>
            <a:noAutofit/>
          </a:bodyPr>
          <a:lstStyle/>
          <a:p>
            <a:pPr marR="0" lvl="0" rtl="0">
              <a:spcBef>
                <a:spcPts val="600"/>
              </a:spcBef>
            </a:pPr>
            <a:r>
              <a:rPr lang="da-DK" sz="2400" b="1" i="0" u="none" strike="noStrike" baseline="0" smtClean="0">
                <a:solidFill>
                  <a:srgbClr val="4F81BD"/>
                </a:solidFill>
                <a:latin typeface="Cambria"/>
              </a:rPr>
              <a:t>Dữ liệu làm trung tâm (data centered): </a:t>
            </a:r>
          </a:p>
          <a:p>
            <a:pPr marR="0" lvl="1" rtl="0">
              <a:spcBef>
                <a:spcPts val="600"/>
              </a:spcBef>
            </a:pPr>
            <a:r>
              <a:rPr lang="vi-VN" sz="2400" b="1" i="0" u="none" strike="noStrike" baseline="0" smtClean="0">
                <a:solidFill>
                  <a:srgbClr val="4F81BD"/>
                </a:solidFill>
                <a:latin typeface="Cambria"/>
              </a:rPr>
              <a:t>mô hình dữ liệu yêu cầu đầu tiên, các quy trình làm sau (dữ liệu ổn định hơn) </a:t>
            </a:r>
          </a:p>
          <a:p>
            <a:pPr marR="0" lvl="1" rtl="0">
              <a:spcBef>
                <a:spcPts val="600"/>
              </a:spcBef>
            </a:pPr>
            <a:r>
              <a:rPr lang="vi-VN" sz="2400" b="1" i="0" u="none" strike="noStrike" baseline="0" smtClean="0">
                <a:solidFill>
                  <a:srgbClr val="4F81BD"/>
                </a:solidFill>
                <a:latin typeface="Cambria"/>
              </a:rPr>
              <a:t>các ứng dụng sẽ được tích hợp bởi một khung dữ liệu phổ biến </a:t>
            </a:r>
          </a:p>
          <a:p>
            <a:pPr marR="0" lvl="0" rtl="0">
              <a:spcBef>
                <a:spcPts val="600"/>
              </a:spcBef>
            </a:pPr>
            <a:r>
              <a:rPr lang="vi-VN" sz="2400" b="1" i="0" u="none" strike="noStrike" baseline="0" smtClean="0">
                <a:solidFill>
                  <a:srgbClr val="4F81BD"/>
                </a:solidFill>
                <a:latin typeface="Cambria"/>
              </a:rPr>
              <a:t>"Một bộ lồng vào nhau của các kỹ thuật chính thống, trong đó mô hình doanh nghiệp, mô hình dữ liệu và các mô hình quá trình được xây dựng ... và được sử dụng để tạo ra và duy trì hệ thống xử lý dữ liệu", James Martin (1986) </a:t>
            </a:r>
          </a:p>
          <a:p>
            <a:pPr marR="0" lvl="0" rtl="0">
              <a:spcBef>
                <a:spcPts val="600"/>
              </a:spcBef>
            </a:pPr>
            <a:r>
              <a:rPr lang="vi-VN" sz="2400" b="1" i="0" u="none" strike="noStrike" baseline="0" smtClean="0">
                <a:solidFill>
                  <a:srgbClr val="4F81BD"/>
                </a:solidFill>
                <a:latin typeface="Cambria"/>
              </a:rPr>
              <a:t>Sử dụng sơ đồ như là một công cụ truyền thông </a:t>
            </a:r>
            <a:r>
              <a:rPr lang="en-US" sz="2400" b="1" i="0" u="none" strike="noStrike" baseline="0" smtClean="0">
                <a:solidFill>
                  <a:srgbClr val="4F81BD"/>
                </a:solidFill>
                <a:latin typeface="Cambria"/>
              </a:rPr>
              <a:t/>
            </a:r>
            <a:br>
              <a:rPr lang="en-US" sz="2400" b="1" i="0" u="none" strike="noStrike" baseline="0" smtClean="0">
                <a:solidFill>
                  <a:srgbClr val="4F81BD"/>
                </a:solidFill>
                <a:latin typeface="Cambria"/>
              </a:rPr>
            </a:br>
            <a:r>
              <a:rPr lang="vi-VN" sz="2400" b="1" i="0" u="none" strike="noStrike" baseline="0" smtClean="0">
                <a:solidFill>
                  <a:srgbClr val="4F81BD"/>
                </a:solidFill>
                <a:latin typeface="Cambria"/>
              </a:rPr>
              <a:t>và mô tả </a:t>
            </a:r>
          </a:p>
        </p:txBody>
      </p:sp>
      <p:sp>
        <p:nvSpPr>
          <p:cNvPr id="5" name="Footer Placeholder 4"/>
          <p:cNvSpPr>
            <a:spLocks noGrp="1"/>
          </p:cNvSpPr>
          <p:nvPr>
            <p:ph type="ftr" sz="quarter" idx="11"/>
          </p:nvPr>
        </p:nvSpPr>
        <p:spPr/>
        <p:txBody>
          <a:bodyPr/>
          <a:lstStyle/>
          <a:p>
            <a:r>
              <a:rPr lang="vi-VN" smtClean="0"/>
              <a:t>Chương 5: Các phương pháp luận phát triển HTTT</a:t>
            </a:r>
            <a:endParaRPr lang="en-US"/>
          </a:p>
        </p:txBody>
      </p:sp>
      <p:sp>
        <p:nvSpPr>
          <p:cNvPr id="6" name="Slide Number Placeholder 5"/>
          <p:cNvSpPr>
            <a:spLocks noGrp="1"/>
          </p:cNvSpPr>
          <p:nvPr>
            <p:ph type="sldNum" sz="quarter" idx="12"/>
          </p:nvPr>
        </p:nvSpPr>
        <p:spPr/>
        <p:txBody>
          <a:bodyPr/>
          <a:lstStyle/>
          <a:p>
            <a:fld id="{608C809E-33B9-45BE-B130-5AF39CCD7C93}" type="slidenum">
              <a:rPr lang="en-US" smtClean="0"/>
              <a:t>25</a:t>
            </a:fld>
            <a:endParaRPr lang="en-US"/>
          </a:p>
        </p:txBody>
      </p:sp>
      <p:sp>
        <p:nvSpPr>
          <p:cNvPr id="4" name="Date Placeholder 3"/>
          <p:cNvSpPr>
            <a:spLocks noGrp="1"/>
          </p:cNvSpPr>
          <p:nvPr>
            <p:ph type="dt" sz="half" idx="2"/>
          </p:nvPr>
        </p:nvSpPr>
        <p:spPr/>
        <p:txBody>
          <a:bodyPr/>
          <a:lstStyle/>
          <a:p>
            <a:fld id="{082C6801-251D-47AD-8422-8D0063B08FB5}" type="datetime1">
              <a:rPr lang="en-US" smtClean="0"/>
              <a:t>03/04/2013</a:t>
            </a:fld>
            <a:endParaRPr lang="en-US"/>
          </a:p>
        </p:txBody>
      </p:sp>
    </p:spTree>
    <p:extLst>
      <p:ext uri="{BB962C8B-B14F-4D97-AF65-F5344CB8AC3E}">
        <p14:creationId xmlns:p14="http://schemas.microsoft.com/office/powerpoint/2010/main" val="260526139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8014" y="1297417"/>
            <a:ext cx="8799785" cy="607583"/>
          </a:xfrm>
        </p:spPr>
        <p:txBody>
          <a:bodyPr>
            <a:noAutofit/>
          </a:bodyPr>
          <a:lstStyle/>
          <a:p>
            <a:pPr marR="0" rtl="0"/>
            <a:r>
              <a:rPr lang="vi-VN" sz="3000" b="1" i="0" u="none" strike="noStrike" kern="1800" baseline="0" smtClean="0">
                <a:solidFill>
                  <a:srgbClr val="1F497D"/>
                </a:solidFill>
                <a:latin typeface="Cambria"/>
              </a:rPr>
              <a:t>Các giai đoạn chính của Information Engineering </a:t>
            </a:r>
          </a:p>
        </p:txBody>
      </p:sp>
      <p:sp>
        <p:nvSpPr>
          <p:cNvPr id="3" name="Text Placeholder 2"/>
          <p:cNvSpPr>
            <a:spLocks noGrp="1"/>
          </p:cNvSpPr>
          <p:nvPr>
            <p:ph idx="1"/>
          </p:nvPr>
        </p:nvSpPr>
        <p:spPr/>
        <p:txBody>
          <a:bodyPr>
            <a:normAutofit fontScale="70000" lnSpcReduction="20000"/>
          </a:bodyPr>
          <a:lstStyle/>
          <a:p>
            <a:pPr marR="0" lvl="0" rtl="0">
              <a:lnSpc>
                <a:spcPct val="120000"/>
              </a:lnSpc>
              <a:spcBef>
                <a:spcPts val="600"/>
              </a:spcBef>
            </a:pPr>
            <a:r>
              <a:rPr lang="vi-VN" b="1" i="0" u="none" strike="noStrike" baseline="0" smtClean="0">
                <a:solidFill>
                  <a:srgbClr val="4F81BD"/>
                </a:solidFill>
                <a:latin typeface="Cambria"/>
              </a:rPr>
              <a:t>Hoạch định chiến lược thông tin (information strategy planning): xây dựng một kiến ​​trúc công nghệ thông tin và hỗ trợ chiến lược và các mục tiêu kinh doanh </a:t>
            </a:r>
          </a:p>
          <a:p>
            <a:pPr marR="0" lvl="0" rtl="0">
              <a:lnSpc>
                <a:spcPct val="120000"/>
              </a:lnSpc>
              <a:spcBef>
                <a:spcPts val="600"/>
              </a:spcBef>
            </a:pPr>
            <a:r>
              <a:rPr lang="vi-VN" b="1" i="0" u="none" strike="noStrike" baseline="0" smtClean="0">
                <a:solidFill>
                  <a:srgbClr val="4F81BD"/>
                </a:solidFill>
                <a:latin typeface="Cambria"/>
              </a:rPr>
              <a:t>Phân tích lĩnh vực nghiệp vụ (business area analysis): xác định dữ liệu và các yêu cầu chức năng của từng lĩnh vực nghiệp vụ </a:t>
            </a:r>
          </a:p>
          <a:p>
            <a:pPr marR="0" lvl="0" rtl="0">
              <a:lnSpc>
                <a:spcPct val="120000"/>
              </a:lnSpc>
              <a:spcBef>
                <a:spcPts val="600"/>
              </a:spcBef>
            </a:pPr>
            <a:r>
              <a:rPr lang="vi-VN" b="1" i="0" u="none" strike="noStrike" baseline="0" smtClean="0">
                <a:solidFill>
                  <a:srgbClr val="4F81BD"/>
                </a:solidFill>
                <a:latin typeface="Cambria"/>
              </a:rPr>
              <a:t>Hoạch định hệ thống riêng lẻ (individual systems planning) </a:t>
            </a:r>
          </a:p>
          <a:p>
            <a:pPr marR="0" lvl="0" rtl="0">
              <a:lnSpc>
                <a:spcPct val="120000"/>
              </a:lnSpc>
              <a:spcBef>
                <a:spcPts val="600"/>
              </a:spcBef>
            </a:pPr>
            <a:r>
              <a:rPr lang="vi-VN" b="1" i="0" u="none" strike="noStrike" baseline="0" smtClean="0">
                <a:solidFill>
                  <a:srgbClr val="4F81BD"/>
                </a:solidFill>
                <a:latin typeface="Cambria"/>
              </a:rPr>
              <a:t>Thiết kế hệ thống (systems design): hoàn tất các đặc tả luận lý cho một hệ thống và chuyển đổi vào đặc tả thiết kế vật lý </a:t>
            </a:r>
          </a:p>
          <a:p>
            <a:pPr marR="0" lvl="0" rtl="0">
              <a:lnSpc>
                <a:spcPct val="120000"/>
              </a:lnSpc>
              <a:spcBef>
                <a:spcPts val="600"/>
              </a:spcBef>
            </a:pPr>
            <a:r>
              <a:rPr lang="vi-VN" b="1" i="0" u="none" strike="noStrike" baseline="0" smtClean="0">
                <a:solidFill>
                  <a:srgbClr val="4F81BD"/>
                </a:solidFill>
                <a:latin typeface="Cambria"/>
              </a:rPr>
              <a:t>Xây dựng (construction): để tạo ra mã, kiểm thử, và cài đặt hệ thống </a:t>
            </a:r>
          </a:p>
          <a:p>
            <a:pPr marR="0" lvl="0" rtl="0">
              <a:lnSpc>
                <a:spcPct val="120000"/>
              </a:lnSpc>
              <a:spcBef>
                <a:spcPts val="600"/>
              </a:spcBef>
            </a:pPr>
            <a:r>
              <a:rPr lang="en-US" b="1" i="0" u="none" strike="noStrike" baseline="0" smtClean="0">
                <a:solidFill>
                  <a:srgbClr val="4F81BD"/>
                </a:solidFill>
                <a:latin typeface="Cambria"/>
              </a:rPr>
              <a:t>Chuyển giao (cutover) </a:t>
            </a:r>
          </a:p>
        </p:txBody>
      </p:sp>
      <p:sp>
        <p:nvSpPr>
          <p:cNvPr id="5" name="Footer Placeholder 4"/>
          <p:cNvSpPr>
            <a:spLocks noGrp="1"/>
          </p:cNvSpPr>
          <p:nvPr>
            <p:ph type="ftr" sz="quarter" idx="11"/>
          </p:nvPr>
        </p:nvSpPr>
        <p:spPr/>
        <p:txBody>
          <a:bodyPr/>
          <a:lstStyle/>
          <a:p>
            <a:r>
              <a:rPr lang="vi-VN" smtClean="0"/>
              <a:t>Chương 5: Các phương pháp luận phát triển HTTT</a:t>
            </a:r>
            <a:endParaRPr lang="en-US"/>
          </a:p>
        </p:txBody>
      </p:sp>
      <p:sp>
        <p:nvSpPr>
          <p:cNvPr id="6" name="Slide Number Placeholder 5"/>
          <p:cNvSpPr>
            <a:spLocks noGrp="1"/>
          </p:cNvSpPr>
          <p:nvPr>
            <p:ph type="sldNum" sz="quarter" idx="12"/>
          </p:nvPr>
        </p:nvSpPr>
        <p:spPr/>
        <p:txBody>
          <a:bodyPr/>
          <a:lstStyle/>
          <a:p>
            <a:fld id="{608C809E-33B9-45BE-B130-5AF39CCD7C93}" type="slidenum">
              <a:rPr lang="en-US" smtClean="0"/>
              <a:t>26</a:t>
            </a:fld>
            <a:endParaRPr lang="en-US"/>
          </a:p>
        </p:txBody>
      </p:sp>
      <p:sp>
        <p:nvSpPr>
          <p:cNvPr id="4" name="Date Placeholder 3"/>
          <p:cNvSpPr>
            <a:spLocks noGrp="1"/>
          </p:cNvSpPr>
          <p:nvPr>
            <p:ph type="dt" sz="half" idx="2"/>
          </p:nvPr>
        </p:nvSpPr>
        <p:spPr/>
        <p:txBody>
          <a:bodyPr/>
          <a:lstStyle/>
          <a:p>
            <a:fld id="{2701B6CD-A5FA-4B8D-995F-3FDCFE6AE45E}" type="datetime1">
              <a:rPr lang="en-US" smtClean="0"/>
              <a:t>03/04/2013</a:t>
            </a:fld>
            <a:endParaRPr lang="en-US"/>
          </a:p>
        </p:txBody>
      </p:sp>
    </p:spTree>
    <p:extLst>
      <p:ext uri="{BB962C8B-B14F-4D97-AF65-F5344CB8AC3E}">
        <p14:creationId xmlns:p14="http://schemas.microsoft.com/office/powerpoint/2010/main" val="187192917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R="0" rtl="0"/>
            <a:r>
              <a:rPr lang="en-US" b="1" i="0" u="none" strike="noStrike" kern="1800" baseline="0" smtClean="0">
                <a:solidFill>
                  <a:srgbClr val="1F497D"/>
                </a:solidFill>
                <a:latin typeface="Cambria"/>
              </a:rPr>
              <a:t>Information Engineering ... </a:t>
            </a:r>
          </a:p>
        </p:txBody>
      </p:sp>
      <p:sp>
        <p:nvSpPr>
          <p:cNvPr id="3" name="Text Placeholder 2"/>
          <p:cNvSpPr>
            <a:spLocks noGrp="1"/>
          </p:cNvSpPr>
          <p:nvPr>
            <p:ph idx="1"/>
          </p:nvPr>
        </p:nvSpPr>
        <p:spPr/>
        <p:txBody>
          <a:bodyPr>
            <a:normAutofit fontScale="55000" lnSpcReduction="20000"/>
          </a:bodyPr>
          <a:lstStyle/>
          <a:p>
            <a:pPr marL="0" marR="0" lvl="0" indent="0" rtl="0">
              <a:lnSpc>
                <a:spcPct val="120000"/>
              </a:lnSpc>
              <a:buNone/>
            </a:pPr>
            <a:r>
              <a:rPr lang="vi-VN" sz="4400" b="1" i="0" u="none" strike="noStrike" baseline="0" smtClean="0">
                <a:solidFill>
                  <a:srgbClr val="4F81BD"/>
                </a:solidFill>
                <a:latin typeface="Cambria"/>
              </a:rPr>
              <a:t>Các tính năng (features): </a:t>
            </a:r>
          </a:p>
          <a:p>
            <a:pPr marR="0" lvl="0" rtl="0">
              <a:lnSpc>
                <a:spcPct val="120000"/>
              </a:lnSpc>
            </a:pPr>
            <a:r>
              <a:rPr lang="vi-VN" b="1" i="0" u="none" strike="noStrike" baseline="0" smtClean="0">
                <a:solidFill>
                  <a:srgbClr val="4F81BD"/>
                </a:solidFill>
                <a:latin typeface="Cambria"/>
              </a:rPr>
              <a:t>Quan điểm tổ chức rộng (organization-wide perspective) gắn kết với kế hoạch kinh doanh chiến lược </a:t>
            </a:r>
          </a:p>
          <a:p>
            <a:pPr marR="0" lvl="0" rtl="0">
              <a:lnSpc>
                <a:spcPct val="120000"/>
              </a:lnSpc>
            </a:pPr>
            <a:r>
              <a:rPr lang="en-US" b="1" i="0" u="none" strike="noStrike" baseline="0" smtClean="0">
                <a:solidFill>
                  <a:srgbClr val="4F81BD"/>
                </a:solidFill>
                <a:latin typeface="Cambria"/>
              </a:rPr>
              <a:t>Toàn diện (comprehensive) </a:t>
            </a:r>
          </a:p>
          <a:p>
            <a:pPr marR="0" lvl="0" rtl="0">
              <a:lnSpc>
                <a:spcPct val="120000"/>
              </a:lnSpc>
            </a:pPr>
            <a:r>
              <a:rPr lang="vi-VN" b="1" i="0" u="none" strike="noStrike" baseline="0" smtClean="0">
                <a:solidFill>
                  <a:srgbClr val="4F81BD"/>
                </a:solidFill>
                <a:latin typeface="Cambria"/>
              </a:rPr>
              <a:t>Nhấn mạnh vào người sử dụng tham gia (user involvement) ví dụ như JAD, JRP </a:t>
            </a:r>
          </a:p>
          <a:p>
            <a:pPr marR="0" lvl="0" rtl="0">
              <a:lnSpc>
                <a:spcPct val="120000"/>
              </a:lnSpc>
            </a:pPr>
            <a:r>
              <a:rPr lang="vi-VN" b="1" i="0" u="none" strike="noStrike" baseline="0" smtClean="0">
                <a:solidFill>
                  <a:srgbClr val="4F81BD"/>
                </a:solidFill>
                <a:latin typeface="Cambria"/>
              </a:rPr>
              <a:t>Phát triển bằng cách kết hợp các kỹ thuật mới, các khái niệm, công nghệ ví dụ như RAD, khái niệm hướng đối tượng </a:t>
            </a:r>
          </a:p>
          <a:p>
            <a:pPr marR="0" lvl="0" rtl="0">
              <a:lnSpc>
                <a:spcPct val="120000"/>
              </a:lnSpc>
            </a:pPr>
            <a:r>
              <a:rPr lang="vi-VN" b="1" i="0" u="none" strike="noStrike" baseline="0" smtClean="0">
                <a:solidFill>
                  <a:srgbClr val="4F81BD"/>
                </a:solidFill>
                <a:latin typeface="Cambria"/>
              </a:rPr>
              <a:t>Tiến hóa từ thực tiễn, ví dụ giai đoạn ISP rút ngắn </a:t>
            </a:r>
          </a:p>
          <a:p>
            <a:pPr marR="0" lvl="0" rtl="0">
              <a:lnSpc>
                <a:spcPct val="120000"/>
              </a:lnSpc>
            </a:pPr>
            <a:r>
              <a:rPr lang="vi-VN" b="1" i="0" u="none" strike="noStrike" baseline="0" smtClean="0">
                <a:solidFill>
                  <a:srgbClr val="4F81BD"/>
                </a:solidFill>
                <a:latin typeface="Cambria"/>
              </a:rPr>
              <a:t>Nhấn mạnh về tự động hóa ví dụ như 4GLs, I-CASE, các nguyên mẫu (prototypes)</a:t>
            </a:r>
          </a:p>
          <a:p>
            <a:pPr marR="0" lvl="0" rtl="0">
              <a:lnSpc>
                <a:spcPct val="120000"/>
              </a:lnSpc>
            </a:pPr>
            <a:r>
              <a:rPr lang="vi-VN" b="1" i="0" u="none" strike="noStrike" baseline="0" smtClean="0">
                <a:solidFill>
                  <a:srgbClr val="4F81BD"/>
                </a:solidFill>
                <a:latin typeface="Cambria"/>
              </a:rPr>
              <a:t>Chủ yếu cho hệ thống xử lý giao dịch cơ sở dữ liệu </a:t>
            </a:r>
          </a:p>
          <a:p>
            <a:pPr marR="0" lvl="0" rtl="0">
              <a:lnSpc>
                <a:spcPct val="120000"/>
              </a:lnSpc>
            </a:pPr>
            <a:r>
              <a:rPr lang="en-US" b="1" i="0" u="none" strike="noStrike" baseline="0" smtClean="0">
                <a:solidFill>
                  <a:srgbClr val="4F81BD"/>
                </a:solidFill>
                <a:latin typeface="Cambria"/>
              </a:rPr>
              <a:t>Ít sự kiện hoặc mô hình hóa hành vi </a:t>
            </a:r>
          </a:p>
        </p:txBody>
      </p:sp>
      <p:sp>
        <p:nvSpPr>
          <p:cNvPr id="5" name="Footer Placeholder 4"/>
          <p:cNvSpPr>
            <a:spLocks noGrp="1"/>
          </p:cNvSpPr>
          <p:nvPr>
            <p:ph type="ftr" sz="quarter" idx="11"/>
          </p:nvPr>
        </p:nvSpPr>
        <p:spPr/>
        <p:txBody>
          <a:bodyPr/>
          <a:lstStyle/>
          <a:p>
            <a:r>
              <a:rPr lang="vi-VN" smtClean="0"/>
              <a:t>Chương 5: Các phương pháp luận phát triển HTTT</a:t>
            </a:r>
            <a:endParaRPr lang="en-US"/>
          </a:p>
        </p:txBody>
      </p:sp>
      <p:sp>
        <p:nvSpPr>
          <p:cNvPr id="6" name="Slide Number Placeholder 5"/>
          <p:cNvSpPr>
            <a:spLocks noGrp="1"/>
          </p:cNvSpPr>
          <p:nvPr>
            <p:ph type="sldNum" sz="quarter" idx="12"/>
          </p:nvPr>
        </p:nvSpPr>
        <p:spPr/>
        <p:txBody>
          <a:bodyPr/>
          <a:lstStyle/>
          <a:p>
            <a:fld id="{608C809E-33B9-45BE-B130-5AF39CCD7C93}" type="slidenum">
              <a:rPr lang="en-US" smtClean="0"/>
              <a:t>27</a:t>
            </a:fld>
            <a:endParaRPr lang="en-US"/>
          </a:p>
        </p:txBody>
      </p:sp>
      <p:sp>
        <p:nvSpPr>
          <p:cNvPr id="4" name="Date Placeholder 3"/>
          <p:cNvSpPr>
            <a:spLocks noGrp="1"/>
          </p:cNvSpPr>
          <p:nvPr>
            <p:ph type="dt" sz="half" idx="2"/>
          </p:nvPr>
        </p:nvSpPr>
        <p:spPr/>
        <p:txBody>
          <a:bodyPr/>
          <a:lstStyle/>
          <a:p>
            <a:fld id="{996ADDA1-EBB2-4985-88AF-9EB34BF39704}" type="datetime1">
              <a:rPr lang="en-US" smtClean="0"/>
              <a:t>03/04/2013</a:t>
            </a:fld>
            <a:endParaRPr lang="en-US"/>
          </a:p>
        </p:txBody>
      </p:sp>
    </p:spTree>
    <p:extLst>
      <p:ext uri="{BB962C8B-B14F-4D97-AF65-F5344CB8AC3E}">
        <p14:creationId xmlns:p14="http://schemas.microsoft.com/office/powerpoint/2010/main" val="91252869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R="0" rtl="0"/>
            <a:r>
              <a:rPr lang="en-US" b="1" i="0" u="none" strike="noStrike" kern="1800" baseline="0" smtClean="0">
                <a:solidFill>
                  <a:srgbClr val="1F497D"/>
                </a:solidFill>
                <a:latin typeface="Cambria"/>
              </a:rPr>
              <a:t>Information Engineering ... </a:t>
            </a:r>
          </a:p>
        </p:txBody>
      </p:sp>
      <p:sp>
        <p:nvSpPr>
          <p:cNvPr id="3" name="Text Placeholder 2"/>
          <p:cNvSpPr>
            <a:spLocks noGrp="1"/>
          </p:cNvSpPr>
          <p:nvPr>
            <p:ph idx="1"/>
          </p:nvPr>
        </p:nvSpPr>
        <p:spPr/>
        <p:txBody>
          <a:bodyPr>
            <a:normAutofit fontScale="85000" lnSpcReduction="10000"/>
          </a:bodyPr>
          <a:lstStyle/>
          <a:p>
            <a:pPr marL="0" marR="0" lvl="0" indent="0" rtl="0">
              <a:lnSpc>
                <a:spcPct val="120000"/>
              </a:lnSpc>
              <a:spcBef>
                <a:spcPts val="600"/>
              </a:spcBef>
              <a:buNone/>
            </a:pPr>
            <a:r>
              <a:rPr lang="vi-VN" sz="3300" b="1" i="0" u="none" strike="noStrike" baseline="0" smtClean="0">
                <a:solidFill>
                  <a:srgbClr val="4F81BD"/>
                </a:solidFill>
                <a:latin typeface="Cambria"/>
              </a:rPr>
              <a:t>Các tính năng (features):  </a:t>
            </a:r>
          </a:p>
          <a:p>
            <a:pPr marR="0" lvl="0" rtl="0">
              <a:lnSpc>
                <a:spcPct val="120000"/>
              </a:lnSpc>
              <a:spcBef>
                <a:spcPts val="600"/>
              </a:spcBef>
            </a:pPr>
            <a:r>
              <a:rPr lang="vi-VN" sz="3100" b="1" i="0" u="none" strike="noStrike" baseline="0" smtClean="0">
                <a:solidFill>
                  <a:srgbClr val="4F81BD"/>
                </a:solidFill>
                <a:latin typeface="Cambria"/>
              </a:rPr>
              <a:t>Sau giai đoạn ISP, các hoạt động có thể tiến hành song song </a:t>
            </a:r>
          </a:p>
          <a:p>
            <a:pPr marR="0" lvl="0" rtl="0">
              <a:lnSpc>
                <a:spcPct val="120000"/>
              </a:lnSpc>
              <a:spcBef>
                <a:spcPts val="600"/>
              </a:spcBef>
            </a:pPr>
            <a:r>
              <a:rPr lang="vi-VN" sz="3100" b="1" i="0" u="none" strike="noStrike" baseline="0" smtClean="0">
                <a:solidFill>
                  <a:srgbClr val="4F81BD"/>
                </a:solidFill>
                <a:latin typeface="Cambria"/>
              </a:rPr>
              <a:t>Mô hình hóa quy trình và dữ liệu cấp cao (mô hình phối hợp - coordinating model) cho phép điều này bằng cách làm nổi bật giao diện và sự phụ thuộc giữa các hệ thống, vv. </a:t>
            </a:r>
          </a:p>
          <a:p>
            <a:pPr marR="0" lvl="0" rtl="0">
              <a:lnSpc>
                <a:spcPct val="120000"/>
              </a:lnSpc>
              <a:spcBef>
                <a:spcPts val="600"/>
              </a:spcBef>
            </a:pPr>
            <a:r>
              <a:rPr lang="vi-VN" sz="3100" b="1" i="0" u="none" strike="noStrike" baseline="0" smtClean="0">
                <a:solidFill>
                  <a:srgbClr val="4F81BD"/>
                </a:solidFill>
                <a:latin typeface="Cambria"/>
              </a:rPr>
              <a:t>Đường dẫn linh hoạt thông qua các phương pháp luận, ví dụ như tái cấu trúc (re-engineering)</a:t>
            </a:r>
          </a:p>
        </p:txBody>
      </p:sp>
      <p:sp>
        <p:nvSpPr>
          <p:cNvPr id="5" name="Footer Placeholder 4"/>
          <p:cNvSpPr>
            <a:spLocks noGrp="1"/>
          </p:cNvSpPr>
          <p:nvPr>
            <p:ph type="ftr" sz="quarter" idx="11"/>
          </p:nvPr>
        </p:nvSpPr>
        <p:spPr/>
        <p:txBody>
          <a:bodyPr/>
          <a:lstStyle/>
          <a:p>
            <a:r>
              <a:rPr lang="vi-VN" smtClean="0"/>
              <a:t>Chương 5: Các phương pháp luận phát triển HTTT</a:t>
            </a:r>
            <a:endParaRPr lang="en-US"/>
          </a:p>
        </p:txBody>
      </p:sp>
      <p:sp>
        <p:nvSpPr>
          <p:cNvPr id="6" name="Slide Number Placeholder 5"/>
          <p:cNvSpPr>
            <a:spLocks noGrp="1"/>
          </p:cNvSpPr>
          <p:nvPr>
            <p:ph type="sldNum" sz="quarter" idx="12"/>
          </p:nvPr>
        </p:nvSpPr>
        <p:spPr/>
        <p:txBody>
          <a:bodyPr/>
          <a:lstStyle/>
          <a:p>
            <a:fld id="{608C809E-33B9-45BE-B130-5AF39CCD7C93}" type="slidenum">
              <a:rPr lang="en-US" smtClean="0"/>
              <a:t>28</a:t>
            </a:fld>
            <a:endParaRPr lang="en-US"/>
          </a:p>
        </p:txBody>
      </p:sp>
      <p:sp>
        <p:nvSpPr>
          <p:cNvPr id="4" name="Date Placeholder 3"/>
          <p:cNvSpPr>
            <a:spLocks noGrp="1"/>
          </p:cNvSpPr>
          <p:nvPr>
            <p:ph type="dt" sz="half" idx="2"/>
          </p:nvPr>
        </p:nvSpPr>
        <p:spPr/>
        <p:txBody>
          <a:bodyPr/>
          <a:lstStyle/>
          <a:p>
            <a:fld id="{FC95CADC-446F-4740-85E8-47D1277E76F4}" type="datetime1">
              <a:rPr lang="en-US" smtClean="0"/>
              <a:t>03/04/2013</a:t>
            </a:fld>
            <a:endParaRPr lang="en-US"/>
          </a:p>
        </p:txBody>
      </p:sp>
    </p:spTree>
    <p:extLst>
      <p:ext uri="{BB962C8B-B14F-4D97-AF65-F5344CB8AC3E}">
        <p14:creationId xmlns:p14="http://schemas.microsoft.com/office/powerpoint/2010/main" val="307824922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R="0" rtl="0"/>
            <a:r>
              <a:rPr lang="en-US" b="1" i="0" u="none" strike="noStrike" kern="1800" baseline="0" smtClean="0">
                <a:solidFill>
                  <a:srgbClr val="1F497D"/>
                </a:solidFill>
                <a:latin typeface="Cambria"/>
              </a:rPr>
              <a:t>Welti ERP Development </a:t>
            </a:r>
          </a:p>
        </p:txBody>
      </p:sp>
      <p:sp>
        <p:nvSpPr>
          <p:cNvPr id="3" name="Text Placeholder 2"/>
          <p:cNvSpPr>
            <a:spLocks noGrp="1"/>
          </p:cNvSpPr>
          <p:nvPr>
            <p:ph idx="1"/>
          </p:nvPr>
        </p:nvSpPr>
        <p:spPr/>
        <p:txBody>
          <a:bodyPr>
            <a:normAutofit fontScale="77500" lnSpcReduction="20000"/>
          </a:bodyPr>
          <a:lstStyle/>
          <a:p>
            <a:pPr marR="0" lvl="0" rtl="0">
              <a:lnSpc>
                <a:spcPct val="120000"/>
              </a:lnSpc>
              <a:spcBef>
                <a:spcPts val="600"/>
              </a:spcBef>
            </a:pPr>
            <a:r>
              <a:rPr lang="vi-VN" b="1" i="0" u="none" strike="noStrike" baseline="0" smtClean="0">
                <a:solidFill>
                  <a:srgbClr val="4F81BD"/>
                </a:solidFill>
                <a:latin typeface="Cambria"/>
              </a:rPr>
              <a:t>Cách tiếp cận của Norbert Welti để phát triển các dự án ERP đã được mô tả dựa trên kinh nghiệm khi thực hiện các dự án SAP R/3, đó là nền tảng giải pháp ERP phổ biến nhất, nhưng cách tiếp cận có thể được sử dụng cho dự án ERP khác. </a:t>
            </a:r>
          </a:p>
          <a:p>
            <a:pPr marR="0" lvl="0" rtl="0">
              <a:lnSpc>
                <a:spcPct val="120000"/>
              </a:lnSpc>
              <a:spcBef>
                <a:spcPts val="600"/>
              </a:spcBef>
            </a:pPr>
            <a:r>
              <a:rPr lang="vi-VN" b="1" i="0" u="none" strike="noStrike" baseline="0" smtClean="0">
                <a:solidFill>
                  <a:srgbClr val="4F81BD"/>
                </a:solidFill>
                <a:latin typeface="Cambria"/>
              </a:rPr>
              <a:t>Bốn giai đoạn chính trong một dự án ERP là: </a:t>
            </a:r>
          </a:p>
          <a:p>
            <a:pPr marR="0" lvl="1" rtl="0">
              <a:lnSpc>
                <a:spcPct val="120000"/>
              </a:lnSpc>
              <a:spcBef>
                <a:spcPts val="600"/>
              </a:spcBef>
            </a:pPr>
            <a:r>
              <a:rPr lang="en-US" b="1" i="0" u="none" strike="noStrike" baseline="0" smtClean="0">
                <a:solidFill>
                  <a:srgbClr val="4F81BD"/>
                </a:solidFill>
                <a:latin typeface="Cambria"/>
              </a:rPr>
              <a:t>Lập kế hoạch (Planning) </a:t>
            </a:r>
          </a:p>
          <a:p>
            <a:pPr marR="0" lvl="1" rtl="0">
              <a:lnSpc>
                <a:spcPct val="120000"/>
              </a:lnSpc>
              <a:spcBef>
                <a:spcPts val="600"/>
              </a:spcBef>
            </a:pPr>
            <a:r>
              <a:rPr lang="en-US" b="1" i="0" u="none" strike="noStrike" baseline="0" smtClean="0">
                <a:solidFill>
                  <a:srgbClr val="4F81BD"/>
                </a:solidFill>
                <a:latin typeface="Cambria"/>
              </a:rPr>
              <a:t>Thực hiện (Realization) </a:t>
            </a:r>
          </a:p>
          <a:p>
            <a:pPr marR="0" lvl="1" rtl="0">
              <a:lnSpc>
                <a:spcPct val="120000"/>
              </a:lnSpc>
              <a:spcBef>
                <a:spcPts val="600"/>
              </a:spcBef>
            </a:pPr>
            <a:r>
              <a:rPr lang="en-US" b="1" i="0" u="none" strike="noStrike" baseline="0" smtClean="0">
                <a:solidFill>
                  <a:srgbClr val="4F81BD"/>
                </a:solidFill>
                <a:latin typeface="Cambria"/>
              </a:rPr>
              <a:t>Chuẩn bị (Preparation) </a:t>
            </a:r>
          </a:p>
          <a:p>
            <a:pPr marR="0" lvl="1" rtl="0">
              <a:lnSpc>
                <a:spcPct val="120000"/>
              </a:lnSpc>
              <a:spcBef>
                <a:spcPts val="600"/>
              </a:spcBef>
            </a:pPr>
            <a:r>
              <a:rPr lang="en-US" b="1" i="0" u="none" strike="noStrike" baseline="0" smtClean="0">
                <a:solidFill>
                  <a:srgbClr val="4F81BD"/>
                </a:solidFill>
                <a:latin typeface="Cambria"/>
              </a:rPr>
              <a:t>Tạo ra (Productive) </a:t>
            </a:r>
          </a:p>
        </p:txBody>
      </p:sp>
      <p:sp>
        <p:nvSpPr>
          <p:cNvPr id="5" name="Footer Placeholder 4"/>
          <p:cNvSpPr>
            <a:spLocks noGrp="1"/>
          </p:cNvSpPr>
          <p:nvPr>
            <p:ph type="ftr" sz="quarter" idx="11"/>
          </p:nvPr>
        </p:nvSpPr>
        <p:spPr/>
        <p:txBody>
          <a:bodyPr/>
          <a:lstStyle/>
          <a:p>
            <a:r>
              <a:rPr lang="vi-VN" smtClean="0"/>
              <a:t>Chương 5: Các phương pháp luận phát triển HTTT</a:t>
            </a:r>
            <a:endParaRPr lang="en-US"/>
          </a:p>
        </p:txBody>
      </p:sp>
      <p:sp>
        <p:nvSpPr>
          <p:cNvPr id="6" name="Slide Number Placeholder 5"/>
          <p:cNvSpPr>
            <a:spLocks noGrp="1"/>
          </p:cNvSpPr>
          <p:nvPr>
            <p:ph type="sldNum" sz="quarter" idx="12"/>
          </p:nvPr>
        </p:nvSpPr>
        <p:spPr/>
        <p:txBody>
          <a:bodyPr/>
          <a:lstStyle/>
          <a:p>
            <a:fld id="{608C809E-33B9-45BE-B130-5AF39CCD7C93}" type="slidenum">
              <a:rPr lang="en-US" smtClean="0"/>
              <a:t>29</a:t>
            </a:fld>
            <a:endParaRPr lang="en-US"/>
          </a:p>
        </p:txBody>
      </p:sp>
      <p:sp>
        <p:nvSpPr>
          <p:cNvPr id="4" name="Date Placeholder 3"/>
          <p:cNvSpPr>
            <a:spLocks noGrp="1"/>
          </p:cNvSpPr>
          <p:nvPr>
            <p:ph type="dt" sz="half" idx="2"/>
          </p:nvPr>
        </p:nvSpPr>
        <p:spPr/>
        <p:txBody>
          <a:bodyPr/>
          <a:lstStyle/>
          <a:p>
            <a:fld id="{C6DFAE09-1980-4B4A-8493-BE21E2A53962}" type="datetime1">
              <a:rPr lang="en-US" smtClean="0"/>
              <a:t>03/04/2013</a:t>
            </a:fld>
            <a:endParaRPr lang="en-US"/>
          </a:p>
        </p:txBody>
      </p:sp>
    </p:spTree>
    <p:extLst>
      <p:ext uri="{BB962C8B-B14F-4D97-AF65-F5344CB8AC3E}">
        <p14:creationId xmlns:p14="http://schemas.microsoft.com/office/powerpoint/2010/main" val="194849239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R="0" rtl="0"/>
            <a:r>
              <a:rPr lang="en-US" b="1" i="0" u="none" strike="noStrike" kern="1800" baseline="0" smtClean="0">
                <a:solidFill>
                  <a:srgbClr val="1F497D"/>
                </a:solidFill>
                <a:latin typeface="Cambria"/>
              </a:rPr>
              <a:t>Welti ERP Development </a:t>
            </a:r>
          </a:p>
        </p:txBody>
      </p:sp>
      <p:sp>
        <p:nvSpPr>
          <p:cNvPr id="3" name="Text Placeholder 2"/>
          <p:cNvSpPr>
            <a:spLocks noGrp="1"/>
          </p:cNvSpPr>
          <p:nvPr>
            <p:ph idx="1"/>
          </p:nvPr>
        </p:nvSpPr>
        <p:spPr/>
        <p:txBody>
          <a:bodyPr>
            <a:normAutofit lnSpcReduction="10000"/>
          </a:bodyPr>
          <a:lstStyle/>
          <a:p>
            <a:pPr marR="0" lvl="0" rtl="0"/>
            <a:r>
              <a:rPr lang="vi-VN" b="1" i="0" u="none" strike="noStrike" baseline="0" smtClean="0">
                <a:solidFill>
                  <a:srgbClr val="4F81BD"/>
                </a:solidFill>
                <a:latin typeface="Cambria"/>
              </a:rPr>
              <a:t>SAP đã phát triển phương phápluận riêng của họ được gọi là Accelerated SAP (ASAP). </a:t>
            </a:r>
          </a:p>
          <a:p>
            <a:pPr marR="0" lvl="1" rtl="0"/>
            <a:r>
              <a:rPr lang="en-US" b="1" i="0" u="none" strike="noStrike" baseline="0" smtClean="0">
                <a:solidFill>
                  <a:srgbClr val="4F81BD"/>
                </a:solidFill>
                <a:latin typeface="Cambria"/>
              </a:rPr>
              <a:t>Chuẩn bị dự án (Project preparation) </a:t>
            </a:r>
          </a:p>
          <a:p>
            <a:pPr marR="0" lvl="1" rtl="0"/>
            <a:r>
              <a:rPr lang="en-US" b="1" i="0" u="none" strike="noStrike" baseline="0" smtClean="0">
                <a:solidFill>
                  <a:srgbClr val="4F81BD"/>
                </a:solidFill>
                <a:latin typeface="Cambria"/>
              </a:rPr>
              <a:t>Thiết kế kế hoạch nghiệp vụ chi tiết (Design business blueprint)</a:t>
            </a:r>
          </a:p>
          <a:p>
            <a:pPr marR="0" lvl="1" rtl="0"/>
            <a:r>
              <a:rPr lang="en-US" b="1" i="0" u="none" strike="noStrike" baseline="0" smtClean="0">
                <a:solidFill>
                  <a:srgbClr val="4F81BD"/>
                </a:solidFill>
                <a:latin typeface="Cambria"/>
              </a:rPr>
              <a:t>Mô phỏng (Simulation) </a:t>
            </a:r>
          </a:p>
          <a:p>
            <a:pPr marR="0" lvl="1" rtl="0"/>
            <a:r>
              <a:rPr lang="en-US" b="1" i="0" u="none" strike="noStrike" baseline="0" smtClean="0">
                <a:solidFill>
                  <a:srgbClr val="4F81BD"/>
                </a:solidFill>
                <a:latin typeface="Cambria"/>
              </a:rPr>
              <a:t>Xác thực (Validation) </a:t>
            </a:r>
          </a:p>
          <a:p>
            <a:pPr marR="0" lvl="1" rtl="0"/>
            <a:r>
              <a:rPr lang="en-US" b="1" i="0" u="none" strike="noStrike" baseline="0" smtClean="0">
                <a:solidFill>
                  <a:srgbClr val="4F81BD"/>
                </a:solidFill>
                <a:latin typeface="Cambria"/>
              </a:rPr>
              <a:t>Chuẩn bị cuối cùng (Final preparation) </a:t>
            </a:r>
          </a:p>
          <a:p>
            <a:pPr marR="0" lvl="1" rtl="0"/>
            <a:r>
              <a:rPr lang="en-US" b="1" i="0" u="none" strike="noStrike" baseline="0" smtClean="0">
                <a:solidFill>
                  <a:srgbClr val="4F81BD"/>
                </a:solidFill>
                <a:latin typeface="Cambria"/>
              </a:rPr>
              <a:t>Hỗ trợ (Support) </a:t>
            </a:r>
          </a:p>
        </p:txBody>
      </p:sp>
      <p:sp>
        <p:nvSpPr>
          <p:cNvPr id="5" name="Footer Placeholder 4"/>
          <p:cNvSpPr>
            <a:spLocks noGrp="1"/>
          </p:cNvSpPr>
          <p:nvPr>
            <p:ph type="ftr" sz="quarter" idx="11"/>
          </p:nvPr>
        </p:nvSpPr>
        <p:spPr/>
        <p:txBody>
          <a:bodyPr/>
          <a:lstStyle/>
          <a:p>
            <a:r>
              <a:rPr lang="vi-VN" smtClean="0"/>
              <a:t>Chương 5: Các phương pháp luận phát triển HTTT</a:t>
            </a:r>
            <a:endParaRPr lang="en-US"/>
          </a:p>
        </p:txBody>
      </p:sp>
      <p:sp>
        <p:nvSpPr>
          <p:cNvPr id="6" name="Slide Number Placeholder 5"/>
          <p:cNvSpPr>
            <a:spLocks noGrp="1"/>
          </p:cNvSpPr>
          <p:nvPr>
            <p:ph type="sldNum" sz="quarter" idx="12"/>
          </p:nvPr>
        </p:nvSpPr>
        <p:spPr/>
        <p:txBody>
          <a:bodyPr/>
          <a:lstStyle/>
          <a:p>
            <a:fld id="{608C809E-33B9-45BE-B130-5AF39CCD7C93}" type="slidenum">
              <a:rPr lang="en-US" smtClean="0"/>
              <a:t>30</a:t>
            </a:fld>
            <a:endParaRPr lang="en-US"/>
          </a:p>
        </p:txBody>
      </p:sp>
      <p:sp>
        <p:nvSpPr>
          <p:cNvPr id="4" name="Date Placeholder 3"/>
          <p:cNvSpPr>
            <a:spLocks noGrp="1"/>
          </p:cNvSpPr>
          <p:nvPr>
            <p:ph type="dt" sz="half" idx="2"/>
          </p:nvPr>
        </p:nvSpPr>
        <p:spPr/>
        <p:txBody>
          <a:bodyPr/>
          <a:lstStyle/>
          <a:p>
            <a:fld id="{A313EE71-B16A-4236-90B6-A444226AB811}" type="datetime1">
              <a:rPr lang="en-US" smtClean="0"/>
              <a:t>03/04/2013</a:t>
            </a:fld>
            <a:endParaRPr lang="en-US"/>
          </a:p>
        </p:txBody>
      </p:sp>
    </p:spTree>
    <p:extLst>
      <p:ext uri="{BB962C8B-B14F-4D97-AF65-F5344CB8AC3E}">
        <p14:creationId xmlns:p14="http://schemas.microsoft.com/office/powerpoint/2010/main" val="399003258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marR="0" rtl="0"/>
            <a:r>
              <a:rPr lang="vi-VN" sz="3200" b="1" i="0" u="none" strike="noStrike" kern="1800" baseline="0" smtClean="0">
                <a:solidFill>
                  <a:srgbClr val="1F497D"/>
                </a:solidFill>
                <a:latin typeface="Cambria"/>
              </a:rPr>
              <a:t>PHƯƠNG PHÁP LUẬN HƯỚNG ĐỐI TƯỢNG (OBJECT-ORIENTED METHODOLOGIES)</a:t>
            </a:r>
          </a:p>
        </p:txBody>
      </p:sp>
      <p:sp>
        <p:nvSpPr>
          <p:cNvPr id="3" name="Text Placeholder 2"/>
          <p:cNvSpPr>
            <a:spLocks noGrp="1"/>
          </p:cNvSpPr>
          <p:nvPr>
            <p:ph idx="1"/>
          </p:nvPr>
        </p:nvSpPr>
        <p:spPr>
          <a:xfrm>
            <a:off x="283780" y="2590800"/>
            <a:ext cx="8544910" cy="3733800"/>
          </a:xfrm>
        </p:spPr>
        <p:txBody>
          <a:bodyPr/>
          <a:lstStyle/>
          <a:p>
            <a:pPr marL="457200" indent="-457200">
              <a:buFont typeface="Wingdings" pitchFamily="2" charset="2"/>
              <a:buChar char="q"/>
            </a:pPr>
            <a:r>
              <a:rPr lang="vi-VN" b="1" kern="1800">
                <a:solidFill>
                  <a:srgbClr val="1F497D"/>
                </a:solidFill>
                <a:latin typeface="Cambria"/>
              </a:rPr>
              <a:t>Phân tích hướng đối tượng (OOA) </a:t>
            </a:r>
            <a:endParaRPr lang="en-US" b="1" kern="1800" smtClean="0">
              <a:solidFill>
                <a:srgbClr val="1F497D"/>
              </a:solidFill>
              <a:latin typeface="Cambria"/>
            </a:endParaRPr>
          </a:p>
          <a:p>
            <a:pPr marL="457200" indent="-457200">
              <a:buFont typeface="Wingdings" pitchFamily="2" charset="2"/>
              <a:buChar char="q"/>
            </a:pPr>
            <a:r>
              <a:rPr lang="en-US" b="1" kern="1800">
                <a:solidFill>
                  <a:srgbClr val="1F497D"/>
                </a:solidFill>
                <a:latin typeface="Cambria"/>
              </a:rPr>
              <a:t>Rational Unified Process (RUP)</a:t>
            </a:r>
          </a:p>
        </p:txBody>
      </p:sp>
      <p:sp>
        <p:nvSpPr>
          <p:cNvPr id="5" name="Footer Placeholder 4"/>
          <p:cNvSpPr>
            <a:spLocks noGrp="1"/>
          </p:cNvSpPr>
          <p:nvPr>
            <p:ph type="ftr" sz="quarter" idx="11"/>
          </p:nvPr>
        </p:nvSpPr>
        <p:spPr/>
        <p:txBody>
          <a:bodyPr/>
          <a:lstStyle/>
          <a:p>
            <a:r>
              <a:rPr lang="vi-VN" smtClean="0"/>
              <a:t>Chương 5: Các phương pháp luận phát triển HTTT</a:t>
            </a:r>
            <a:endParaRPr lang="en-US"/>
          </a:p>
        </p:txBody>
      </p:sp>
      <p:sp>
        <p:nvSpPr>
          <p:cNvPr id="6" name="Slide Number Placeholder 5"/>
          <p:cNvSpPr>
            <a:spLocks noGrp="1"/>
          </p:cNvSpPr>
          <p:nvPr>
            <p:ph type="sldNum" sz="quarter" idx="12"/>
          </p:nvPr>
        </p:nvSpPr>
        <p:spPr/>
        <p:txBody>
          <a:bodyPr/>
          <a:lstStyle/>
          <a:p>
            <a:fld id="{608C809E-33B9-45BE-B130-5AF39CCD7C93}" type="slidenum">
              <a:rPr lang="en-US" smtClean="0"/>
              <a:t>31</a:t>
            </a:fld>
            <a:endParaRPr lang="en-US"/>
          </a:p>
        </p:txBody>
      </p:sp>
      <p:sp>
        <p:nvSpPr>
          <p:cNvPr id="4" name="Date Placeholder 3"/>
          <p:cNvSpPr>
            <a:spLocks noGrp="1"/>
          </p:cNvSpPr>
          <p:nvPr>
            <p:ph type="dt" sz="half" idx="2"/>
          </p:nvPr>
        </p:nvSpPr>
        <p:spPr/>
        <p:txBody>
          <a:bodyPr/>
          <a:lstStyle/>
          <a:p>
            <a:fld id="{70B4E3FC-19D9-40DE-B705-DE782327F5C4}" type="datetime1">
              <a:rPr lang="en-US" smtClean="0"/>
              <a:t>03/04/2013</a:t>
            </a:fld>
            <a:endParaRPr lang="en-US"/>
          </a:p>
        </p:txBody>
      </p:sp>
    </p:spTree>
    <p:extLst>
      <p:ext uri="{BB962C8B-B14F-4D97-AF65-F5344CB8AC3E}">
        <p14:creationId xmlns:p14="http://schemas.microsoft.com/office/powerpoint/2010/main" val="128509910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marR="0" rtl="0"/>
            <a:r>
              <a:rPr lang="vi-VN" b="1" i="0" u="none" strike="noStrike" kern="1800" baseline="0" smtClean="0">
                <a:solidFill>
                  <a:srgbClr val="1F497D"/>
                </a:solidFill>
                <a:latin typeface="Cambria"/>
              </a:rPr>
              <a:t>Phân tích hướng đối tượng (OOA) </a:t>
            </a:r>
          </a:p>
        </p:txBody>
      </p:sp>
      <p:sp>
        <p:nvSpPr>
          <p:cNvPr id="3" name="Text Placeholder 2"/>
          <p:cNvSpPr>
            <a:spLocks noGrp="1"/>
          </p:cNvSpPr>
          <p:nvPr>
            <p:ph idx="1"/>
          </p:nvPr>
        </p:nvSpPr>
        <p:spPr/>
        <p:txBody>
          <a:bodyPr>
            <a:normAutofit fontScale="92500" lnSpcReduction="20000"/>
          </a:bodyPr>
          <a:lstStyle/>
          <a:p>
            <a:pPr marR="0" lvl="0" rtl="0"/>
            <a:r>
              <a:rPr lang="vi-VN" b="1" i="0" u="none" strike="noStrike" baseline="0" smtClean="0">
                <a:solidFill>
                  <a:srgbClr val="4F81BD"/>
                </a:solidFill>
                <a:latin typeface="Cambria"/>
              </a:rPr>
              <a:t>Đã có nhiều cách tiếp cận khác nhau để phân tích và thiết kế hệ thống hướng đối tượng: </a:t>
            </a:r>
          </a:p>
          <a:p>
            <a:pPr marR="0" lvl="1" rtl="0"/>
            <a:r>
              <a:rPr lang="en-US" b="1" i="0" u="none" strike="noStrike" baseline="0" smtClean="0">
                <a:solidFill>
                  <a:srgbClr val="4F81BD"/>
                </a:solidFill>
                <a:latin typeface="Cambria"/>
              </a:rPr>
              <a:t>Booch (1991, 1994) </a:t>
            </a:r>
          </a:p>
          <a:p>
            <a:pPr marR="0" lvl="1" rtl="0"/>
            <a:r>
              <a:rPr lang="en-US" b="1" i="0" u="none" strike="noStrike" baseline="0" smtClean="0">
                <a:solidFill>
                  <a:srgbClr val="4F81BD"/>
                </a:solidFill>
                <a:latin typeface="Cambria"/>
              </a:rPr>
              <a:t>Coad và Yourdon (1991) </a:t>
            </a:r>
          </a:p>
          <a:p>
            <a:pPr marR="0" lvl="1" rtl="0"/>
            <a:r>
              <a:rPr lang="en-US" b="1" i="0" u="none" strike="noStrike" baseline="0" smtClean="0">
                <a:solidFill>
                  <a:srgbClr val="4F81BD"/>
                </a:solidFill>
                <a:latin typeface="Cambria"/>
              </a:rPr>
              <a:t>Coad và Argila (1996) </a:t>
            </a:r>
          </a:p>
          <a:p>
            <a:pPr marR="0" lvl="1" rtl="0"/>
            <a:r>
              <a:rPr lang="en-US" b="1" i="0" u="none" strike="noStrike" baseline="0" smtClean="0">
                <a:solidFill>
                  <a:srgbClr val="4F81BD"/>
                </a:solidFill>
                <a:latin typeface="Cambria"/>
              </a:rPr>
              <a:t>Jacobson et al. (1999) </a:t>
            </a:r>
          </a:p>
          <a:p>
            <a:pPr marR="0" lvl="1" rtl="0"/>
            <a:r>
              <a:rPr lang="en-US" b="1" i="0" u="none" strike="noStrike" baseline="0" smtClean="0">
                <a:solidFill>
                  <a:srgbClr val="4F81BD"/>
                </a:solidFill>
                <a:latin typeface="Cambria"/>
              </a:rPr>
              <a:t>Kruchten (2000) </a:t>
            </a:r>
          </a:p>
          <a:p>
            <a:pPr marR="0" lvl="1" rtl="0"/>
            <a:r>
              <a:rPr lang="en-US" b="1" i="0" u="none" strike="noStrike" baseline="0" smtClean="0">
                <a:solidFill>
                  <a:srgbClr val="4F81BD"/>
                </a:solidFill>
                <a:latin typeface="Cambria"/>
              </a:rPr>
              <a:t>Martin và Odell (1992) </a:t>
            </a:r>
          </a:p>
          <a:p>
            <a:pPr marR="0" lvl="1" rtl="0"/>
            <a:r>
              <a:rPr lang="en-US" b="1" i="0" u="none" strike="noStrike" baseline="0" smtClean="0">
                <a:solidFill>
                  <a:srgbClr val="4F81BD"/>
                </a:solidFill>
                <a:latin typeface="Cambria"/>
              </a:rPr>
              <a:t>Mathiassen et al. (2000) </a:t>
            </a:r>
          </a:p>
          <a:p>
            <a:pPr marR="0" lvl="1" rtl="0"/>
            <a:r>
              <a:rPr lang="en-US" b="1" i="0" u="none" strike="noStrike" baseline="0" smtClean="0">
                <a:solidFill>
                  <a:srgbClr val="4F81BD"/>
                </a:solidFill>
                <a:latin typeface="Cambria"/>
              </a:rPr>
              <a:t>Rumbaugh et al. (1991) </a:t>
            </a:r>
          </a:p>
        </p:txBody>
      </p:sp>
      <p:sp>
        <p:nvSpPr>
          <p:cNvPr id="5" name="Footer Placeholder 4"/>
          <p:cNvSpPr>
            <a:spLocks noGrp="1"/>
          </p:cNvSpPr>
          <p:nvPr>
            <p:ph type="ftr" sz="quarter" idx="11"/>
          </p:nvPr>
        </p:nvSpPr>
        <p:spPr/>
        <p:txBody>
          <a:bodyPr/>
          <a:lstStyle/>
          <a:p>
            <a:r>
              <a:rPr lang="vi-VN" smtClean="0"/>
              <a:t>Chương 5: Các phương pháp luận phát triển HTTT</a:t>
            </a:r>
            <a:endParaRPr lang="en-US"/>
          </a:p>
        </p:txBody>
      </p:sp>
      <p:sp>
        <p:nvSpPr>
          <p:cNvPr id="6" name="Slide Number Placeholder 5"/>
          <p:cNvSpPr>
            <a:spLocks noGrp="1"/>
          </p:cNvSpPr>
          <p:nvPr>
            <p:ph type="sldNum" sz="quarter" idx="12"/>
          </p:nvPr>
        </p:nvSpPr>
        <p:spPr/>
        <p:txBody>
          <a:bodyPr/>
          <a:lstStyle/>
          <a:p>
            <a:fld id="{608C809E-33B9-45BE-B130-5AF39CCD7C93}" type="slidenum">
              <a:rPr lang="en-US" smtClean="0"/>
              <a:t>32</a:t>
            </a:fld>
            <a:endParaRPr lang="en-US"/>
          </a:p>
        </p:txBody>
      </p:sp>
      <p:sp>
        <p:nvSpPr>
          <p:cNvPr id="4" name="Date Placeholder 3"/>
          <p:cNvSpPr>
            <a:spLocks noGrp="1"/>
          </p:cNvSpPr>
          <p:nvPr>
            <p:ph type="dt" sz="half" idx="2"/>
          </p:nvPr>
        </p:nvSpPr>
        <p:spPr/>
        <p:txBody>
          <a:bodyPr/>
          <a:lstStyle/>
          <a:p>
            <a:fld id="{249DAE2F-810B-4989-AA21-3A071CEA8E2C}" type="datetime1">
              <a:rPr lang="en-US" smtClean="0"/>
              <a:t>03/04/2013</a:t>
            </a:fld>
            <a:endParaRPr lang="en-US"/>
          </a:p>
        </p:txBody>
      </p:sp>
    </p:spTree>
    <p:extLst>
      <p:ext uri="{BB962C8B-B14F-4D97-AF65-F5344CB8AC3E}">
        <p14:creationId xmlns:p14="http://schemas.microsoft.com/office/powerpoint/2010/main" val="132807982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marR="0" rtl="0"/>
            <a:r>
              <a:rPr lang="vi-VN" b="1" i="0" u="none" strike="noStrike" kern="1800" baseline="0" smtClean="0">
                <a:solidFill>
                  <a:srgbClr val="1F497D"/>
                </a:solidFill>
                <a:latin typeface="Cambria"/>
              </a:rPr>
              <a:t>Phân tích hướng đối tượng (OOA)</a:t>
            </a:r>
            <a:r>
              <a:rPr lang="en-US" b="1" i="0" u="none" strike="noStrike" kern="1800" baseline="0" smtClean="0">
                <a:solidFill>
                  <a:srgbClr val="1F497D"/>
                </a:solidFill>
                <a:latin typeface="Cambria"/>
              </a:rPr>
              <a:t>...</a:t>
            </a:r>
            <a:r>
              <a:rPr lang="vi-VN" b="1" i="0" u="none" strike="noStrike" kern="1800" baseline="0" smtClean="0">
                <a:solidFill>
                  <a:srgbClr val="1F497D"/>
                </a:solidFill>
                <a:latin typeface="Cambria"/>
              </a:rPr>
              <a:t> </a:t>
            </a:r>
          </a:p>
        </p:txBody>
      </p:sp>
      <p:sp>
        <p:nvSpPr>
          <p:cNvPr id="3" name="Text Placeholder 2"/>
          <p:cNvSpPr>
            <a:spLocks noGrp="1"/>
          </p:cNvSpPr>
          <p:nvPr>
            <p:ph idx="1"/>
          </p:nvPr>
        </p:nvSpPr>
        <p:spPr/>
        <p:txBody>
          <a:bodyPr>
            <a:normAutofit fontScale="70000" lnSpcReduction="20000"/>
          </a:bodyPr>
          <a:lstStyle/>
          <a:p>
            <a:pPr marR="0" lvl="0" rtl="0">
              <a:lnSpc>
                <a:spcPct val="120000"/>
              </a:lnSpc>
              <a:spcBef>
                <a:spcPts val="600"/>
              </a:spcBef>
            </a:pPr>
            <a:r>
              <a:rPr lang="vi-VN" b="1" i="0" u="none" strike="noStrike" baseline="0" smtClean="0">
                <a:solidFill>
                  <a:srgbClr val="4F81BD"/>
                </a:solidFill>
                <a:latin typeface="Cambria"/>
              </a:rPr>
              <a:t>Đã có sự canh tranh giữa các phương pháp luận, đặc biệt là tập trung vào phân tích, có thể nổi tiếng nhất là phương pháp luận phân tích hướng đối tượng (OOA) của Coad và Yourdon. Cách tiếp cận này đã được công bố trước khi có sự ra đời của UML và được mô tả lần đầu tiên vào năm 1990. </a:t>
            </a:r>
          </a:p>
          <a:p>
            <a:pPr marR="0" lvl="0" rtl="0">
              <a:lnSpc>
                <a:spcPct val="120000"/>
              </a:lnSpc>
              <a:spcBef>
                <a:spcPts val="600"/>
              </a:spcBef>
            </a:pPr>
            <a:r>
              <a:rPr lang="vi-VN" b="1" i="0" u="none" strike="noStrike" baseline="0" smtClean="0">
                <a:solidFill>
                  <a:srgbClr val="4F81BD"/>
                </a:solidFill>
                <a:latin typeface="Cambria"/>
              </a:rPr>
              <a:t>OOA bao gồm năm hoạt động chính: </a:t>
            </a:r>
          </a:p>
          <a:p>
            <a:pPr marR="0" lvl="1" rtl="0">
              <a:lnSpc>
                <a:spcPct val="120000"/>
              </a:lnSpc>
              <a:spcBef>
                <a:spcPts val="600"/>
              </a:spcBef>
            </a:pPr>
            <a:r>
              <a:rPr lang="en-US" b="1" i="0" u="none" strike="noStrike" baseline="0" smtClean="0">
                <a:solidFill>
                  <a:srgbClr val="4F81BD"/>
                </a:solidFill>
                <a:latin typeface="Cambria"/>
              </a:rPr>
              <a:t>tìm lớp &amp; đối tượng (finding class &amp; objects) </a:t>
            </a:r>
          </a:p>
          <a:p>
            <a:pPr marR="0" lvl="1" rtl="0">
              <a:lnSpc>
                <a:spcPct val="120000"/>
              </a:lnSpc>
              <a:spcBef>
                <a:spcPts val="600"/>
              </a:spcBef>
            </a:pPr>
            <a:r>
              <a:rPr lang="vi-VN" b="1" i="0" u="none" strike="noStrike" baseline="0" smtClean="0">
                <a:solidFill>
                  <a:srgbClr val="4F81BD"/>
                </a:solidFill>
                <a:latin typeface="Cambria"/>
              </a:rPr>
              <a:t>xác định cấu trúc (identifying structures) </a:t>
            </a:r>
          </a:p>
          <a:p>
            <a:pPr marR="0" lvl="1" rtl="0">
              <a:lnSpc>
                <a:spcPct val="120000"/>
              </a:lnSpc>
              <a:spcBef>
                <a:spcPts val="600"/>
              </a:spcBef>
            </a:pPr>
            <a:r>
              <a:rPr lang="vi-VN" b="1" i="0" u="none" strike="noStrike" baseline="0" smtClean="0">
                <a:solidFill>
                  <a:srgbClr val="4F81BD"/>
                </a:solidFill>
                <a:latin typeface="Cambria"/>
              </a:rPr>
              <a:t>xác định đối tượng (identifying subjects) </a:t>
            </a:r>
          </a:p>
          <a:p>
            <a:pPr marR="0" lvl="1" rtl="0">
              <a:lnSpc>
                <a:spcPct val="120000"/>
              </a:lnSpc>
              <a:spcBef>
                <a:spcPts val="600"/>
              </a:spcBef>
            </a:pPr>
            <a:r>
              <a:rPr lang="vi-VN" b="1" i="0" u="none" strike="noStrike" baseline="0" smtClean="0">
                <a:solidFill>
                  <a:srgbClr val="4F81BD"/>
                </a:solidFill>
                <a:latin typeface="Cambria"/>
              </a:rPr>
              <a:t>xác định các thuộc tính (defining attributes) </a:t>
            </a:r>
          </a:p>
          <a:p>
            <a:pPr marR="0" lvl="1" rtl="0">
              <a:lnSpc>
                <a:spcPct val="120000"/>
              </a:lnSpc>
              <a:spcBef>
                <a:spcPts val="600"/>
              </a:spcBef>
            </a:pPr>
            <a:r>
              <a:rPr lang="vi-VN" b="1" i="0" u="none" strike="noStrike" baseline="0" smtClean="0">
                <a:solidFill>
                  <a:srgbClr val="4F81BD"/>
                </a:solidFill>
                <a:latin typeface="Cambria"/>
              </a:rPr>
              <a:t>xác định các dịch vụ (defining services) </a:t>
            </a:r>
          </a:p>
        </p:txBody>
      </p:sp>
      <p:sp>
        <p:nvSpPr>
          <p:cNvPr id="5" name="Footer Placeholder 4"/>
          <p:cNvSpPr>
            <a:spLocks noGrp="1"/>
          </p:cNvSpPr>
          <p:nvPr>
            <p:ph type="ftr" sz="quarter" idx="11"/>
          </p:nvPr>
        </p:nvSpPr>
        <p:spPr/>
        <p:txBody>
          <a:bodyPr/>
          <a:lstStyle/>
          <a:p>
            <a:r>
              <a:rPr lang="vi-VN" smtClean="0"/>
              <a:t>Chương 5: Các phương pháp luận phát triển HTTT</a:t>
            </a:r>
            <a:endParaRPr lang="en-US"/>
          </a:p>
        </p:txBody>
      </p:sp>
      <p:sp>
        <p:nvSpPr>
          <p:cNvPr id="6" name="Slide Number Placeholder 5"/>
          <p:cNvSpPr>
            <a:spLocks noGrp="1"/>
          </p:cNvSpPr>
          <p:nvPr>
            <p:ph type="sldNum" sz="quarter" idx="12"/>
          </p:nvPr>
        </p:nvSpPr>
        <p:spPr/>
        <p:txBody>
          <a:bodyPr/>
          <a:lstStyle/>
          <a:p>
            <a:fld id="{608C809E-33B9-45BE-B130-5AF39CCD7C93}" type="slidenum">
              <a:rPr lang="en-US" smtClean="0"/>
              <a:t>33</a:t>
            </a:fld>
            <a:endParaRPr lang="en-US"/>
          </a:p>
        </p:txBody>
      </p:sp>
      <p:sp>
        <p:nvSpPr>
          <p:cNvPr id="4" name="Date Placeholder 3"/>
          <p:cNvSpPr>
            <a:spLocks noGrp="1"/>
          </p:cNvSpPr>
          <p:nvPr>
            <p:ph type="dt" sz="half" idx="2"/>
          </p:nvPr>
        </p:nvSpPr>
        <p:spPr/>
        <p:txBody>
          <a:bodyPr/>
          <a:lstStyle/>
          <a:p>
            <a:fld id="{F7DF368B-14CE-448A-99D8-DB8511BE35AC}" type="datetime1">
              <a:rPr lang="en-US" smtClean="0"/>
              <a:t>03/04/2013</a:t>
            </a:fld>
            <a:endParaRPr lang="en-US"/>
          </a:p>
        </p:txBody>
      </p:sp>
    </p:spTree>
    <p:extLst>
      <p:ext uri="{BB962C8B-B14F-4D97-AF65-F5344CB8AC3E}">
        <p14:creationId xmlns:p14="http://schemas.microsoft.com/office/powerpoint/2010/main" val="100863775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R="0" rtl="0"/>
            <a:r>
              <a:rPr lang="en-US" b="1" i="0" u="none" strike="noStrike" kern="1800" baseline="0" smtClean="0">
                <a:solidFill>
                  <a:srgbClr val="1F497D"/>
                </a:solidFill>
                <a:latin typeface="Cambria"/>
              </a:rPr>
              <a:t>Rational Unified Process (RUP) </a:t>
            </a:r>
          </a:p>
        </p:txBody>
      </p:sp>
      <p:sp>
        <p:nvSpPr>
          <p:cNvPr id="3" name="Text Placeholder 2"/>
          <p:cNvSpPr>
            <a:spLocks noGrp="1"/>
          </p:cNvSpPr>
          <p:nvPr>
            <p:ph idx="1"/>
          </p:nvPr>
        </p:nvSpPr>
        <p:spPr/>
        <p:txBody>
          <a:bodyPr>
            <a:normAutofit fontScale="77500" lnSpcReduction="20000"/>
          </a:bodyPr>
          <a:lstStyle/>
          <a:p>
            <a:pPr marR="0" lvl="0" rtl="0">
              <a:lnSpc>
                <a:spcPct val="120000"/>
              </a:lnSpc>
              <a:spcBef>
                <a:spcPts val="600"/>
              </a:spcBef>
            </a:pPr>
            <a:r>
              <a:rPr lang="vi-VN" b="1" i="0" u="none" strike="noStrike" baseline="0" smtClean="0">
                <a:solidFill>
                  <a:srgbClr val="4F81BD"/>
                </a:solidFill>
                <a:latin typeface="Cambria"/>
              </a:rPr>
              <a:t>Đầu tiên được gọi là quá trình Rational Objectory Process (1997) nhưng sau đó đổi tên thành Rational Unified Process (RUP) </a:t>
            </a:r>
          </a:p>
          <a:p>
            <a:pPr marR="0" lvl="0" rtl="0">
              <a:lnSpc>
                <a:spcPct val="120000"/>
              </a:lnSpc>
              <a:spcBef>
                <a:spcPts val="600"/>
              </a:spcBef>
            </a:pPr>
            <a:r>
              <a:rPr lang="vi-VN" b="1" i="0" u="none" strike="noStrike" baseline="0" smtClean="0">
                <a:solidFill>
                  <a:srgbClr val="4F81BD"/>
                </a:solidFill>
                <a:latin typeface="Cambria"/>
              </a:rPr>
              <a:t>RUP là “một quá trình đầy đủ có thể hỗ trợ toàn bộ chu trình phát triển phần mềm", Jacobson et al. (1999) </a:t>
            </a:r>
          </a:p>
          <a:p>
            <a:pPr marR="0" lvl="0" rtl="0">
              <a:lnSpc>
                <a:spcPct val="120000"/>
              </a:lnSpc>
              <a:spcBef>
                <a:spcPts val="600"/>
              </a:spcBef>
            </a:pPr>
            <a:r>
              <a:rPr lang="vi-VN" b="1" i="0" u="none" strike="noStrike" baseline="0" smtClean="0">
                <a:solidFill>
                  <a:srgbClr val="4F81BD"/>
                </a:solidFill>
                <a:latin typeface="Cambria"/>
              </a:rPr>
              <a:t>Unified Process được mô tả như là "định hướng trường hợp sử dụng (use-case driven), kiến ​​trúc làm trung tâm(architecture centric), lặp đi lặp lại và gia tăng (iterative and incremental)", Jacobson et al. (1999) </a:t>
            </a:r>
          </a:p>
        </p:txBody>
      </p:sp>
      <p:sp>
        <p:nvSpPr>
          <p:cNvPr id="5" name="Footer Placeholder 4"/>
          <p:cNvSpPr>
            <a:spLocks noGrp="1"/>
          </p:cNvSpPr>
          <p:nvPr>
            <p:ph type="ftr" sz="quarter" idx="11"/>
          </p:nvPr>
        </p:nvSpPr>
        <p:spPr/>
        <p:txBody>
          <a:bodyPr/>
          <a:lstStyle/>
          <a:p>
            <a:r>
              <a:rPr lang="vi-VN" smtClean="0"/>
              <a:t>Chương 5: Các phương pháp luận phát triển HTTT</a:t>
            </a:r>
            <a:endParaRPr lang="en-US"/>
          </a:p>
        </p:txBody>
      </p:sp>
      <p:sp>
        <p:nvSpPr>
          <p:cNvPr id="6" name="Slide Number Placeholder 5"/>
          <p:cNvSpPr>
            <a:spLocks noGrp="1"/>
          </p:cNvSpPr>
          <p:nvPr>
            <p:ph type="sldNum" sz="quarter" idx="12"/>
          </p:nvPr>
        </p:nvSpPr>
        <p:spPr/>
        <p:txBody>
          <a:bodyPr/>
          <a:lstStyle/>
          <a:p>
            <a:fld id="{608C809E-33B9-45BE-B130-5AF39CCD7C93}" type="slidenum">
              <a:rPr lang="en-US" smtClean="0"/>
              <a:t>34</a:t>
            </a:fld>
            <a:endParaRPr lang="en-US"/>
          </a:p>
        </p:txBody>
      </p:sp>
      <p:sp>
        <p:nvSpPr>
          <p:cNvPr id="4" name="Date Placeholder 3"/>
          <p:cNvSpPr>
            <a:spLocks noGrp="1"/>
          </p:cNvSpPr>
          <p:nvPr>
            <p:ph type="dt" sz="half" idx="2"/>
          </p:nvPr>
        </p:nvSpPr>
        <p:spPr/>
        <p:txBody>
          <a:bodyPr/>
          <a:lstStyle/>
          <a:p>
            <a:fld id="{0A7674CA-D7A3-4C0A-86CE-B573F70E8D53}" type="datetime1">
              <a:rPr lang="en-US" smtClean="0"/>
              <a:t>03/04/2013</a:t>
            </a:fld>
            <a:endParaRPr lang="en-US"/>
          </a:p>
        </p:txBody>
      </p:sp>
    </p:spTree>
    <p:extLst>
      <p:ext uri="{BB962C8B-B14F-4D97-AF65-F5344CB8AC3E}">
        <p14:creationId xmlns:p14="http://schemas.microsoft.com/office/powerpoint/2010/main" val="35838709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marR="0" rtl="0"/>
            <a:r>
              <a:rPr lang="en-US" b="1" i="0" u="none" strike="noStrike" kern="1800" baseline="0" smtClean="0">
                <a:solidFill>
                  <a:srgbClr val="1F497D"/>
                </a:solidFill>
                <a:latin typeface="Cambria"/>
              </a:rPr>
              <a:t>Rational Unified Process (RUP)... </a:t>
            </a:r>
          </a:p>
        </p:txBody>
      </p:sp>
      <p:sp>
        <p:nvSpPr>
          <p:cNvPr id="3" name="Text Placeholder 2"/>
          <p:cNvSpPr>
            <a:spLocks noGrp="1"/>
          </p:cNvSpPr>
          <p:nvPr>
            <p:ph idx="1"/>
          </p:nvPr>
        </p:nvSpPr>
        <p:spPr/>
        <p:txBody>
          <a:bodyPr>
            <a:normAutofit fontScale="85000" lnSpcReduction="20000"/>
          </a:bodyPr>
          <a:lstStyle/>
          <a:p>
            <a:pPr marR="0" lvl="0" rtl="0">
              <a:lnSpc>
                <a:spcPct val="120000"/>
              </a:lnSpc>
              <a:spcBef>
                <a:spcPts val="600"/>
              </a:spcBef>
            </a:pPr>
            <a:r>
              <a:rPr lang="vi-VN" b="1" i="0" u="none" strike="noStrike" baseline="0" smtClean="0">
                <a:solidFill>
                  <a:srgbClr val="4F81BD"/>
                </a:solidFill>
                <a:latin typeface="Cambria"/>
              </a:rPr>
              <a:t>Ba khái niệm chính của RUP (trường hợp sử dụng, kiến ​​trúc, và lặp lại) được mô tả là giống như một chiếc ghế ba chân, mà không có một chân phân rời ", Jacobson et al. (1999). Các tác giả khác xác định sáu (hoặc nhiều hơn) yếu tố cốt lõi của RUP. </a:t>
            </a:r>
            <a:endParaRPr lang="en-US" b="1" i="0" u="none" strike="noStrike" baseline="0" smtClean="0">
              <a:solidFill>
                <a:srgbClr val="4F81BD"/>
              </a:solidFill>
              <a:latin typeface="Cambria"/>
            </a:endParaRPr>
          </a:p>
          <a:p>
            <a:pPr>
              <a:lnSpc>
                <a:spcPct val="120000"/>
              </a:lnSpc>
              <a:spcBef>
                <a:spcPts val="600"/>
              </a:spcBef>
            </a:pPr>
            <a:r>
              <a:rPr lang="vi-VN" b="1">
                <a:solidFill>
                  <a:srgbClr val="4F81BD"/>
                </a:solidFill>
                <a:latin typeface="Cambria"/>
              </a:rPr>
              <a:t>RUP có một số "chu trình" mà cùng nhau tạo nên sự phát triển của một dự án và chạy trong suốt vòng đời của nó. Mỗi chu trình bao gồm bốn giai đoạn: Khởi động (Inception), Chuẩn bị (Elaboration), Xây dựng (Construction), và Chuyển đổi (Transition). </a:t>
            </a:r>
          </a:p>
        </p:txBody>
      </p:sp>
      <p:sp>
        <p:nvSpPr>
          <p:cNvPr id="5" name="Footer Placeholder 4"/>
          <p:cNvSpPr>
            <a:spLocks noGrp="1"/>
          </p:cNvSpPr>
          <p:nvPr>
            <p:ph type="ftr" sz="quarter" idx="11"/>
          </p:nvPr>
        </p:nvSpPr>
        <p:spPr/>
        <p:txBody>
          <a:bodyPr/>
          <a:lstStyle/>
          <a:p>
            <a:r>
              <a:rPr lang="vi-VN" smtClean="0"/>
              <a:t>Chương 5: Các phương pháp luận phát triển HTTT</a:t>
            </a:r>
            <a:endParaRPr lang="en-US"/>
          </a:p>
        </p:txBody>
      </p:sp>
      <p:sp>
        <p:nvSpPr>
          <p:cNvPr id="6" name="Slide Number Placeholder 5"/>
          <p:cNvSpPr>
            <a:spLocks noGrp="1"/>
          </p:cNvSpPr>
          <p:nvPr>
            <p:ph type="sldNum" sz="quarter" idx="12"/>
          </p:nvPr>
        </p:nvSpPr>
        <p:spPr/>
        <p:txBody>
          <a:bodyPr/>
          <a:lstStyle/>
          <a:p>
            <a:fld id="{608C809E-33B9-45BE-B130-5AF39CCD7C93}" type="slidenum">
              <a:rPr lang="en-US" smtClean="0"/>
              <a:t>35</a:t>
            </a:fld>
            <a:endParaRPr lang="en-US"/>
          </a:p>
        </p:txBody>
      </p:sp>
      <p:sp>
        <p:nvSpPr>
          <p:cNvPr id="4" name="Date Placeholder 3"/>
          <p:cNvSpPr>
            <a:spLocks noGrp="1"/>
          </p:cNvSpPr>
          <p:nvPr>
            <p:ph type="dt" sz="half" idx="2"/>
          </p:nvPr>
        </p:nvSpPr>
        <p:spPr/>
        <p:txBody>
          <a:bodyPr/>
          <a:lstStyle/>
          <a:p>
            <a:fld id="{D76632FB-3B55-4156-B863-5E9765154E70}" type="datetime1">
              <a:rPr lang="en-US" smtClean="0"/>
              <a:t>03/04/2013</a:t>
            </a:fld>
            <a:endParaRPr lang="en-US"/>
          </a:p>
        </p:txBody>
      </p:sp>
    </p:spTree>
    <p:extLst>
      <p:ext uri="{BB962C8B-B14F-4D97-AF65-F5344CB8AC3E}">
        <p14:creationId xmlns:p14="http://schemas.microsoft.com/office/powerpoint/2010/main" val="365613934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marR="0" rtl="0"/>
            <a:r>
              <a:rPr lang="en-US" b="1" i="0" u="none" strike="noStrike" kern="1800" baseline="0" smtClean="0">
                <a:solidFill>
                  <a:srgbClr val="1F497D"/>
                </a:solidFill>
                <a:latin typeface="Cambria"/>
              </a:rPr>
              <a:t>Rational Unified Process (RUP)... </a:t>
            </a:r>
          </a:p>
        </p:txBody>
      </p:sp>
      <p:sp>
        <p:nvSpPr>
          <p:cNvPr id="3" name="Text Placeholder 2"/>
          <p:cNvSpPr>
            <a:spLocks noGrp="1"/>
          </p:cNvSpPr>
          <p:nvPr>
            <p:ph idx="1"/>
          </p:nvPr>
        </p:nvSpPr>
        <p:spPr/>
        <p:txBody>
          <a:bodyPr>
            <a:normAutofit fontScale="62500" lnSpcReduction="20000"/>
          </a:bodyPr>
          <a:lstStyle/>
          <a:p>
            <a:pPr marR="0" lvl="0" rtl="0">
              <a:lnSpc>
                <a:spcPct val="120000"/>
              </a:lnSpc>
              <a:spcBef>
                <a:spcPts val="0"/>
              </a:spcBef>
            </a:pPr>
            <a:r>
              <a:rPr lang="vi-VN" b="1" i="0" u="none" strike="noStrike" baseline="0" smtClean="0">
                <a:solidFill>
                  <a:srgbClr val="4F81BD"/>
                </a:solidFill>
                <a:latin typeface="Cambria"/>
              </a:rPr>
              <a:t>Luồng công việc là một chuỗi các hoạt động "tạo ra một kết quả có giá trị quan sát được", và có chín luồng quá trình công việc cốt lõi trong RUP (Kruchten, 2000): </a:t>
            </a:r>
          </a:p>
          <a:p>
            <a:pPr marR="0" lvl="1" rtl="0">
              <a:lnSpc>
                <a:spcPct val="120000"/>
              </a:lnSpc>
              <a:spcBef>
                <a:spcPts val="0"/>
              </a:spcBef>
            </a:pPr>
            <a:r>
              <a:rPr lang="en-US" b="1" i="0" u="none" strike="noStrike" baseline="0" smtClean="0">
                <a:solidFill>
                  <a:srgbClr val="4F81BD"/>
                </a:solidFill>
                <a:latin typeface="Cambria"/>
              </a:rPr>
              <a:t>luồng công việc mô hình hóa nghiệp vụ </a:t>
            </a:r>
            <a:br>
              <a:rPr lang="en-US" b="1" i="0" u="none" strike="noStrike" baseline="0" smtClean="0">
                <a:solidFill>
                  <a:srgbClr val="4F81BD"/>
                </a:solidFill>
                <a:latin typeface="Cambria"/>
              </a:rPr>
            </a:br>
            <a:r>
              <a:rPr lang="en-US" b="1" i="0" u="none" strike="noStrike" baseline="0" smtClean="0">
                <a:solidFill>
                  <a:srgbClr val="4F81BD"/>
                </a:solidFill>
                <a:latin typeface="Cambria"/>
              </a:rPr>
              <a:t>(the business modeling workflow)</a:t>
            </a:r>
          </a:p>
          <a:p>
            <a:pPr marR="0" lvl="1" rtl="0">
              <a:lnSpc>
                <a:spcPct val="120000"/>
              </a:lnSpc>
              <a:spcBef>
                <a:spcPts val="0"/>
              </a:spcBef>
            </a:pPr>
            <a:r>
              <a:rPr lang="en-US" b="1" i="0" u="none" strike="noStrike" baseline="0" smtClean="0">
                <a:solidFill>
                  <a:srgbClr val="4F81BD"/>
                </a:solidFill>
                <a:latin typeface="Cambria"/>
              </a:rPr>
              <a:t>luồng công việc nắm bắt yêu cầu (the requirements workflow) </a:t>
            </a:r>
          </a:p>
          <a:p>
            <a:pPr marR="0" lvl="1" rtl="0">
              <a:lnSpc>
                <a:spcPct val="120000"/>
              </a:lnSpc>
              <a:spcBef>
                <a:spcPts val="0"/>
              </a:spcBef>
            </a:pPr>
            <a:r>
              <a:rPr lang="en-US" b="1" i="0" u="none" strike="noStrike" baseline="0" smtClean="0">
                <a:solidFill>
                  <a:srgbClr val="4F81BD"/>
                </a:solidFill>
                <a:latin typeface="Cambria"/>
              </a:rPr>
              <a:t>luồng công việc phân tích và thiết kế </a:t>
            </a:r>
            <a:br>
              <a:rPr lang="en-US" b="1" i="0" u="none" strike="noStrike" baseline="0" smtClean="0">
                <a:solidFill>
                  <a:srgbClr val="4F81BD"/>
                </a:solidFill>
                <a:latin typeface="Cambria"/>
              </a:rPr>
            </a:br>
            <a:r>
              <a:rPr lang="en-US" b="1" i="0" u="none" strike="noStrike" baseline="0" smtClean="0">
                <a:solidFill>
                  <a:srgbClr val="4F81BD"/>
                </a:solidFill>
                <a:latin typeface="Cambria"/>
              </a:rPr>
              <a:t>(the analysis and design workflow) </a:t>
            </a:r>
          </a:p>
          <a:p>
            <a:pPr marR="0" lvl="1" rtl="0">
              <a:lnSpc>
                <a:spcPct val="120000"/>
              </a:lnSpc>
              <a:spcBef>
                <a:spcPts val="0"/>
              </a:spcBef>
            </a:pPr>
            <a:r>
              <a:rPr lang="en-US" b="1" i="0" u="none" strike="noStrike" baseline="0" smtClean="0">
                <a:solidFill>
                  <a:srgbClr val="4F81BD"/>
                </a:solidFill>
                <a:latin typeface="Cambria"/>
              </a:rPr>
              <a:t>luồng công việc thực hiện (the implementation workflow) </a:t>
            </a:r>
          </a:p>
          <a:p>
            <a:pPr marR="0" lvl="1" rtl="0">
              <a:lnSpc>
                <a:spcPct val="120000"/>
              </a:lnSpc>
              <a:spcBef>
                <a:spcPts val="0"/>
              </a:spcBef>
            </a:pPr>
            <a:r>
              <a:rPr lang="en-US" b="1" i="0" u="none" strike="noStrike" baseline="0" smtClean="0">
                <a:solidFill>
                  <a:srgbClr val="4F81BD"/>
                </a:solidFill>
                <a:latin typeface="Cambria"/>
              </a:rPr>
              <a:t>luồng công việc kiểm thử (the test workflow) </a:t>
            </a:r>
          </a:p>
          <a:p>
            <a:pPr marR="0" lvl="1" rtl="0">
              <a:lnSpc>
                <a:spcPct val="120000"/>
              </a:lnSpc>
              <a:spcBef>
                <a:spcPts val="0"/>
              </a:spcBef>
            </a:pPr>
            <a:r>
              <a:rPr lang="en-US" b="1" i="0" u="none" strike="noStrike" baseline="0" smtClean="0">
                <a:solidFill>
                  <a:srgbClr val="4F81BD"/>
                </a:solidFill>
                <a:latin typeface="Cambria"/>
              </a:rPr>
              <a:t>luồng công việc triển khai (the deployment workflow) </a:t>
            </a:r>
          </a:p>
          <a:p>
            <a:pPr marR="0" lvl="1" rtl="0">
              <a:lnSpc>
                <a:spcPct val="120000"/>
              </a:lnSpc>
              <a:spcBef>
                <a:spcPts val="0"/>
              </a:spcBef>
            </a:pPr>
            <a:r>
              <a:rPr lang="vi-VN" b="1" i="0" u="none" strike="noStrike" baseline="0" smtClean="0">
                <a:solidFill>
                  <a:srgbClr val="4F81BD"/>
                </a:solidFill>
                <a:latin typeface="Cambria"/>
              </a:rPr>
              <a:t>luồng công việc cấu hình và quản lý sự thay đổi </a:t>
            </a:r>
            <a:r>
              <a:rPr lang="en-US" b="1" i="0" u="none" strike="noStrike" baseline="0" smtClean="0">
                <a:solidFill>
                  <a:srgbClr val="4F81BD"/>
                </a:solidFill>
                <a:latin typeface="Cambria"/>
              </a:rPr>
              <a:t/>
            </a:r>
            <a:br>
              <a:rPr lang="en-US" b="1" i="0" u="none" strike="noStrike" baseline="0" smtClean="0">
                <a:solidFill>
                  <a:srgbClr val="4F81BD"/>
                </a:solidFill>
                <a:latin typeface="Cambria"/>
              </a:rPr>
            </a:br>
            <a:r>
              <a:rPr lang="vi-VN" b="1" i="0" u="none" strike="noStrike" baseline="0" smtClean="0">
                <a:solidFill>
                  <a:srgbClr val="4F81BD"/>
                </a:solidFill>
                <a:latin typeface="Cambria"/>
              </a:rPr>
              <a:t>(the configuration and change management workflow) </a:t>
            </a:r>
          </a:p>
          <a:p>
            <a:pPr marR="0" lvl="1" rtl="0">
              <a:lnSpc>
                <a:spcPct val="120000"/>
              </a:lnSpc>
              <a:spcBef>
                <a:spcPts val="0"/>
              </a:spcBef>
            </a:pPr>
            <a:r>
              <a:rPr lang="en-US" b="1" i="0" u="none" strike="noStrike" baseline="0" smtClean="0">
                <a:solidFill>
                  <a:srgbClr val="4F81BD"/>
                </a:solidFill>
                <a:latin typeface="Cambria"/>
              </a:rPr>
              <a:t>luồng công việc quản lý dự án (the project management workflow)</a:t>
            </a:r>
          </a:p>
          <a:p>
            <a:pPr marR="0" lvl="1" rtl="0">
              <a:lnSpc>
                <a:spcPct val="120000"/>
              </a:lnSpc>
              <a:spcBef>
                <a:spcPts val="0"/>
              </a:spcBef>
            </a:pPr>
            <a:r>
              <a:rPr lang="vi-VN" b="1" i="0" u="none" strike="noStrike" baseline="0" smtClean="0">
                <a:solidFill>
                  <a:srgbClr val="4F81BD"/>
                </a:solidFill>
                <a:latin typeface="Cambria"/>
              </a:rPr>
              <a:t>luồng công việc về môi trường (the environment workflow) </a:t>
            </a:r>
          </a:p>
        </p:txBody>
      </p:sp>
      <p:sp>
        <p:nvSpPr>
          <p:cNvPr id="5" name="Footer Placeholder 4"/>
          <p:cNvSpPr>
            <a:spLocks noGrp="1"/>
          </p:cNvSpPr>
          <p:nvPr>
            <p:ph type="ftr" sz="quarter" idx="11"/>
          </p:nvPr>
        </p:nvSpPr>
        <p:spPr/>
        <p:txBody>
          <a:bodyPr/>
          <a:lstStyle/>
          <a:p>
            <a:r>
              <a:rPr lang="vi-VN" smtClean="0"/>
              <a:t>Chương 5: Các phương pháp luận phát triển HTTT</a:t>
            </a:r>
            <a:endParaRPr lang="en-US"/>
          </a:p>
        </p:txBody>
      </p:sp>
      <p:sp>
        <p:nvSpPr>
          <p:cNvPr id="6" name="Slide Number Placeholder 5"/>
          <p:cNvSpPr>
            <a:spLocks noGrp="1"/>
          </p:cNvSpPr>
          <p:nvPr>
            <p:ph type="sldNum" sz="quarter" idx="12"/>
          </p:nvPr>
        </p:nvSpPr>
        <p:spPr/>
        <p:txBody>
          <a:bodyPr/>
          <a:lstStyle/>
          <a:p>
            <a:fld id="{608C809E-33B9-45BE-B130-5AF39CCD7C93}" type="slidenum">
              <a:rPr lang="en-US" smtClean="0"/>
              <a:t>36</a:t>
            </a:fld>
            <a:endParaRPr lang="en-US"/>
          </a:p>
        </p:txBody>
      </p:sp>
      <p:sp>
        <p:nvSpPr>
          <p:cNvPr id="4" name="Date Placeholder 3"/>
          <p:cNvSpPr>
            <a:spLocks noGrp="1"/>
          </p:cNvSpPr>
          <p:nvPr>
            <p:ph type="dt" sz="half" idx="2"/>
          </p:nvPr>
        </p:nvSpPr>
        <p:spPr/>
        <p:txBody>
          <a:bodyPr/>
          <a:lstStyle/>
          <a:p>
            <a:fld id="{58FEEC64-337A-4C44-9025-B566B45242E6}" type="datetime1">
              <a:rPr lang="en-US" smtClean="0"/>
              <a:t>03/04/2013</a:t>
            </a:fld>
            <a:endParaRPr lang="en-US"/>
          </a:p>
        </p:txBody>
      </p:sp>
    </p:spTree>
    <p:extLst>
      <p:ext uri="{BB962C8B-B14F-4D97-AF65-F5344CB8AC3E}">
        <p14:creationId xmlns:p14="http://schemas.microsoft.com/office/powerpoint/2010/main" val="288180296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marR="0" rtl="0"/>
            <a:r>
              <a:rPr lang="vi-VN" sz="3200" b="1" i="0" u="none" strike="noStrike" kern="1800" baseline="0" smtClean="0">
                <a:solidFill>
                  <a:srgbClr val="1F497D"/>
                </a:solidFill>
                <a:latin typeface="Cambria"/>
              </a:rPr>
              <a:t>PHƯƠNG PHÁP LUẬN PHÁT TRIỂN NHANH (RAPID DEVELOPMENT METHODOLOGIES)</a:t>
            </a:r>
          </a:p>
        </p:txBody>
      </p:sp>
      <p:sp>
        <p:nvSpPr>
          <p:cNvPr id="3" name="Text Placeholder 2"/>
          <p:cNvSpPr>
            <a:spLocks noGrp="1"/>
          </p:cNvSpPr>
          <p:nvPr>
            <p:ph idx="1"/>
          </p:nvPr>
        </p:nvSpPr>
        <p:spPr>
          <a:xfrm>
            <a:off x="283780" y="2362200"/>
            <a:ext cx="8544910" cy="3962400"/>
          </a:xfrm>
        </p:spPr>
        <p:txBody>
          <a:bodyPr/>
          <a:lstStyle/>
          <a:p>
            <a:pPr marL="457200" indent="-457200">
              <a:buFont typeface="Wingdings" pitchFamily="2" charset="2"/>
              <a:buChar char="q"/>
            </a:pPr>
            <a:r>
              <a:rPr lang="en-US" b="1" kern="1800">
                <a:solidFill>
                  <a:srgbClr val="1F497D"/>
                </a:solidFill>
                <a:latin typeface="Cambria"/>
              </a:rPr>
              <a:t>James Martin's RAD (JMRAD) </a:t>
            </a:r>
            <a:endParaRPr lang="en-US" b="1" kern="1800" smtClean="0">
              <a:solidFill>
                <a:srgbClr val="1F497D"/>
              </a:solidFill>
              <a:latin typeface="Cambria"/>
            </a:endParaRPr>
          </a:p>
          <a:p>
            <a:pPr marL="457200" indent="-457200">
              <a:buFont typeface="Wingdings" pitchFamily="2" charset="2"/>
              <a:buChar char="q"/>
            </a:pPr>
            <a:r>
              <a:rPr lang="en-US" b="1" kern="1800">
                <a:solidFill>
                  <a:srgbClr val="1F497D"/>
                </a:solidFill>
                <a:latin typeface="Cambria"/>
              </a:rPr>
              <a:t>Phương pháp phát triển hệ thống năng động (DSDM) </a:t>
            </a:r>
          </a:p>
          <a:p>
            <a:pPr marL="457200" indent="-457200">
              <a:buFont typeface="Wingdings" pitchFamily="2" charset="2"/>
              <a:buChar char="q"/>
            </a:pPr>
            <a:r>
              <a:rPr lang="en-US" b="1" kern="1800">
                <a:solidFill>
                  <a:srgbClr val="1F497D"/>
                </a:solidFill>
                <a:latin typeface="Cambria"/>
              </a:rPr>
              <a:t>Extreme Programming (XP)</a:t>
            </a:r>
          </a:p>
          <a:p>
            <a:pPr marL="457200" indent="-457200">
              <a:buFont typeface="Wingdings" pitchFamily="2" charset="2"/>
              <a:buChar char="q"/>
            </a:pPr>
            <a:r>
              <a:rPr lang="en-US" b="1" kern="1800">
                <a:solidFill>
                  <a:srgbClr val="1F497D"/>
                </a:solidFill>
                <a:latin typeface="Cambria"/>
              </a:rPr>
              <a:t>Phương pháp phát triển hệ thống thông tin WEB (WISDM) </a:t>
            </a:r>
          </a:p>
        </p:txBody>
      </p:sp>
      <p:sp>
        <p:nvSpPr>
          <p:cNvPr id="5" name="Footer Placeholder 4"/>
          <p:cNvSpPr>
            <a:spLocks noGrp="1"/>
          </p:cNvSpPr>
          <p:nvPr>
            <p:ph type="ftr" sz="quarter" idx="11"/>
          </p:nvPr>
        </p:nvSpPr>
        <p:spPr/>
        <p:txBody>
          <a:bodyPr/>
          <a:lstStyle/>
          <a:p>
            <a:r>
              <a:rPr lang="vi-VN" smtClean="0"/>
              <a:t>Chương 5: Các phương pháp luận phát triển HTTT</a:t>
            </a:r>
            <a:endParaRPr lang="en-US"/>
          </a:p>
        </p:txBody>
      </p:sp>
      <p:sp>
        <p:nvSpPr>
          <p:cNvPr id="6" name="Slide Number Placeholder 5"/>
          <p:cNvSpPr>
            <a:spLocks noGrp="1"/>
          </p:cNvSpPr>
          <p:nvPr>
            <p:ph type="sldNum" sz="quarter" idx="12"/>
          </p:nvPr>
        </p:nvSpPr>
        <p:spPr/>
        <p:txBody>
          <a:bodyPr/>
          <a:lstStyle/>
          <a:p>
            <a:fld id="{608C809E-33B9-45BE-B130-5AF39CCD7C93}" type="slidenum">
              <a:rPr lang="en-US" smtClean="0"/>
              <a:t>37</a:t>
            </a:fld>
            <a:endParaRPr lang="en-US"/>
          </a:p>
        </p:txBody>
      </p:sp>
      <p:sp>
        <p:nvSpPr>
          <p:cNvPr id="4" name="Date Placeholder 3"/>
          <p:cNvSpPr>
            <a:spLocks noGrp="1"/>
          </p:cNvSpPr>
          <p:nvPr>
            <p:ph type="dt" sz="half" idx="2"/>
          </p:nvPr>
        </p:nvSpPr>
        <p:spPr/>
        <p:txBody>
          <a:bodyPr/>
          <a:lstStyle/>
          <a:p>
            <a:fld id="{3152C906-AA97-4900-BE37-5C900B69D9F2}" type="datetime1">
              <a:rPr lang="en-US" smtClean="0"/>
              <a:t>03/04/2013</a:t>
            </a:fld>
            <a:endParaRPr lang="en-US"/>
          </a:p>
        </p:txBody>
      </p:sp>
    </p:spTree>
    <p:extLst>
      <p:ext uri="{BB962C8B-B14F-4D97-AF65-F5344CB8AC3E}">
        <p14:creationId xmlns:p14="http://schemas.microsoft.com/office/powerpoint/2010/main" val="25563958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R="0" rtl="0"/>
            <a:r>
              <a:rPr lang="en-US" b="1" i="0" u="none" strike="noStrike" kern="1800" baseline="0" smtClean="0">
                <a:solidFill>
                  <a:srgbClr val="1F497D"/>
                </a:solidFill>
                <a:latin typeface="Cambria"/>
              </a:rPr>
              <a:t>James Martin's RAD (JMRAD) </a:t>
            </a:r>
          </a:p>
        </p:txBody>
      </p:sp>
      <p:sp>
        <p:nvSpPr>
          <p:cNvPr id="3" name="Text Placeholder 2"/>
          <p:cNvSpPr>
            <a:spLocks noGrp="1"/>
          </p:cNvSpPr>
          <p:nvPr>
            <p:ph idx="1"/>
          </p:nvPr>
        </p:nvSpPr>
        <p:spPr/>
        <p:txBody>
          <a:bodyPr>
            <a:normAutofit fontScale="70000" lnSpcReduction="20000"/>
          </a:bodyPr>
          <a:lstStyle/>
          <a:p>
            <a:pPr marR="0" lvl="0" rtl="0">
              <a:lnSpc>
                <a:spcPct val="120000"/>
              </a:lnSpc>
              <a:spcBef>
                <a:spcPts val="600"/>
              </a:spcBef>
            </a:pPr>
            <a:r>
              <a:rPr lang="en-US" b="1" i="0" u="none" strike="noStrike" baseline="0" smtClean="0">
                <a:solidFill>
                  <a:srgbClr val="4F81BD"/>
                </a:solidFill>
                <a:latin typeface="Cambria"/>
              </a:rPr>
              <a:t>JMRAD thực sự là một sự kết hợp của các kỹ thuật và các công cụ nổi tiếng. </a:t>
            </a:r>
          </a:p>
          <a:p>
            <a:pPr marR="0" lvl="0" rtl="0">
              <a:lnSpc>
                <a:spcPct val="120000"/>
              </a:lnSpc>
              <a:spcBef>
                <a:spcPts val="600"/>
              </a:spcBef>
            </a:pPr>
            <a:r>
              <a:rPr lang="vi-VN" b="1" i="0" u="none" strike="noStrike" baseline="0" smtClean="0">
                <a:solidFill>
                  <a:srgbClr val="4F81BD"/>
                </a:solidFill>
                <a:latin typeface="Cambria"/>
              </a:rPr>
              <a:t>Các đặc điểm quan trọng nhất của JMRAD: </a:t>
            </a:r>
          </a:p>
          <a:p>
            <a:pPr marR="0" lvl="1" rtl="0">
              <a:lnSpc>
                <a:spcPct val="120000"/>
              </a:lnSpc>
              <a:spcBef>
                <a:spcPts val="600"/>
              </a:spcBef>
            </a:pPr>
            <a:r>
              <a:rPr lang="vi-VN" b="1" i="0" u="none" strike="noStrike" baseline="0" smtClean="0">
                <a:solidFill>
                  <a:srgbClr val="4F81BD"/>
                </a:solidFill>
                <a:latin typeface="Cambria"/>
              </a:rPr>
              <a:t>không dựa trên chu trình truyền thống, nhưng thông qua một cách tiếp cận tiến hóa (evolutionary)/ tạo nguyên mẫu (prototyping) </a:t>
            </a:r>
          </a:p>
          <a:p>
            <a:pPr marR="0" lvl="1" rtl="0">
              <a:lnSpc>
                <a:spcPct val="120000"/>
              </a:lnSpc>
              <a:spcBef>
                <a:spcPts val="600"/>
              </a:spcBef>
            </a:pPr>
            <a:r>
              <a:rPr lang="vi-VN" b="1" i="0" u="none" strike="noStrike" baseline="0" smtClean="0">
                <a:solidFill>
                  <a:srgbClr val="4F81BD"/>
                </a:solidFill>
                <a:latin typeface="Cambria"/>
              </a:rPr>
              <a:t>tập trung xác định những người sử dụng quan trọng và liên quan đến chúng thông qua các cuộc hội thảo ở các giai đoạn phát triển ban đầu </a:t>
            </a:r>
          </a:p>
          <a:p>
            <a:pPr marR="0" lvl="1" rtl="0">
              <a:lnSpc>
                <a:spcPct val="120000"/>
              </a:lnSpc>
              <a:spcBef>
                <a:spcPts val="600"/>
              </a:spcBef>
            </a:pPr>
            <a:r>
              <a:rPr lang="vi-VN" b="1" i="0" u="none" strike="noStrike" baseline="0" smtClean="0">
                <a:solidFill>
                  <a:srgbClr val="4F81BD"/>
                </a:solidFill>
                <a:latin typeface="Cambria"/>
              </a:rPr>
              <a:t>tập trung vào việc có được cam kết từ người dùng nghiệp vụ</a:t>
            </a:r>
          </a:p>
          <a:p>
            <a:pPr marR="0" lvl="1" rtl="0">
              <a:lnSpc>
                <a:spcPct val="120000"/>
              </a:lnSpc>
              <a:spcBef>
                <a:spcPts val="600"/>
              </a:spcBef>
            </a:pPr>
            <a:r>
              <a:rPr lang="vi-VN" b="1" i="0" u="none" strike="noStrike" baseline="0" smtClean="0">
                <a:solidFill>
                  <a:srgbClr val="4F81BD"/>
                </a:solidFill>
                <a:latin typeface="Cambria"/>
              </a:rPr>
              <a:t>đòi hỏi một bộ công cụ với một kho lưu trữ tinh vi (sophisticated repository)</a:t>
            </a:r>
          </a:p>
        </p:txBody>
      </p:sp>
      <p:sp>
        <p:nvSpPr>
          <p:cNvPr id="5" name="Footer Placeholder 4"/>
          <p:cNvSpPr>
            <a:spLocks noGrp="1"/>
          </p:cNvSpPr>
          <p:nvPr>
            <p:ph type="ftr" sz="quarter" idx="11"/>
          </p:nvPr>
        </p:nvSpPr>
        <p:spPr/>
        <p:txBody>
          <a:bodyPr/>
          <a:lstStyle/>
          <a:p>
            <a:r>
              <a:rPr lang="vi-VN" smtClean="0"/>
              <a:t>Chương 5: Các phương pháp luận phát triển HTTT</a:t>
            </a:r>
            <a:endParaRPr lang="en-US"/>
          </a:p>
        </p:txBody>
      </p:sp>
      <p:sp>
        <p:nvSpPr>
          <p:cNvPr id="6" name="Slide Number Placeholder 5"/>
          <p:cNvSpPr>
            <a:spLocks noGrp="1"/>
          </p:cNvSpPr>
          <p:nvPr>
            <p:ph type="sldNum" sz="quarter" idx="12"/>
          </p:nvPr>
        </p:nvSpPr>
        <p:spPr/>
        <p:txBody>
          <a:bodyPr/>
          <a:lstStyle/>
          <a:p>
            <a:fld id="{608C809E-33B9-45BE-B130-5AF39CCD7C93}" type="slidenum">
              <a:rPr lang="en-US" smtClean="0"/>
              <a:t>38</a:t>
            </a:fld>
            <a:endParaRPr lang="en-US"/>
          </a:p>
        </p:txBody>
      </p:sp>
      <p:sp>
        <p:nvSpPr>
          <p:cNvPr id="4" name="Date Placeholder 3"/>
          <p:cNvSpPr>
            <a:spLocks noGrp="1"/>
          </p:cNvSpPr>
          <p:nvPr>
            <p:ph type="dt" sz="half" idx="2"/>
          </p:nvPr>
        </p:nvSpPr>
        <p:spPr/>
        <p:txBody>
          <a:bodyPr/>
          <a:lstStyle/>
          <a:p>
            <a:fld id="{28426EE0-5EC0-4342-A9B5-8CDF98B80AAB}" type="datetime1">
              <a:rPr lang="en-US" smtClean="0"/>
              <a:t>03/04/2013</a:t>
            </a:fld>
            <a:endParaRPr lang="en-US"/>
          </a:p>
        </p:txBody>
      </p:sp>
    </p:spTree>
    <p:extLst>
      <p:ext uri="{BB962C8B-B14F-4D97-AF65-F5344CB8AC3E}">
        <p14:creationId xmlns:p14="http://schemas.microsoft.com/office/powerpoint/2010/main" val="32566420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R="0" rtl="0"/>
            <a:r>
              <a:rPr lang="en-US" b="1" i="0" u="none" strike="noStrike" kern="1800" baseline="0" smtClean="0">
                <a:solidFill>
                  <a:srgbClr val="1F497D"/>
                </a:solidFill>
                <a:latin typeface="Cambria"/>
              </a:rPr>
              <a:t>James Martin's RAD (JMRAD)... </a:t>
            </a:r>
          </a:p>
        </p:txBody>
      </p:sp>
      <p:sp>
        <p:nvSpPr>
          <p:cNvPr id="3" name="Text Placeholder 2"/>
          <p:cNvSpPr>
            <a:spLocks noGrp="1"/>
          </p:cNvSpPr>
          <p:nvPr>
            <p:ph idx="1"/>
          </p:nvPr>
        </p:nvSpPr>
        <p:spPr/>
        <p:txBody>
          <a:bodyPr>
            <a:normAutofit/>
          </a:bodyPr>
          <a:lstStyle/>
          <a:p>
            <a:pPr marR="0" lvl="0" rtl="0"/>
            <a:r>
              <a:rPr lang="vi-VN" b="1" i="0" u="none" strike="noStrike" baseline="0" smtClean="0">
                <a:solidFill>
                  <a:srgbClr val="4F81BD"/>
                </a:solidFill>
                <a:latin typeface="Cambria"/>
              </a:rPr>
              <a:t>JMRAD có bốn giai đoạn: </a:t>
            </a:r>
          </a:p>
          <a:p>
            <a:pPr marR="0" lvl="1" rtl="0"/>
            <a:r>
              <a:rPr lang="en-US" b="1" i="0" u="none" strike="noStrike" baseline="0" smtClean="0">
                <a:solidFill>
                  <a:srgbClr val="4F81BD"/>
                </a:solidFill>
                <a:latin typeface="Cambria"/>
              </a:rPr>
              <a:t>Lập kế hoạch nắm bắt yêu cầu </a:t>
            </a:r>
            <a:br>
              <a:rPr lang="en-US" b="1" i="0" u="none" strike="noStrike" baseline="0" smtClean="0">
                <a:solidFill>
                  <a:srgbClr val="4F81BD"/>
                </a:solidFill>
                <a:latin typeface="Cambria"/>
              </a:rPr>
            </a:br>
            <a:r>
              <a:rPr lang="en-US" b="1" i="0" u="none" strike="noStrike" baseline="0" smtClean="0">
                <a:solidFill>
                  <a:srgbClr val="4F81BD"/>
                </a:solidFill>
                <a:latin typeface="Cambria"/>
              </a:rPr>
              <a:t>(Requirement planning) </a:t>
            </a:r>
          </a:p>
          <a:p>
            <a:pPr marR="0" lvl="1" rtl="0"/>
            <a:r>
              <a:rPr lang="vi-VN" b="1" i="0" u="none" strike="noStrike" baseline="0" smtClean="0">
                <a:solidFill>
                  <a:srgbClr val="4F81BD"/>
                </a:solidFill>
                <a:latin typeface="Cambria"/>
              </a:rPr>
              <a:t>Thiết kế người dùng (User design)</a:t>
            </a:r>
          </a:p>
          <a:p>
            <a:pPr marR="0" lvl="1" rtl="0"/>
            <a:r>
              <a:rPr lang="en-US" b="1" i="0" u="none" strike="noStrike" baseline="0" smtClean="0">
                <a:solidFill>
                  <a:srgbClr val="4F81BD"/>
                </a:solidFill>
                <a:latin typeface="Cambria"/>
              </a:rPr>
              <a:t>Xây dựng (Construction)</a:t>
            </a:r>
          </a:p>
          <a:p>
            <a:pPr marR="0" lvl="1" rtl="0"/>
            <a:r>
              <a:rPr lang="en-US" b="1" i="0" u="none" strike="noStrike" baseline="0" smtClean="0">
                <a:solidFill>
                  <a:srgbClr val="4F81BD"/>
                </a:solidFill>
                <a:latin typeface="Cambria"/>
              </a:rPr>
              <a:t>Chuyển giao (Cutover) </a:t>
            </a:r>
          </a:p>
        </p:txBody>
      </p:sp>
      <p:sp>
        <p:nvSpPr>
          <p:cNvPr id="5" name="Footer Placeholder 4"/>
          <p:cNvSpPr>
            <a:spLocks noGrp="1"/>
          </p:cNvSpPr>
          <p:nvPr>
            <p:ph type="ftr" sz="quarter" idx="11"/>
          </p:nvPr>
        </p:nvSpPr>
        <p:spPr/>
        <p:txBody>
          <a:bodyPr/>
          <a:lstStyle/>
          <a:p>
            <a:r>
              <a:rPr lang="vi-VN" smtClean="0"/>
              <a:t>Chương 5: Các phương pháp luận phát triển HTTT</a:t>
            </a:r>
            <a:endParaRPr lang="en-US"/>
          </a:p>
        </p:txBody>
      </p:sp>
      <p:sp>
        <p:nvSpPr>
          <p:cNvPr id="6" name="Slide Number Placeholder 5"/>
          <p:cNvSpPr>
            <a:spLocks noGrp="1"/>
          </p:cNvSpPr>
          <p:nvPr>
            <p:ph type="sldNum" sz="quarter" idx="12"/>
          </p:nvPr>
        </p:nvSpPr>
        <p:spPr/>
        <p:txBody>
          <a:bodyPr/>
          <a:lstStyle/>
          <a:p>
            <a:fld id="{608C809E-33B9-45BE-B130-5AF39CCD7C93}" type="slidenum">
              <a:rPr lang="en-US" smtClean="0"/>
              <a:t>39</a:t>
            </a:fld>
            <a:endParaRPr lang="en-US"/>
          </a:p>
        </p:txBody>
      </p:sp>
      <p:sp>
        <p:nvSpPr>
          <p:cNvPr id="4" name="Date Placeholder 3"/>
          <p:cNvSpPr>
            <a:spLocks noGrp="1"/>
          </p:cNvSpPr>
          <p:nvPr>
            <p:ph type="dt" sz="half" idx="2"/>
          </p:nvPr>
        </p:nvSpPr>
        <p:spPr/>
        <p:txBody>
          <a:bodyPr/>
          <a:lstStyle/>
          <a:p>
            <a:fld id="{8D752B4C-F7A7-40D5-9253-6E19DAF0485F}" type="datetime1">
              <a:rPr lang="en-US" smtClean="0"/>
              <a:t>03/04/2013</a:t>
            </a:fld>
            <a:endParaRPr lang="en-US"/>
          </a:p>
        </p:txBody>
      </p:sp>
    </p:spTree>
    <p:extLst>
      <p:ext uri="{BB962C8B-B14F-4D97-AF65-F5344CB8AC3E}">
        <p14:creationId xmlns:p14="http://schemas.microsoft.com/office/powerpoint/2010/main" val="252369631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marR="0" rtl="0"/>
            <a:r>
              <a:rPr lang="vi-VN" b="1" i="0" u="none" strike="noStrike" kern="1800" baseline="0" smtClean="0">
                <a:solidFill>
                  <a:srgbClr val="1F497D"/>
                </a:solidFill>
                <a:latin typeface="Cambria"/>
              </a:rPr>
              <a:t>Phương pháp phát triển hệ thống năng động (DSDM) </a:t>
            </a:r>
          </a:p>
        </p:txBody>
      </p:sp>
      <p:sp>
        <p:nvSpPr>
          <p:cNvPr id="3" name="Text Placeholder 2"/>
          <p:cNvSpPr>
            <a:spLocks noGrp="1"/>
          </p:cNvSpPr>
          <p:nvPr>
            <p:ph idx="1"/>
          </p:nvPr>
        </p:nvSpPr>
        <p:spPr>
          <a:xfrm>
            <a:off x="283780" y="2209800"/>
            <a:ext cx="8544910" cy="4114800"/>
          </a:xfrm>
        </p:spPr>
        <p:txBody>
          <a:bodyPr>
            <a:noAutofit/>
          </a:bodyPr>
          <a:lstStyle/>
          <a:p>
            <a:pPr marL="0" marR="0" lvl="0" indent="0" rtl="0">
              <a:spcBef>
                <a:spcPts val="600"/>
              </a:spcBef>
              <a:buNone/>
            </a:pPr>
            <a:r>
              <a:rPr lang="en-US" sz="2300" b="1" i="0" u="none" strike="noStrike" baseline="0" smtClean="0">
                <a:solidFill>
                  <a:srgbClr val="4F81BD"/>
                </a:solidFill>
                <a:latin typeface="Cambria"/>
              </a:rPr>
              <a:t>Các nguyên lý DSDM (DSDM principles): </a:t>
            </a:r>
          </a:p>
          <a:p>
            <a:pPr marR="0" lvl="0" rtl="0">
              <a:spcBef>
                <a:spcPts val="600"/>
              </a:spcBef>
            </a:pPr>
            <a:r>
              <a:rPr lang="vi-VN" sz="2300" b="1" i="0" u="none" strike="noStrike" baseline="0" smtClean="0">
                <a:solidFill>
                  <a:srgbClr val="4F81BD"/>
                </a:solidFill>
                <a:latin typeface="Cambria"/>
              </a:rPr>
              <a:t>Sự tham gia của người dùng chủ động là bắt buộc. </a:t>
            </a:r>
          </a:p>
          <a:p>
            <a:pPr marR="0" lvl="0" rtl="0">
              <a:spcBef>
                <a:spcPts val="600"/>
              </a:spcBef>
            </a:pPr>
            <a:r>
              <a:rPr lang="en-US" sz="2300" b="1" i="0" u="none" strike="noStrike" baseline="0" smtClean="0">
                <a:solidFill>
                  <a:srgbClr val="4F81BD"/>
                </a:solidFill>
                <a:latin typeface="Cambria"/>
              </a:rPr>
              <a:t>Bốn chìa khóa về sự trao quyền: quyền (authority), nguồn lực (resources), thông tin (information) và trách nhiệm (accountability). </a:t>
            </a:r>
          </a:p>
          <a:p>
            <a:pPr marR="0" lvl="0" rtl="0">
              <a:spcBef>
                <a:spcPts val="600"/>
              </a:spcBef>
            </a:pPr>
            <a:r>
              <a:rPr lang="vi-VN" sz="2300" b="1" i="0" u="none" strike="noStrike" baseline="0" smtClean="0">
                <a:solidFill>
                  <a:srgbClr val="4F81BD"/>
                </a:solidFill>
                <a:latin typeface="Cambria"/>
              </a:rPr>
              <a:t>Thường xuyên chuyển giao các kết quả là điều cần thiết. </a:t>
            </a:r>
          </a:p>
          <a:p>
            <a:pPr marR="0" lvl="0" rtl="0">
              <a:spcBef>
                <a:spcPts val="600"/>
              </a:spcBef>
            </a:pPr>
            <a:r>
              <a:rPr lang="vi-VN" sz="2300" b="1" i="0" u="none" strike="noStrike" baseline="0" smtClean="0">
                <a:solidFill>
                  <a:srgbClr val="4F81BD"/>
                </a:solidFill>
                <a:latin typeface="Cambria"/>
              </a:rPr>
              <a:t>Phù hợp cho mục đích nghiệp vụ là tiêu chuẩn cần thiết để chấp nhận chyuển giao. </a:t>
            </a:r>
          </a:p>
          <a:p>
            <a:pPr marR="0" lvl="0" rtl="0">
              <a:spcBef>
                <a:spcPts val="600"/>
              </a:spcBef>
            </a:pPr>
            <a:r>
              <a:rPr lang="vi-VN" sz="2300" b="1" i="0" u="none" strike="noStrike" baseline="0" smtClean="0">
                <a:solidFill>
                  <a:srgbClr val="4F81BD"/>
                </a:solidFill>
                <a:latin typeface="Cambria"/>
              </a:rPr>
              <a:t>Lặp đi lặp lại và phát triển gia tăng là cần thiết để hội tụ vào một giải pháp nghiệp vụ chính xác. </a:t>
            </a:r>
          </a:p>
        </p:txBody>
      </p:sp>
      <p:sp>
        <p:nvSpPr>
          <p:cNvPr id="5" name="Footer Placeholder 4"/>
          <p:cNvSpPr>
            <a:spLocks noGrp="1"/>
          </p:cNvSpPr>
          <p:nvPr>
            <p:ph type="ftr" sz="quarter" idx="11"/>
          </p:nvPr>
        </p:nvSpPr>
        <p:spPr/>
        <p:txBody>
          <a:bodyPr/>
          <a:lstStyle/>
          <a:p>
            <a:r>
              <a:rPr lang="vi-VN" smtClean="0"/>
              <a:t>Chương 5: Các phương pháp luận phát triển HTTT</a:t>
            </a:r>
            <a:endParaRPr lang="en-US"/>
          </a:p>
        </p:txBody>
      </p:sp>
      <p:sp>
        <p:nvSpPr>
          <p:cNvPr id="6" name="Slide Number Placeholder 5"/>
          <p:cNvSpPr>
            <a:spLocks noGrp="1"/>
          </p:cNvSpPr>
          <p:nvPr>
            <p:ph type="sldNum" sz="quarter" idx="12"/>
          </p:nvPr>
        </p:nvSpPr>
        <p:spPr/>
        <p:txBody>
          <a:bodyPr/>
          <a:lstStyle/>
          <a:p>
            <a:fld id="{608C809E-33B9-45BE-B130-5AF39CCD7C93}" type="slidenum">
              <a:rPr lang="en-US" smtClean="0"/>
              <a:t>40</a:t>
            </a:fld>
            <a:endParaRPr lang="en-US"/>
          </a:p>
        </p:txBody>
      </p:sp>
      <p:sp>
        <p:nvSpPr>
          <p:cNvPr id="4" name="Date Placeholder 3"/>
          <p:cNvSpPr>
            <a:spLocks noGrp="1"/>
          </p:cNvSpPr>
          <p:nvPr>
            <p:ph type="dt" sz="half" idx="2"/>
          </p:nvPr>
        </p:nvSpPr>
        <p:spPr/>
        <p:txBody>
          <a:bodyPr/>
          <a:lstStyle/>
          <a:p>
            <a:fld id="{CB5790B1-6BE0-43AE-B6E6-B9944DC512E9}" type="datetime1">
              <a:rPr lang="en-US" smtClean="0"/>
              <a:t>03/04/2013</a:t>
            </a:fld>
            <a:endParaRPr lang="en-US"/>
          </a:p>
        </p:txBody>
      </p:sp>
    </p:spTree>
    <p:extLst>
      <p:ext uri="{BB962C8B-B14F-4D97-AF65-F5344CB8AC3E}">
        <p14:creationId xmlns:p14="http://schemas.microsoft.com/office/powerpoint/2010/main" val="39887536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marR="0" rtl="0"/>
            <a:r>
              <a:rPr lang="vi-VN" b="1" i="0" u="none" strike="noStrike" kern="1800" baseline="0" smtClean="0">
                <a:solidFill>
                  <a:srgbClr val="1F497D"/>
                </a:solidFill>
                <a:latin typeface="Cambria"/>
              </a:rPr>
              <a:t>Phương pháp phát triển hệ thống năng động (DSDM)</a:t>
            </a:r>
            <a:r>
              <a:rPr lang="en-US" b="1" i="0" u="none" strike="noStrike" kern="1800" baseline="0" smtClean="0">
                <a:solidFill>
                  <a:srgbClr val="1F497D"/>
                </a:solidFill>
                <a:latin typeface="Cambria"/>
              </a:rPr>
              <a:t>...</a:t>
            </a:r>
            <a:endParaRPr lang="vi-VN" b="1" i="0" u="none" strike="noStrike" kern="1800" baseline="0" smtClean="0">
              <a:solidFill>
                <a:srgbClr val="1F497D"/>
              </a:solidFill>
              <a:latin typeface="Cambria"/>
            </a:endParaRPr>
          </a:p>
        </p:txBody>
      </p:sp>
      <p:sp>
        <p:nvSpPr>
          <p:cNvPr id="3" name="Text Placeholder 2"/>
          <p:cNvSpPr>
            <a:spLocks noGrp="1"/>
          </p:cNvSpPr>
          <p:nvPr>
            <p:ph idx="1"/>
          </p:nvPr>
        </p:nvSpPr>
        <p:spPr>
          <a:xfrm>
            <a:off x="283780" y="2286000"/>
            <a:ext cx="8544910" cy="4038600"/>
          </a:xfrm>
        </p:spPr>
        <p:txBody>
          <a:bodyPr>
            <a:normAutofit fontScale="62500" lnSpcReduction="20000"/>
          </a:bodyPr>
          <a:lstStyle/>
          <a:p>
            <a:pPr marL="0" marR="0" lvl="0" indent="0" rtl="0">
              <a:lnSpc>
                <a:spcPct val="120000"/>
              </a:lnSpc>
              <a:buNone/>
            </a:pPr>
            <a:r>
              <a:rPr lang="en-US" sz="3800" b="1" i="0" u="none" strike="noStrike" baseline="0" smtClean="0">
                <a:solidFill>
                  <a:srgbClr val="4F81BD"/>
                </a:solidFill>
                <a:latin typeface="Cambria"/>
              </a:rPr>
              <a:t>Các nguyên lý DSDM (tt):</a:t>
            </a:r>
            <a:r>
              <a:rPr lang="en-US" b="1" i="0" u="none" strike="noStrike" baseline="0" smtClean="0">
                <a:solidFill>
                  <a:srgbClr val="4F81BD"/>
                </a:solidFill>
                <a:latin typeface="Cambria"/>
              </a:rPr>
              <a:t> </a:t>
            </a:r>
          </a:p>
          <a:p>
            <a:pPr marR="0" lvl="0" rtl="0">
              <a:lnSpc>
                <a:spcPct val="120000"/>
              </a:lnSpc>
            </a:pPr>
            <a:r>
              <a:rPr lang="vi-VN" b="1" i="0" u="none" strike="noStrike" baseline="0" smtClean="0">
                <a:solidFill>
                  <a:srgbClr val="4F81BD"/>
                </a:solidFill>
                <a:latin typeface="Cambria"/>
              </a:rPr>
              <a:t>Tất cả các thay đổi trong quá trình phát triển có thể đảo ngược, tức là không tiếp tục tiến hành theo lộ trình, </a:t>
            </a:r>
            <a:r>
              <a:rPr lang="en-US" b="1" i="0" u="none" strike="noStrike" baseline="0" smtClean="0">
                <a:solidFill>
                  <a:srgbClr val="4F81BD"/>
                </a:solidFill>
                <a:latin typeface="Cambria"/>
              </a:rPr>
              <a:t/>
            </a:r>
            <a:br>
              <a:rPr lang="en-US" b="1" i="0" u="none" strike="noStrike" baseline="0" smtClean="0">
                <a:solidFill>
                  <a:srgbClr val="4F81BD"/>
                </a:solidFill>
                <a:latin typeface="Cambria"/>
              </a:rPr>
            </a:br>
            <a:r>
              <a:rPr lang="vi-VN" b="1" i="0" u="none" strike="noStrike" baseline="0" smtClean="0">
                <a:solidFill>
                  <a:srgbClr val="4F81BD"/>
                </a:solidFill>
                <a:latin typeface="Cambria"/>
              </a:rPr>
              <a:t>đặc biệt nếu đang gặp phải vấn đề, quay trở lại mốc an toàn hoặc điểm đồng thuận cuối cùng, và sau đó bắt đầu một lộ trình mới. </a:t>
            </a:r>
          </a:p>
          <a:p>
            <a:pPr marR="0" lvl="0" rtl="0">
              <a:lnSpc>
                <a:spcPct val="120000"/>
              </a:lnSpc>
            </a:pPr>
            <a:r>
              <a:rPr lang="vi-VN" b="1" i="0" u="none" strike="noStrike" baseline="0" smtClean="0">
                <a:solidFill>
                  <a:srgbClr val="4F81BD"/>
                </a:solidFill>
                <a:latin typeface="Cambria"/>
              </a:rPr>
              <a:t>Các yêu cầu được vạch ra ở mức cao, tức là các yêu cầu nghiệp vụ cao cấp, một khi đã thỏa thuận, được ổn định. Chủ yếu là phạm vi của </a:t>
            </a:r>
            <a:r>
              <a:rPr lang="en-US" b="1" i="0" u="none" strike="noStrike" baseline="0" smtClean="0">
                <a:solidFill>
                  <a:srgbClr val="4F81BD"/>
                </a:solidFill>
                <a:latin typeface="Cambria"/>
              </a:rPr>
              <a:t/>
            </a:r>
            <a:br>
              <a:rPr lang="en-US" b="1" i="0" u="none" strike="noStrike" baseline="0" smtClean="0">
                <a:solidFill>
                  <a:srgbClr val="4F81BD"/>
                </a:solidFill>
                <a:latin typeface="Cambria"/>
              </a:rPr>
            </a:br>
            <a:r>
              <a:rPr lang="vi-VN" b="1" i="0" u="none" strike="noStrike" baseline="0" smtClean="0">
                <a:solidFill>
                  <a:srgbClr val="4F81BD"/>
                </a:solidFill>
                <a:latin typeface="Cambria"/>
              </a:rPr>
              <a:t>dự </a:t>
            </a:r>
            <a:r>
              <a:rPr lang="vi-VN" b="1" i="0" u="none" strike="noStrike" baseline="0" smtClean="0">
                <a:solidFill>
                  <a:srgbClr val="4F81BD"/>
                </a:solidFill>
                <a:latin typeface="Cambria"/>
              </a:rPr>
              <a:t>án. </a:t>
            </a:r>
          </a:p>
          <a:p>
            <a:pPr marR="0" lvl="0" rtl="0">
              <a:lnSpc>
                <a:spcPct val="120000"/>
              </a:lnSpc>
            </a:pPr>
            <a:r>
              <a:rPr lang="vi-VN" b="1" i="0" u="none" strike="noStrike" baseline="0" smtClean="0">
                <a:solidFill>
                  <a:srgbClr val="4F81BD"/>
                </a:solidFill>
                <a:latin typeface="Cambria"/>
              </a:rPr>
              <a:t>Thử nghiệm được tích hợp trong suốt chu trình. </a:t>
            </a:r>
          </a:p>
          <a:p>
            <a:pPr marR="0" lvl="0" rtl="0">
              <a:lnSpc>
                <a:spcPct val="120000"/>
              </a:lnSpc>
            </a:pPr>
            <a:r>
              <a:rPr lang="en-US" b="1" i="0" u="none" strike="noStrike" baseline="0" smtClean="0">
                <a:solidFill>
                  <a:srgbClr val="4F81BD"/>
                </a:solidFill>
                <a:latin typeface="Cambria"/>
              </a:rPr>
              <a:t>Một cách tiếp cận cộng  tác và hợp tác giữa tất cả các bên liên quan là cần thiết. </a:t>
            </a:r>
          </a:p>
        </p:txBody>
      </p:sp>
      <p:sp>
        <p:nvSpPr>
          <p:cNvPr id="5" name="Footer Placeholder 4"/>
          <p:cNvSpPr>
            <a:spLocks noGrp="1"/>
          </p:cNvSpPr>
          <p:nvPr>
            <p:ph type="ftr" sz="quarter" idx="11"/>
          </p:nvPr>
        </p:nvSpPr>
        <p:spPr/>
        <p:txBody>
          <a:bodyPr/>
          <a:lstStyle/>
          <a:p>
            <a:r>
              <a:rPr lang="vi-VN" smtClean="0"/>
              <a:t>Chương 5: Các phương pháp luận phát triển HTTT</a:t>
            </a:r>
            <a:endParaRPr lang="en-US"/>
          </a:p>
        </p:txBody>
      </p:sp>
      <p:sp>
        <p:nvSpPr>
          <p:cNvPr id="6" name="Slide Number Placeholder 5"/>
          <p:cNvSpPr>
            <a:spLocks noGrp="1"/>
          </p:cNvSpPr>
          <p:nvPr>
            <p:ph type="sldNum" sz="quarter" idx="12"/>
          </p:nvPr>
        </p:nvSpPr>
        <p:spPr/>
        <p:txBody>
          <a:bodyPr/>
          <a:lstStyle/>
          <a:p>
            <a:fld id="{608C809E-33B9-45BE-B130-5AF39CCD7C93}" type="slidenum">
              <a:rPr lang="en-US" smtClean="0"/>
              <a:t>41</a:t>
            </a:fld>
            <a:endParaRPr lang="en-US"/>
          </a:p>
        </p:txBody>
      </p:sp>
      <p:sp>
        <p:nvSpPr>
          <p:cNvPr id="4" name="Date Placeholder 3"/>
          <p:cNvSpPr>
            <a:spLocks noGrp="1"/>
          </p:cNvSpPr>
          <p:nvPr>
            <p:ph type="dt" sz="half" idx="2"/>
          </p:nvPr>
        </p:nvSpPr>
        <p:spPr/>
        <p:txBody>
          <a:bodyPr/>
          <a:lstStyle/>
          <a:p>
            <a:fld id="{EA60763C-1F4E-45FF-B3AB-5023BD400F78}" type="datetime1">
              <a:rPr lang="en-US" smtClean="0"/>
              <a:t>03/04/2013</a:t>
            </a:fld>
            <a:endParaRPr lang="en-US"/>
          </a:p>
        </p:txBody>
      </p:sp>
    </p:spTree>
    <p:extLst>
      <p:ext uri="{BB962C8B-B14F-4D97-AF65-F5344CB8AC3E}">
        <p14:creationId xmlns:p14="http://schemas.microsoft.com/office/powerpoint/2010/main" val="281978703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marR="0" rtl="0"/>
            <a:r>
              <a:rPr lang="vi-VN" b="1" i="0" u="none" strike="noStrike" kern="1800" baseline="0" smtClean="0">
                <a:solidFill>
                  <a:srgbClr val="1F497D"/>
                </a:solidFill>
                <a:latin typeface="Cambria"/>
              </a:rPr>
              <a:t>Phương pháp phát triển hệ thống năng động (DSDM)</a:t>
            </a:r>
            <a:r>
              <a:rPr lang="en-US" b="1" i="0" u="none" strike="noStrike" kern="1800" baseline="0" smtClean="0">
                <a:solidFill>
                  <a:srgbClr val="1F497D"/>
                </a:solidFill>
                <a:latin typeface="Cambria"/>
              </a:rPr>
              <a:t>...</a:t>
            </a:r>
            <a:endParaRPr lang="vi-VN" b="1" i="0" u="none" strike="noStrike" kern="1800" baseline="0" smtClean="0">
              <a:solidFill>
                <a:srgbClr val="1F497D"/>
              </a:solidFill>
              <a:latin typeface="Cambria"/>
            </a:endParaRPr>
          </a:p>
        </p:txBody>
      </p:sp>
      <p:sp>
        <p:nvSpPr>
          <p:cNvPr id="3" name="Text Placeholder 2"/>
          <p:cNvSpPr>
            <a:spLocks noGrp="1"/>
          </p:cNvSpPr>
          <p:nvPr>
            <p:ph idx="1"/>
          </p:nvPr>
        </p:nvSpPr>
        <p:spPr>
          <a:xfrm>
            <a:off x="283780" y="2438400"/>
            <a:ext cx="8544910" cy="3886200"/>
          </a:xfrm>
        </p:spPr>
        <p:txBody>
          <a:bodyPr>
            <a:noAutofit/>
          </a:bodyPr>
          <a:lstStyle/>
          <a:p>
            <a:pPr marL="0" marR="0" lvl="0" indent="0" rtl="0">
              <a:lnSpc>
                <a:spcPct val="120000"/>
              </a:lnSpc>
              <a:spcBef>
                <a:spcPts val="600"/>
              </a:spcBef>
              <a:buNone/>
            </a:pPr>
            <a:r>
              <a:rPr lang="en-US" sz="2400" b="1" i="0" u="none" strike="noStrike" baseline="0" smtClean="0">
                <a:solidFill>
                  <a:srgbClr val="4F81BD"/>
                </a:solidFill>
                <a:latin typeface="Cambria"/>
              </a:rPr>
              <a:t>Chu trình phát triển DSDM </a:t>
            </a:r>
            <a:r>
              <a:rPr lang="en-US" sz="2400" b="1" i="0" u="none" strike="noStrike" baseline="0" smtClean="0">
                <a:solidFill>
                  <a:srgbClr val="4F81BD"/>
                </a:solidFill>
                <a:latin typeface="Cambria"/>
              </a:rPr>
              <a:t>(</a:t>
            </a:r>
            <a:r>
              <a:rPr lang="en-US" sz="2400" b="1" i="0" u="none" strike="noStrike" baseline="0" smtClean="0">
                <a:solidFill>
                  <a:srgbClr val="4F81BD"/>
                </a:solidFill>
                <a:latin typeface="Cambria"/>
              </a:rPr>
              <a:t>DSDM development life cycle): </a:t>
            </a:r>
          </a:p>
          <a:p>
            <a:pPr marR="0" lvl="0" rtl="0">
              <a:lnSpc>
                <a:spcPct val="120000"/>
              </a:lnSpc>
              <a:spcBef>
                <a:spcPts val="600"/>
              </a:spcBef>
            </a:pPr>
            <a:r>
              <a:rPr lang="en-US" sz="2400" b="1" i="0" u="none" strike="noStrike" baseline="0" smtClean="0">
                <a:solidFill>
                  <a:srgbClr val="4F81BD"/>
                </a:solidFill>
                <a:latin typeface="Cambria"/>
              </a:rPr>
              <a:t>Nghiên cứu khả thi (Feasibility study) </a:t>
            </a:r>
          </a:p>
          <a:p>
            <a:pPr marR="0" lvl="0" rtl="0">
              <a:lnSpc>
                <a:spcPct val="120000"/>
              </a:lnSpc>
              <a:spcBef>
                <a:spcPts val="600"/>
              </a:spcBef>
            </a:pPr>
            <a:r>
              <a:rPr lang="en-US" sz="2400" b="1" i="0" u="none" strike="noStrike" baseline="0" smtClean="0">
                <a:solidFill>
                  <a:srgbClr val="4F81BD"/>
                </a:solidFill>
                <a:latin typeface="Cambria"/>
              </a:rPr>
              <a:t>Nghiên cứu nghiệp vụ (Business study) </a:t>
            </a:r>
          </a:p>
          <a:p>
            <a:pPr marR="0" lvl="0" rtl="0">
              <a:lnSpc>
                <a:spcPct val="120000"/>
              </a:lnSpc>
              <a:spcBef>
                <a:spcPts val="600"/>
              </a:spcBef>
            </a:pPr>
            <a:r>
              <a:rPr lang="vi-VN" sz="2400" b="1" i="0" u="none" strike="noStrike" baseline="0" smtClean="0">
                <a:solidFill>
                  <a:srgbClr val="4F81BD"/>
                </a:solidFill>
                <a:latin typeface="Cambria"/>
              </a:rPr>
              <a:t>Mô hình chức năng lặp đi lặp lại </a:t>
            </a:r>
            <a:r>
              <a:rPr lang="en-US" sz="2400" b="1" i="0" u="none" strike="noStrike" baseline="0" smtClean="0">
                <a:solidFill>
                  <a:srgbClr val="4F81BD"/>
                </a:solidFill>
                <a:latin typeface="Cambria"/>
              </a:rPr>
              <a:t/>
            </a:r>
            <a:br>
              <a:rPr lang="en-US" sz="2400" b="1" i="0" u="none" strike="noStrike" baseline="0" smtClean="0">
                <a:solidFill>
                  <a:srgbClr val="4F81BD"/>
                </a:solidFill>
                <a:latin typeface="Cambria"/>
              </a:rPr>
            </a:br>
            <a:r>
              <a:rPr lang="vi-VN" sz="2400" b="1" i="0" u="none" strike="noStrike" baseline="0" smtClean="0">
                <a:solidFill>
                  <a:srgbClr val="4F81BD"/>
                </a:solidFill>
                <a:latin typeface="Cambria"/>
              </a:rPr>
              <a:t>(Functional model iteration) </a:t>
            </a:r>
          </a:p>
          <a:p>
            <a:pPr marR="0" lvl="0" rtl="0">
              <a:lnSpc>
                <a:spcPct val="120000"/>
              </a:lnSpc>
              <a:spcBef>
                <a:spcPts val="600"/>
              </a:spcBef>
            </a:pPr>
            <a:r>
              <a:rPr lang="vi-VN" sz="2400" b="1" i="0" u="none" strike="noStrike" baseline="0" smtClean="0">
                <a:solidFill>
                  <a:srgbClr val="4F81BD"/>
                </a:solidFill>
                <a:latin typeface="Cambria"/>
              </a:rPr>
              <a:t>Thiết kế và xây dựng hệ thống lặp đi lặp lại </a:t>
            </a:r>
            <a:r>
              <a:rPr lang="en-US" sz="2400" b="1" i="0" u="none" strike="noStrike" baseline="0" smtClean="0">
                <a:solidFill>
                  <a:srgbClr val="4F81BD"/>
                </a:solidFill>
                <a:latin typeface="Cambria"/>
              </a:rPr>
              <a:t/>
            </a:r>
            <a:br>
              <a:rPr lang="en-US" sz="2400" b="1" i="0" u="none" strike="noStrike" baseline="0" smtClean="0">
                <a:solidFill>
                  <a:srgbClr val="4F81BD"/>
                </a:solidFill>
                <a:latin typeface="Cambria"/>
              </a:rPr>
            </a:br>
            <a:r>
              <a:rPr lang="vi-VN" sz="2400" b="1" i="0" u="none" strike="noStrike" baseline="0" smtClean="0">
                <a:solidFill>
                  <a:srgbClr val="4F81BD"/>
                </a:solidFill>
                <a:latin typeface="Cambria"/>
              </a:rPr>
              <a:t>(</a:t>
            </a:r>
            <a:r>
              <a:rPr lang="vi-VN" sz="2400" b="1" i="0" u="none" strike="noStrike" baseline="0" smtClean="0">
                <a:solidFill>
                  <a:srgbClr val="4F81BD"/>
                </a:solidFill>
                <a:latin typeface="Cambria"/>
              </a:rPr>
              <a:t>System design and build iteration) </a:t>
            </a:r>
          </a:p>
          <a:p>
            <a:pPr marR="0" lvl="0" rtl="0">
              <a:lnSpc>
                <a:spcPct val="120000"/>
              </a:lnSpc>
              <a:spcBef>
                <a:spcPts val="600"/>
              </a:spcBef>
            </a:pPr>
            <a:r>
              <a:rPr lang="en-US" sz="2400" b="1" i="0" u="none" strike="noStrike" baseline="0" smtClean="0">
                <a:solidFill>
                  <a:srgbClr val="4F81BD"/>
                </a:solidFill>
                <a:latin typeface="Cambria"/>
              </a:rPr>
              <a:t>Thực hiện (Implementation) </a:t>
            </a:r>
          </a:p>
        </p:txBody>
      </p:sp>
      <p:sp>
        <p:nvSpPr>
          <p:cNvPr id="5" name="Footer Placeholder 4"/>
          <p:cNvSpPr>
            <a:spLocks noGrp="1"/>
          </p:cNvSpPr>
          <p:nvPr>
            <p:ph type="ftr" sz="quarter" idx="11"/>
          </p:nvPr>
        </p:nvSpPr>
        <p:spPr/>
        <p:txBody>
          <a:bodyPr/>
          <a:lstStyle/>
          <a:p>
            <a:r>
              <a:rPr lang="vi-VN" smtClean="0"/>
              <a:t>Chương 5: Các phương pháp luận phát triển HTTT</a:t>
            </a:r>
            <a:endParaRPr lang="en-US"/>
          </a:p>
        </p:txBody>
      </p:sp>
      <p:sp>
        <p:nvSpPr>
          <p:cNvPr id="6" name="Slide Number Placeholder 5"/>
          <p:cNvSpPr>
            <a:spLocks noGrp="1"/>
          </p:cNvSpPr>
          <p:nvPr>
            <p:ph type="sldNum" sz="quarter" idx="12"/>
          </p:nvPr>
        </p:nvSpPr>
        <p:spPr/>
        <p:txBody>
          <a:bodyPr/>
          <a:lstStyle/>
          <a:p>
            <a:fld id="{608C809E-33B9-45BE-B130-5AF39CCD7C93}" type="slidenum">
              <a:rPr lang="en-US" smtClean="0"/>
              <a:t>42</a:t>
            </a:fld>
            <a:endParaRPr lang="en-US"/>
          </a:p>
        </p:txBody>
      </p:sp>
      <p:sp>
        <p:nvSpPr>
          <p:cNvPr id="4" name="Date Placeholder 3"/>
          <p:cNvSpPr>
            <a:spLocks noGrp="1"/>
          </p:cNvSpPr>
          <p:nvPr>
            <p:ph type="dt" sz="half" idx="2"/>
          </p:nvPr>
        </p:nvSpPr>
        <p:spPr/>
        <p:txBody>
          <a:bodyPr/>
          <a:lstStyle/>
          <a:p>
            <a:fld id="{66E3C627-43E5-4B85-BFD9-40B996EEC8DD}" type="datetime1">
              <a:rPr lang="en-US" smtClean="0"/>
              <a:t>03/04/2013</a:t>
            </a:fld>
            <a:endParaRPr lang="en-US"/>
          </a:p>
        </p:txBody>
      </p:sp>
    </p:spTree>
    <p:extLst>
      <p:ext uri="{BB962C8B-B14F-4D97-AF65-F5344CB8AC3E}">
        <p14:creationId xmlns:p14="http://schemas.microsoft.com/office/powerpoint/2010/main" val="136171217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R="0" rtl="0"/>
            <a:r>
              <a:rPr lang="en-US" b="1" i="0" u="none" strike="noStrike" kern="1800" baseline="0" smtClean="0">
                <a:solidFill>
                  <a:srgbClr val="1F497D"/>
                </a:solidFill>
                <a:latin typeface="Cambria"/>
              </a:rPr>
              <a:t>Extreme Programming (XP) </a:t>
            </a:r>
          </a:p>
        </p:txBody>
      </p:sp>
      <p:sp>
        <p:nvSpPr>
          <p:cNvPr id="3" name="Text Placeholder 2"/>
          <p:cNvSpPr>
            <a:spLocks noGrp="1"/>
          </p:cNvSpPr>
          <p:nvPr>
            <p:ph idx="1"/>
          </p:nvPr>
        </p:nvSpPr>
        <p:spPr/>
        <p:txBody>
          <a:bodyPr>
            <a:normAutofit fontScale="92500" lnSpcReduction="10000"/>
          </a:bodyPr>
          <a:lstStyle/>
          <a:p>
            <a:pPr marR="0" lvl="0" rtl="0"/>
            <a:r>
              <a:rPr lang="vi-VN" b="1" i="0" u="none" strike="noStrike" baseline="0" smtClean="0">
                <a:solidFill>
                  <a:srgbClr val="4F81BD"/>
                </a:solidFill>
                <a:latin typeface="Cambria"/>
              </a:rPr>
              <a:t>eXtreme Programming (XP) là "một khuôn phép của phát triển phần mềm với các giá trị của sự đơn giản, phản hồi, truyền thông và lòng can đảm" (Jeffries, 2001) </a:t>
            </a:r>
          </a:p>
          <a:p>
            <a:pPr marR="0" lvl="0" rtl="0"/>
            <a:r>
              <a:rPr lang="vi-VN" b="1" i="0" u="none" strike="noStrike" baseline="0" smtClean="0">
                <a:solidFill>
                  <a:srgbClr val="4F81BD"/>
                </a:solidFill>
                <a:latin typeface="Cambria"/>
              </a:rPr>
              <a:t>Các giai đoạn của XP: </a:t>
            </a:r>
          </a:p>
          <a:p>
            <a:pPr marR="0" lvl="1" rtl="0"/>
            <a:r>
              <a:rPr lang="en-US" b="1" i="0" u="none" strike="noStrike" baseline="0" smtClean="0">
                <a:solidFill>
                  <a:srgbClr val="4F81BD"/>
                </a:solidFill>
                <a:latin typeface="Cambria"/>
              </a:rPr>
              <a:t>Lập kế hoạch (Planning) </a:t>
            </a:r>
          </a:p>
          <a:p>
            <a:pPr marR="0" lvl="1" rtl="0"/>
            <a:r>
              <a:rPr lang="en-US" b="1" i="0" u="none" strike="noStrike" baseline="0" smtClean="0">
                <a:solidFill>
                  <a:srgbClr val="4F81BD"/>
                </a:solidFill>
                <a:latin typeface="Cambria"/>
              </a:rPr>
              <a:t>Thiết kế (Designing) </a:t>
            </a:r>
          </a:p>
          <a:p>
            <a:pPr marR="0" lvl="1" rtl="0"/>
            <a:r>
              <a:rPr lang="en-US" b="1" i="0" u="none" strike="noStrike" baseline="0" smtClean="0">
                <a:solidFill>
                  <a:srgbClr val="4F81BD"/>
                </a:solidFill>
                <a:latin typeface="Cambria"/>
              </a:rPr>
              <a:t>Phát triển vòng đời (Developing life) </a:t>
            </a:r>
          </a:p>
          <a:p>
            <a:pPr marR="0" lvl="1" rtl="0"/>
            <a:r>
              <a:rPr lang="en-US" b="1" i="0" u="none" strike="noStrike" baseline="0" smtClean="0">
                <a:solidFill>
                  <a:srgbClr val="4F81BD"/>
                </a:solidFill>
                <a:latin typeface="Cambria"/>
              </a:rPr>
              <a:t>Productionalizing (Productionalizing) </a:t>
            </a:r>
          </a:p>
        </p:txBody>
      </p:sp>
      <p:sp>
        <p:nvSpPr>
          <p:cNvPr id="5" name="Footer Placeholder 4"/>
          <p:cNvSpPr>
            <a:spLocks noGrp="1"/>
          </p:cNvSpPr>
          <p:nvPr>
            <p:ph type="ftr" sz="quarter" idx="11"/>
          </p:nvPr>
        </p:nvSpPr>
        <p:spPr/>
        <p:txBody>
          <a:bodyPr/>
          <a:lstStyle/>
          <a:p>
            <a:r>
              <a:rPr lang="vi-VN" smtClean="0"/>
              <a:t>Chương 5: Các phương pháp luận phát triển HTTT</a:t>
            </a:r>
            <a:endParaRPr lang="en-US"/>
          </a:p>
        </p:txBody>
      </p:sp>
      <p:sp>
        <p:nvSpPr>
          <p:cNvPr id="6" name="Slide Number Placeholder 5"/>
          <p:cNvSpPr>
            <a:spLocks noGrp="1"/>
          </p:cNvSpPr>
          <p:nvPr>
            <p:ph type="sldNum" sz="quarter" idx="12"/>
          </p:nvPr>
        </p:nvSpPr>
        <p:spPr/>
        <p:txBody>
          <a:bodyPr/>
          <a:lstStyle/>
          <a:p>
            <a:fld id="{608C809E-33B9-45BE-B130-5AF39CCD7C93}" type="slidenum">
              <a:rPr lang="en-US" smtClean="0"/>
              <a:t>43</a:t>
            </a:fld>
            <a:endParaRPr lang="en-US"/>
          </a:p>
        </p:txBody>
      </p:sp>
      <p:sp>
        <p:nvSpPr>
          <p:cNvPr id="4" name="Date Placeholder 3"/>
          <p:cNvSpPr>
            <a:spLocks noGrp="1"/>
          </p:cNvSpPr>
          <p:nvPr>
            <p:ph type="dt" sz="half" idx="2"/>
          </p:nvPr>
        </p:nvSpPr>
        <p:spPr/>
        <p:txBody>
          <a:bodyPr/>
          <a:lstStyle/>
          <a:p>
            <a:fld id="{623D5556-1E10-4183-9BF7-85DD3257E24C}" type="datetime1">
              <a:rPr lang="en-US" smtClean="0"/>
              <a:t>03/04/2013</a:t>
            </a:fld>
            <a:endParaRPr lang="en-US"/>
          </a:p>
        </p:txBody>
      </p:sp>
    </p:spTree>
    <p:extLst>
      <p:ext uri="{BB962C8B-B14F-4D97-AF65-F5344CB8AC3E}">
        <p14:creationId xmlns:p14="http://schemas.microsoft.com/office/powerpoint/2010/main" val="36323322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marR="0" rtl="0"/>
            <a:r>
              <a:rPr lang="vi-VN" sz="2400" b="1" i="0" u="none" strike="noStrike" kern="1800" baseline="0" smtClean="0">
                <a:solidFill>
                  <a:srgbClr val="1F497D"/>
                </a:solidFill>
                <a:latin typeface="Cambria"/>
              </a:rPr>
              <a:t>Phương pháp phát triển hệ thống thông tin WEB (WISDM) </a:t>
            </a:r>
          </a:p>
        </p:txBody>
      </p:sp>
      <p:sp>
        <p:nvSpPr>
          <p:cNvPr id="4" name="Footer Placeholder 3"/>
          <p:cNvSpPr>
            <a:spLocks noGrp="1"/>
          </p:cNvSpPr>
          <p:nvPr>
            <p:ph type="ftr" sz="quarter" idx="11"/>
          </p:nvPr>
        </p:nvSpPr>
        <p:spPr/>
        <p:txBody>
          <a:bodyPr/>
          <a:lstStyle/>
          <a:p>
            <a:r>
              <a:rPr lang="vi-VN" smtClean="0"/>
              <a:t>Chương 5: Các phương pháp luận phát triển HTTT</a:t>
            </a:r>
            <a:endParaRPr lang="en-US"/>
          </a:p>
        </p:txBody>
      </p:sp>
      <p:sp>
        <p:nvSpPr>
          <p:cNvPr id="5" name="Slide Number Placeholder 4"/>
          <p:cNvSpPr>
            <a:spLocks noGrp="1"/>
          </p:cNvSpPr>
          <p:nvPr>
            <p:ph type="sldNum" sz="quarter" idx="12"/>
          </p:nvPr>
        </p:nvSpPr>
        <p:spPr/>
        <p:txBody>
          <a:bodyPr/>
          <a:lstStyle/>
          <a:p>
            <a:fld id="{608C809E-33B9-45BE-B130-5AF39CCD7C93}" type="slidenum">
              <a:rPr lang="en-US" smtClean="0"/>
              <a:t>44</a:t>
            </a:fld>
            <a:endParaRPr lang="en-US"/>
          </a:p>
        </p:txBody>
      </p:sp>
      <p:sp>
        <p:nvSpPr>
          <p:cNvPr id="3" name="Date Placeholder 2"/>
          <p:cNvSpPr>
            <a:spLocks noGrp="1"/>
          </p:cNvSpPr>
          <p:nvPr>
            <p:ph type="dt" sz="half" idx="2"/>
          </p:nvPr>
        </p:nvSpPr>
        <p:spPr/>
        <p:txBody>
          <a:bodyPr/>
          <a:lstStyle/>
          <a:p>
            <a:fld id="{C9484AC1-6442-4F88-A93D-A215DA141B66}" type="datetime1">
              <a:rPr lang="en-US" smtClean="0"/>
              <a:t>03/04/2013</a:t>
            </a:fld>
            <a:endParaRPr lang="en-US"/>
          </a:p>
        </p:txBody>
      </p:sp>
      <p:sp>
        <p:nvSpPr>
          <p:cNvPr id="12" name="Rectangle 11"/>
          <p:cNvSpPr/>
          <p:nvPr/>
        </p:nvSpPr>
        <p:spPr>
          <a:xfrm>
            <a:off x="3581400" y="4312920"/>
            <a:ext cx="2209800" cy="2011680"/>
          </a:xfrm>
          <a:prstGeom prst="rect">
            <a:avLst/>
          </a:prstGeom>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smtClean="0"/>
              <a:t>HCI</a:t>
            </a:r>
            <a:r>
              <a:rPr lang="en-US" smtClean="0"/>
              <a:t/>
            </a:r>
            <a:br>
              <a:rPr lang="en-US" smtClean="0"/>
            </a:br>
            <a:r>
              <a:rPr lang="en-US" smtClean="0"/>
              <a:t>User Interface</a:t>
            </a:r>
            <a:endParaRPr lang="en-US"/>
          </a:p>
        </p:txBody>
      </p:sp>
      <p:graphicFrame>
        <p:nvGraphicFramePr>
          <p:cNvPr id="6" name="Diagram 5"/>
          <p:cNvGraphicFramePr>
            <a:graphicFrameLocks/>
          </p:cNvGraphicFramePr>
          <p:nvPr>
            <p:extLst>
              <p:ext uri="{D42A27DB-BD31-4B8C-83A1-F6EECF244321}">
                <p14:modId xmlns:p14="http://schemas.microsoft.com/office/powerpoint/2010/main" val="3062948457"/>
              </p:ext>
            </p:extLst>
          </p:nvPr>
        </p:nvGraphicFramePr>
        <p:xfrm>
          <a:off x="1368742" y="1752600"/>
          <a:ext cx="6556058" cy="457295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6770656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marR="0" rtl="0"/>
            <a:r>
              <a:rPr lang="vi-VN" sz="3200" b="1" i="0" u="none" strike="noStrike" kern="1800" baseline="0" smtClean="0">
                <a:solidFill>
                  <a:srgbClr val="1F497D"/>
                </a:solidFill>
                <a:latin typeface="Cambria"/>
              </a:rPr>
              <a:t>PHƯƠNG PHÁP LUẬN HƯỚNG CON NGƯỜI (PEOPLE-ORIENTED METHODOLOGIES)</a:t>
            </a:r>
          </a:p>
        </p:txBody>
      </p:sp>
      <p:sp>
        <p:nvSpPr>
          <p:cNvPr id="3" name="Text Placeholder 2"/>
          <p:cNvSpPr>
            <a:spLocks noGrp="1"/>
          </p:cNvSpPr>
          <p:nvPr>
            <p:ph idx="1"/>
          </p:nvPr>
        </p:nvSpPr>
        <p:spPr>
          <a:xfrm>
            <a:off x="283780" y="2438400"/>
            <a:ext cx="8544910" cy="3886200"/>
          </a:xfrm>
        </p:spPr>
        <p:txBody>
          <a:bodyPr/>
          <a:lstStyle/>
          <a:p>
            <a:pPr marL="457200" indent="-457200">
              <a:buFont typeface="Wingdings" pitchFamily="2" charset="2"/>
              <a:buChar char="q"/>
            </a:pPr>
            <a:r>
              <a:rPr lang="en-US" b="1" kern="1800" smtClean="0">
                <a:solidFill>
                  <a:srgbClr val="1F497D"/>
                </a:solidFill>
                <a:latin typeface="Cambria"/>
              </a:rPr>
              <a:t>Effective Technical and Human Implementation of Computer-based Systems </a:t>
            </a:r>
            <a:r>
              <a:rPr lang="en-US" b="1" kern="1800">
                <a:solidFill>
                  <a:srgbClr val="1F497D"/>
                </a:solidFill>
                <a:latin typeface="Cambria"/>
              </a:rPr>
              <a:t>(ETHICS) </a:t>
            </a:r>
            <a:endParaRPr lang="en-US" b="1" kern="1800" smtClean="0">
              <a:solidFill>
                <a:srgbClr val="1F497D"/>
              </a:solidFill>
              <a:latin typeface="Cambria"/>
            </a:endParaRPr>
          </a:p>
          <a:p>
            <a:pPr marL="457200" indent="-457200">
              <a:buFont typeface="Wingdings" pitchFamily="2" charset="2"/>
              <a:buChar char="q"/>
            </a:pPr>
            <a:r>
              <a:rPr lang="en-US" b="1" kern="1800">
                <a:solidFill>
                  <a:srgbClr val="1F497D"/>
                </a:solidFill>
                <a:latin typeface="Cambria"/>
              </a:rPr>
              <a:t>KADS</a:t>
            </a:r>
          </a:p>
          <a:p>
            <a:pPr marL="457200" indent="-457200">
              <a:buFont typeface="Wingdings" pitchFamily="2" charset="2"/>
              <a:buChar char="q"/>
            </a:pPr>
            <a:r>
              <a:rPr lang="en-US" b="1" kern="1800">
                <a:solidFill>
                  <a:srgbClr val="1F497D"/>
                </a:solidFill>
                <a:latin typeface="Cambria"/>
              </a:rPr>
              <a:t>CommonKADS</a:t>
            </a:r>
          </a:p>
        </p:txBody>
      </p:sp>
      <p:sp>
        <p:nvSpPr>
          <p:cNvPr id="5" name="Footer Placeholder 4"/>
          <p:cNvSpPr>
            <a:spLocks noGrp="1"/>
          </p:cNvSpPr>
          <p:nvPr>
            <p:ph type="ftr" sz="quarter" idx="11"/>
          </p:nvPr>
        </p:nvSpPr>
        <p:spPr/>
        <p:txBody>
          <a:bodyPr/>
          <a:lstStyle/>
          <a:p>
            <a:r>
              <a:rPr lang="vi-VN" smtClean="0"/>
              <a:t>Chương 5: Các phương pháp luận phát triển HTTT</a:t>
            </a:r>
            <a:endParaRPr lang="en-US"/>
          </a:p>
        </p:txBody>
      </p:sp>
      <p:sp>
        <p:nvSpPr>
          <p:cNvPr id="6" name="Slide Number Placeholder 5"/>
          <p:cNvSpPr>
            <a:spLocks noGrp="1"/>
          </p:cNvSpPr>
          <p:nvPr>
            <p:ph type="sldNum" sz="quarter" idx="12"/>
          </p:nvPr>
        </p:nvSpPr>
        <p:spPr/>
        <p:txBody>
          <a:bodyPr/>
          <a:lstStyle/>
          <a:p>
            <a:fld id="{608C809E-33B9-45BE-B130-5AF39CCD7C93}" type="slidenum">
              <a:rPr lang="en-US" smtClean="0"/>
              <a:t>45</a:t>
            </a:fld>
            <a:endParaRPr lang="en-US"/>
          </a:p>
        </p:txBody>
      </p:sp>
      <p:sp>
        <p:nvSpPr>
          <p:cNvPr id="4" name="Date Placeholder 3"/>
          <p:cNvSpPr>
            <a:spLocks noGrp="1"/>
          </p:cNvSpPr>
          <p:nvPr>
            <p:ph type="dt" sz="half" idx="2"/>
          </p:nvPr>
        </p:nvSpPr>
        <p:spPr/>
        <p:txBody>
          <a:bodyPr/>
          <a:lstStyle/>
          <a:p>
            <a:fld id="{AEDA02E6-3AC6-49BD-8608-19AC8AF9CEE9}" type="datetime1">
              <a:rPr lang="en-US" smtClean="0"/>
              <a:t>03/04/2013</a:t>
            </a:fld>
            <a:endParaRPr lang="en-US"/>
          </a:p>
        </p:txBody>
      </p:sp>
    </p:spTree>
    <p:extLst>
      <p:ext uri="{BB962C8B-B14F-4D97-AF65-F5344CB8AC3E}">
        <p14:creationId xmlns:p14="http://schemas.microsoft.com/office/powerpoint/2010/main" val="155822892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marR="0" rtl="0"/>
            <a:r>
              <a:rPr lang="en-US" sz="4000" b="1" i="0" u="none" strike="noStrike" kern="1800" baseline="0" smtClean="0">
                <a:solidFill>
                  <a:srgbClr val="1F497D"/>
                </a:solidFill>
                <a:latin typeface="Cambria"/>
              </a:rPr>
              <a:t> ETHICS </a:t>
            </a:r>
          </a:p>
        </p:txBody>
      </p:sp>
      <p:sp>
        <p:nvSpPr>
          <p:cNvPr id="3" name="Text Placeholder 2"/>
          <p:cNvSpPr>
            <a:spLocks noGrp="1"/>
          </p:cNvSpPr>
          <p:nvPr>
            <p:ph idx="1"/>
          </p:nvPr>
        </p:nvSpPr>
        <p:spPr/>
        <p:txBody>
          <a:bodyPr>
            <a:normAutofit fontScale="92500"/>
          </a:bodyPr>
          <a:lstStyle/>
          <a:p>
            <a:pPr lvl="0"/>
            <a:r>
              <a:rPr lang="vi-VN" b="1" i="0" u="none" strike="noStrike" baseline="0" smtClean="0">
                <a:solidFill>
                  <a:srgbClr val="4F81BD"/>
                </a:solidFill>
                <a:latin typeface="Cambria"/>
              </a:rPr>
              <a:t>ETHICS</a:t>
            </a:r>
            <a:r>
              <a:rPr lang="en-US" b="1">
                <a:solidFill>
                  <a:srgbClr val="4F81BD"/>
                </a:solidFill>
                <a:latin typeface="Cambria"/>
              </a:rPr>
              <a:t>: Effective technical and human implementation of computer-based systems</a:t>
            </a:r>
            <a:r>
              <a:rPr lang="vi-VN" b="1" i="0" u="none" strike="noStrike" baseline="0" smtClean="0">
                <a:solidFill>
                  <a:srgbClr val="4F81BD"/>
                </a:solidFill>
                <a:latin typeface="Cambria"/>
              </a:rPr>
              <a:t> (Enid Mumford, Manchester Business School, 1979, 1983, 1985): "một cách tiếp cận thiết kế có cấu trúc bao gồm các yếu tố tổ chức, hành chính và chất lượng quá trình làm việc" và "một phương pháp luận giải quyết vấn đề có sự tham gia" (a participative problem solving methodology)</a:t>
            </a:r>
          </a:p>
        </p:txBody>
      </p:sp>
      <p:sp>
        <p:nvSpPr>
          <p:cNvPr id="5" name="Footer Placeholder 4"/>
          <p:cNvSpPr>
            <a:spLocks noGrp="1"/>
          </p:cNvSpPr>
          <p:nvPr>
            <p:ph type="ftr" sz="quarter" idx="11"/>
          </p:nvPr>
        </p:nvSpPr>
        <p:spPr/>
        <p:txBody>
          <a:bodyPr/>
          <a:lstStyle/>
          <a:p>
            <a:r>
              <a:rPr lang="vi-VN" smtClean="0"/>
              <a:t>Chương 5: Các phương pháp luận phát triển HTTT</a:t>
            </a:r>
            <a:endParaRPr lang="en-US"/>
          </a:p>
        </p:txBody>
      </p:sp>
      <p:sp>
        <p:nvSpPr>
          <p:cNvPr id="6" name="Slide Number Placeholder 5"/>
          <p:cNvSpPr>
            <a:spLocks noGrp="1"/>
          </p:cNvSpPr>
          <p:nvPr>
            <p:ph type="sldNum" sz="quarter" idx="12"/>
          </p:nvPr>
        </p:nvSpPr>
        <p:spPr/>
        <p:txBody>
          <a:bodyPr/>
          <a:lstStyle/>
          <a:p>
            <a:fld id="{608C809E-33B9-45BE-B130-5AF39CCD7C93}" type="slidenum">
              <a:rPr lang="en-US" smtClean="0"/>
              <a:t>46</a:t>
            </a:fld>
            <a:endParaRPr lang="en-US"/>
          </a:p>
        </p:txBody>
      </p:sp>
      <p:sp>
        <p:nvSpPr>
          <p:cNvPr id="4" name="Date Placeholder 3"/>
          <p:cNvSpPr>
            <a:spLocks noGrp="1"/>
          </p:cNvSpPr>
          <p:nvPr>
            <p:ph type="dt" sz="half" idx="2"/>
          </p:nvPr>
        </p:nvSpPr>
        <p:spPr/>
        <p:txBody>
          <a:bodyPr/>
          <a:lstStyle/>
          <a:p>
            <a:fld id="{A13446BD-DC2F-4C00-8666-41662894950F}" type="datetime1">
              <a:rPr lang="en-US" smtClean="0"/>
              <a:t>03/04/2013</a:t>
            </a:fld>
            <a:endParaRPr lang="en-US"/>
          </a:p>
        </p:txBody>
      </p:sp>
    </p:spTree>
    <p:extLst>
      <p:ext uri="{BB962C8B-B14F-4D97-AF65-F5344CB8AC3E}">
        <p14:creationId xmlns:p14="http://schemas.microsoft.com/office/powerpoint/2010/main" val="308912703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R="0" rtl="0"/>
            <a:r>
              <a:rPr lang="en-US" b="1" i="0" u="none" strike="noStrike" kern="1800" baseline="0" smtClean="0">
                <a:solidFill>
                  <a:srgbClr val="1F497D"/>
                </a:solidFill>
                <a:latin typeface="Cambria"/>
              </a:rPr>
              <a:t>ETHICS ... </a:t>
            </a:r>
          </a:p>
        </p:txBody>
      </p:sp>
      <p:sp>
        <p:nvSpPr>
          <p:cNvPr id="3" name="Text Placeholder 2"/>
          <p:cNvSpPr>
            <a:spLocks noGrp="1"/>
          </p:cNvSpPr>
          <p:nvPr>
            <p:ph idx="1"/>
          </p:nvPr>
        </p:nvSpPr>
        <p:spPr/>
        <p:txBody>
          <a:bodyPr>
            <a:noAutofit/>
          </a:bodyPr>
          <a:lstStyle/>
          <a:p>
            <a:pPr marR="0" lvl="0" rtl="0">
              <a:spcBef>
                <a:spcPts val="300"/>
              </a:spcBef>
            </a:pPr>
            <a:r>
              <a:rPr lang="vi-VN" sz="2400" b="1" i="0" u="none" strike="noStrike" baseline="0" smtClean="0">
                <a:solidFill>
                  <a:srgbClr val="4F81BD"/>
                </a:solidFill>
                <a:latin typeface="Cambria"/>
              </a:rPr>
              <a:t>Phát triển thông qua nghiên cứu hành động </a:t>
            </a:r>
          </a:p>
          <a:p>
            <a:pPr marR="0" lvl="0" rtl="0">
              <a:spcBef>
                <a:spcPts val="300"/>
              </a:spcBef>
            </a:pPr>
            <a:r>
              <a:rPr lang="en-US" sz="2400" b="1" i="0" u="none" strike="noStrike" baseline="0" smtClean="0">
                <a:solidFill>
                  <a:srgbClr val="4F81BD"/>
                </a:solidFill>
                <a:latin typeface="Cambria"/>
              </a:rPr>
              <a:t>Góc nhìn thiết kế kỹ thuật - xã hội (the socio-technical design view): </a:t>
            </a:r>
          </a:p>
          <a:p>
            <a:pPr marR="0" lvl="1" rtl="0">
              <a:spcBef>
                <a:spcPts val="300"/>
              </a:spcBef>
            </a:pPr>
            <a:r>
              <a:rPr lang="en-US" sz="2000" b="1" i="0" u="none" strike="noStrike" baseline="0" smtClean="0">
                <a:solidFill>
                  <a:srgbClr val="4F81BD"/>
                </a:solidFill>
                <a:latin typeface="Cambria"/>
              </a:rPr>
              <a:t>hiệu quả về kỹ thuật </a:t>
            </a:r>
          </a:p>
          <a:p>
            <a:pPr marR="0" lvl="1" rtl="0">
              <a:spcBef>
                <a:spcPts val="300"/>
              </a:spcBef>
            </a:pPr>
            <a:r>
              <a:rPr lang="vi-VN" sz="2000" b="1" i="0" u="none" strike="noStrike" baseline="0" smtClean="0">
                <a:solidFill>
                  <a:srgbClr val="4F81BD"/>
                </a:solidFill>
                <a:latin typeface="Cambria"/>
              </a:rPr>
              <a:t>các đặc tính xã hội dẫn đến sự hài lòng công việc cao và cải thiện chất lượng quá trình làm việc, tức là hệ thống máy tính hiệu quả yêu cầu công nghệ phù hợp chặt chẽ với các yếu tố xã hội và tổ chức </a:t>
            </a:r>
          </a:p>
          <a:p>
            <a:pPr marR="0" lvl="0" rtl="0">
              <a:spcBef>
                <a:spcPts val="300"/>
              </a:spcBef>
            </a:pPr>
            <a:r>
              <a:rPr lang="vi-VN" sz="2400" b="1" i="0" u="none" strike="noStrike" baseline="0" smtClean="0">
                <a:solidFill>
                  <a:srgbClr val="4F81BD"/>
                </a:solidFill>
                <a:latin typeface="Cambria"/>
              </a:rPr>
              <a:t>Có nghĩa là để đạt được điều thì cần sự tham gia của người sử dụng ở tất cả các cấp trong việc thiết kế các hệ thống máy tính </a:t>
            </a:r>
          </a:p>
          <a:p>
            <a:pPr marR="0" lvl="0" rtl="0">
              <a:spcBef>
                <a:spcPts val="300"/>
              </a:spcBef>
            </a:pPr>
            <a:r>
              <a:rPr lang="vi-VN" sz="2400" b="1" i="0" u="none" strike="noStrike" baseline="0" smtClean="0">
                <a:solidFill>
                  <a:srgbClr val="4F81BD"/>
                </a:solidFill>
                <a:latin typeface="Cambria"/>
              </a:rPr>
              <a:t>ETHICS là hiện thân của một vị trí đạo đức và nó có một triết lý quy định rõ ràng </a:t>
            </a:r>
          </a:p>
        </p:txBody>
      </p:sp>
      <p:sp>
        <p:nvSpPr>
          <p:cNvPr id="5" name="Footer Placeholder 4"/>
          <p:cNvSpPr>
            <a:spLocks noGrp="1"/>
          </p:cNvSpPr>
          <p:nvPr>
            <p:ph type="ftr" sz="quarter" idx="11"/>
          </p:nvPr>
        </p:nvSpPr>
        <p:spPr/>
        <p:txBody>
          <a:bodyPr/>
          <a:lstStyle/>
          <a:p>
            <a:r>
              <a:rPr lang="vi-VN" smtClean="0"/>
              <a:t>Chương 5: Các phương pháp luận phát triển HTTT</a:t>
            </a:r>
            <a:endParaRPr lang="en-US"/>
          </a:p>
        </p:txBody>
      </p:sp>
      <p:sp>
        <p:nvSpPr>
          <p:cNvPr id="6" name="Slide Number Placeholder 5"/>
          <p:cNvSpPr>
            <a:spLocks noGrp="1"/>
          </p:cNvSpPr>
          <p:nvPr>
            <p:ph type="sldNum" sz="quarter" idx="12"/>
          </p:nvPr>
        </p:nvSpPr>
        <p:spPr/>
        <p:txBody>
          <a:bodyPr/>
          <a:lstStyle/>
          <a:p>
            <a:fld id="{608C809E-33B9-45BE-B130-5AF39CCD7C93}" type="slidenum">
              <a:rPr lang="en-US" smtClean="0"/>
              <a:t>47</a:t>
            </a:fld>
            <a:endParaRPr lang="en-US"/>
          </a:p>
        </p:txBody>
      </p:sp>
      <p:sp>
        <p:nvSpPr>
          <p:cNvPr id="4" name="Date Placeholder 3"/>
          <p:cNvSpPr>
            <a:spLocks noGrp="1"/>
          </p:cNvSpPr>
          <p:nvPr>
            <p:ph type="dt" sz="half" idx="2"/>
          </p:nvPr>
        </p:nvSpPr>
        <p:spPr/>
        <p:txBody>
          <a:bodyPr/>
          <a:lstStyle/>
          <a:p>
            <a:fld id="{F4BCBD56-84E4-4D94-B5BF-F56E75C80FE1}" type="datetime1">
              <a:rPr lang="en-US" smtClean="0"/>
              <a:t>03/04/2013</a:t>
            </a:fld>
            <a:endParaRPr lang="en-US"/>
          </a:p>
        </p:txBody>
      </p:sp>
    </p:spTree>
    <p:extLst>
      <p:ext uri="{BB962C8B-B14F-4D97-AF65-F5344CB8AC3E}">
        <p14:creationId xmlns:p14="http://schemas.microsoft.com/office/powerpoint/2010/main" val="136137328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R="0" rtl="0"/>
            <a:r>
              <a:rPr lang="en-US" b="1" i="0" u="none" strike="noStrike" kern="1800" baseline="0" smtClean="0">
                <a:solidFill>
                  <a:srgbClr val="1F497D"/>
                </a:solidFill>
                <a:latin typeface="Cambria"/>
              </a:rPr>
              <a:t>ETHICS ... </a:t>
            </a:r>
          </a:p>
        </p:txBody>
      </p:sp>
      <p:sp>
        <p:nvSpPr>
          <p:cNvPr id="3" name="Text Placeholder 2"/>
          <p:cNvSpPr>
            <a:spLocks noGrp="1"/>
          </p:cNvSpPr>
          <p:nvPr>
            <p:ph idx="1"/>
          </p:nvPr>
        </p:nvSpPr>
        <p:spPr/>
        <p:txBody>
          <a:bodyPr>
            <a:normAutofit/>
          </a:bodyPr>
          <a:lstStyle/>
          <a:p>
            <a:pPr marL="0" marR="0" lvl="0" indent="0" rtl="0">
              <a:buNone/>
            </a:pPr>
            <a:r>
              <a:rPr lang="en-US" b="1" i="0" u="none" strike="noStrike" baseline="0" smtClean="0">
                <a:solidFill>
                  <a:srgbClr val="4F81BD"/>
                </a:solidFill>
                <a:latin typeface="Cambria"/>
              </a:rPr>
              <a:t>Thiết kế hệ thống tốt </a:t>
            </a:r>
            <a:br>
              <a:rPr lang="en-US" b="1" i="0" u="none" strike="noStrike" baseline="0" smtClean="0">
                <a:solidFill>
                  <a:srgbClr val="4F81BD"/>
                </a:solidFill>
                <a:latin typeface="Cambria"/>
              </a:rPr>
            </a:br>
            <a:r>
              <a:rPr lang="en-US" b="1" i="0" u="none" strike="noStrike" baseline="0" smtClean="0">
                <a:solidFill>
                  <a:srgbClr val="4F81BD"/>
                </a:solidFill>
                <a:latin typeface="Cambria"/>
              </a:rPr>
              <a:t>(Good systems design): </a:t>
            </a:r>
          </a:p>
          <a:p>
            <a:pPr marR="0" lvl="0" rtl="0"/>
            <a:r>
              <a:rPr lang="vi-VN" sz="2800" b="1" i="0" u="none" strike="noStrike" baseline="0" smtClean="0">
                <a:solidFill>
                  <a:srgbClr val="4F81BD"/>
                </a:solidFill>
                <a:latin typeface="Cambria"/>
              </a:rPr>
              <a:t>Công nghệ mới cung cấp cơ hội cho sự thay đổi và cải tiến </a:t>
            </a:r>
          </a:p>
          <a:p>
            <a:pPr marR="0" lvl="0" rtl="0"/>
            <a:r>
              <a:rPr lang="vi-VN" sz="2800" b="1" i="0" u="none" strike="noStrike" baseline="0" smtClean="0">
                <a:solidFill>
                  <a:srgbClr val="4F81BD"/>
                </a:solidFill>
                <a:latin typeface="Cambria"/>
              </a:rPr>
              <a:t>Phân biệt giữa dễ dàng và khó khăn để thực hiện các thay đổi </a:t>
            </a:r>
          </a:p>
          <a:p>
            <a:pPr marR="0" lvl="0" rtl="0"/>
            <a:r>
              <a:rPr lang="en-US" sz="2800" b="1" i="0" u="none" strike="noStrike" baseline="0" smtClean="0">
                <a:solidFill>
                  <a:srgbClr val="4F81BD"/>
                </a:solidFill>
                <a:latin typeface="Cambria"/>
              </a:rPr>
              <a:t>Thiết kế lại công việc cần phải là một phần của nhiệm vụ thiết kế </a:t>
            </a:r>
          </a:p>
        </p:txBody>
      </p:sp>
      <p:sp>
        <p:nvSpPr>
          <p:cNvPr id="5" name="Footer Placeholder 4"/>
          <p:cNvSpPr>
            <a:spLocks noGrp="1"/>
          </p:cNvSpPr>
          <p:nvPr>
            <p:ph type="ftr" sz="quarter" idx="11"/>
          </p:nvPr>
        </p:nvSpPr>
        <p:spPr/>
        <p:txBody>
          <a:bodyPr/>
          <a:lstStyle/>
          <a:p>
            <a:r>
              <a:rPr lang="vi-VN" smtClean="0"/>
              <a:t>Chương 5: Các phương pháp luận phát triển HTTT</a:t>
            </a:r>
            <a:endParaRPr lang="en-US"/>
          </a:p>
        </p:txBody>
      </p:sp>
      <p:sp>
        <p:nvSpPr>
          <p:cNvPr id="6" name="Slide Number Placeholder 5"/>
          <p:cNvSpPr>
            <a:spLocks noGrp="1"/>
          </p:cNvSpPr>
          <p:nvPr>
            <p:ph type="sldNum" sz="quarter" idx="12"/>
          </p:nvPr>
        </p:nvSpPr>
        <p:spPr/>
        <p:txBody>
          <a:bodyPr/>
          <a:lstStyle/>
          <a:p>
            <a:fld id="{608C809E-33B9-45BE-B130-5AF39CCD7C93}" type="slidenum">
              <a:rPr lang="en-US" smtClean="0"/>
              <a:t>48</a:t>
            </a:fld>
            <a:endParaRPr lang="en-US"/>
          </a:p>
        </p:txBody>
      </p:sp>
      <p:sp>
        <p:nvSpPr>
          <p:cNvPr id="4" name="Date Placeholder 3"/>
          <p:cNvSpPr>
            <a:spLocks noGrp="1"/>
          </p:cNvSpPr>
          <p:nvPr>
            <p:ph type="dt" sz="half" idx="2"/>
          </p:nvPr>
        </p:nvSpPr>
        <p:spPr/>
        <p:txBody>
          <a:bodyPr/>
          <a:lstStyle/>
          <a:p>
            <a:fld id="{1B501958-E92A-4861-88C1-33A3DE212C42}" type="datetime1">
              <a:rPr lang="en-US" smtClean="0"/>
              <a:t>03/04/2013</a:t>
            </a:fld>
            <a:endParaRPr lang="en-US"/>
          </a:p>
        </p:txBody>
      </p:sp>
    </p:spTree>
    <p:extLst>
      <p:ext uri="{BB962C8B-B14F-4D97-AF65-F5344CB8AC3E}">
        <p14:creationId xmlns:p14="http://schemas.microsoft.com/office/powerpoint/2010/main" val="311479033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marR="0" rtl="0"/>
            <a:r>
              <a:rPr lang="en-US" b="1" i="0" u="none" strike="noStrike" kern="1800" baseline="0" smtClean="0">
                <a:solidFill>
                  <a:srgbClr val="1F497D"/>
                </a:solidFill>
                <a:latin typeface="Cambria"/>
              </a:rPr>
              <a:t>ETHICS: thiết kế kỹ thuật-xã hội </a:t>
            </a:r>
            <a:r>
              <a:rPr lang="en-US" b="1" i="0" u="none" strike="noStrike" kern="1800" baseline="0" smtClean="0">
                <a:solidFill>
                  <a:srgbClr val="1F497D"/>
                </a:solidFill>
                <a:latin typeface="Cambria"/>
              </a:rPr>
              <a:t/>
            </a:r>
            <a:br>
              <a:rPr lang="en-US" b="1" i="0" u="none" strike="noStrike" kern="1800" baseline="0" smtClean="0">
                <a:solidFill>
                  <a:srgbClr val="1F497D"/>
                </a:solidFill>
                <a:latin typeface="Cambria"/>
              </a:rPr>
            </a:br>
            <a:r>
              <a:rPr lang="en-US" b="1" i="0" u="none" strike="noStrike" kern="1800" baseline="0" smtClean="0">
                <a:solidFill>
                  <a:srgbClr val="1F497D"/>
                </a:solidFill>
                <a:latin typeface="Cambria"/>
              </a:rPr>
              <a:t>(</a:t>
            </a:r>
            <a:r>
              <a:rPr lang="en-US" b="1" i="0" u="none" strike="noStrike" kern="1800" baseline="0" smtClean="0">
                <a:solidFill>
                  <a:srgbClr val="1F497D"/>
                </a:solidFill>
                <a:latin typeface="Cambria"/>
              </a:rPr>
              <a:t>socio-technical design) </a:t>
            </a:r>
          </a:p>
        </p:txBody>
      </p:sp>
      <p:sp>
        <p:nvSpPr>
          <p:cNvPr id="3" name="Text Placeholder 2"/>
          <p:cNvSpPr>
            <a:spLocks noGrp="1"/>
          </p:cNvSpPr>
          <p:nvPr>
            <p:ph idx="1"/>
          </p:nvPr>
        </p:nvSpPr>
        <p:spPr>
          <a:xfrm>
            <a:off x="283780" y="2514600"/>
            <a:ext cx="8544910" cy="3810000"/>
          </a:xfrm>
        </p:spPr>
        <p:txBody>
          <a:bodyPr>
            <a:normAutofit fontScale="77500" lnSpcReduction="20000"/>
          </a:bodyPr>
          <a:lstStyle/>
          <a:p>
            <a:pPr marR="0" lvl="0" rtl="0">
              <a:lnSpc>
                <a:spcPct val="120000"/>
              </a:lnSpc>
              <a:spcBef>
                <a:spcPts val="600"/>
              </a:spcBef>
            </a:pPr>
            <a:r>
              <a:rPr lang="en-US" b="1" i="0" u="none" strike="noStrike" baseline="0" smtClean="0">
                <a:solidFill>
                  <a:srgbClr val="4F81BD"/>
                </a:solidFill>
                <a:latin typeface="Cambria"/>
              </a:rPr>
              <a:t>Cách tiếp cận thiết kế kỹ thuật - xã hội thừa nhận rằng: </a:t>
            </a:r>
          </a:p>
          <a:p>
            <a:pPr marR="0" lvl="1" rtl="0">
              <a:lnSpc>
                <a:spcPct val="120000"/>
              </a:lnSpc>
              <a:spcBef>
                <a:spcPts val="600"/>
              </a:spcBef>
            </a:pPr>
            <a:r>
              <a:rPr lang="en-US" b="1" i="0" u="none" strike="noStrike" baseline="0" smtClean="0">
                <a:solidFill>
                  <a:srgbClr val="4F81BD"/>
                </a:solidFill>
                <a:latin typeface="Cambria"/>
              </a:rPr>
              <a:t>các cá nhân và các nhóm khác nhau có nhu cầu, lợi ích và các giá trị cụ thể</a:t>
            </a:r>
          </a:p>
          <a:p>
            <a:pPr marR="0" lvl="1" rtl="0">
              <a:lnSpc>
                <a:spcPct val="120000"/>
              </a:lnSpc>
              <a:spcBef>
                <a:spcPts val="600"/>
              </a:spcBef>
            </a:pPr>
            <a:r>
              <a:rPr lang="vi-VN" b="1" i="0" u="none" strike="noStrike" baseline="0" smtClean="0">
                <a:solidFill>
                  <a:srgbClr val="4F81BD"/>
                </a:solidFill>
                <a:latin typeface="Cambria"/>
              </a:rPr>
              <a:t>điều này phải được đáp ứng để thực hiện thành công </a:t>
            </a:r>
            <a:r>
              <a:rPr lang="en-US" b="1" i="0" u="none" strike="noStrike" baseline="0" smtClean="0">
                <a:solidFill>
                  <a:srgbClr val="4F81BD"/>
                </a:solidFill>
                <a:latin typeface="Cambria"/>
              </a:rPr>
              <a:t/>
            </a:r>
            <a:br>
              <a:rPr lang="en-US" b="1" i="0" u="none" strike="noStrike" baseline="0" smtClean="0">
                <a:solidFill>
                  <a:srgbClr val="4F81BD"/>
                </a:solidFill>
                <a:latin typeface="Cambria"/>
              </a:rPr>
            </a:br>
            <a:r>
              <a:rPr lang="vi-VN" b="1" i="0" u="none" strike="noStrike" baseline="0" smtClean="0">
                <a:solidFill>
                  <a:srgbClr val="4F81BD"/>
                </a:solidFill>
                <a:latin typeface="Cambria"/>
              </a:rPr>
              <a:t>sự </a:t>
            </a:r>
            <a:r>
              <a:rPr lang="vi-VN" b="1" i="0" u="none" strike="noStrike" baseline="0" smtClean="0">
                <a:solidFill>
                  <a:srgbClr val="4F81BD"/>
                </a:solidFill>
                <a:latin typeface="Cambria"/>
              </a:rPr>
              <a:t>thay đổi </a:t>
            </a:r>
          </a:p>
          <a:p>
            <a:pPr marR="0" lvl="0" rtl="0">
              <a:lnSpc>
                <a:spcPct val="120000"/>
              </a:lnSpc>
              <a:spcBef>
                <a:spcPts val="600"/>
              </a:spcBef>
            </a:pPr>
            <a:r>
              <a:rPr lang="vi-VN" b="1" i="0" u="none" strike="noStrike" baseline="0" smtClean="0">
                <a:solidFill>
                  <a:srgbClr val="4F81BD"/>
                </a:solidFill>
                <a:latin typeface="Cambria"/>
              </a:rPr>
              <a:t>Sự hài lòng công việc (job satisfaction): một "phù hợp" giữa nhu cầu công việc của nhân viên, kỳ vọng và nguyện vọng và yêu cầu công việc theo quy định của </a:t>
            </a:r>
            <a:r>
              <a:rPr lang="en-US" b="1" i="0" u="none" strike="noStrike" baseline="0" smtClean="0">
                <a:solidFill>
                  <a:srgbClr val="4F81BD"/>
                </a:solidFill>
                <a:latin typeface="Cambria"/>
              </a:rPr>
              <a:t/>
            </a:r>
            <a:br>
              <a:rPr lang="en-US" b="1" i="0" u="none" strike="noStrike" baseline="0" smtClean="0">
                <a:solidFill>
                  <a:srgbClr val="4F81BD"/>
                </a:solidFill>
                <a:latin typeface="Cambria"/>
              </a:rPr>
            </a:br>
            <a:r>
              <a:rPr lang="vi-VN" b="1" i="0" u="none" strike="noStrike" baseline="0" smtClean="0">
                <a:solidFill>
                  <a:srgbClr val="4F81BD"/>
                </a:solidFill>
                <a:latin typeface="Cambria"/>
              </a:rPr>
              <a:t>tổ </a:t>
            </a:r>
            <a:r>
              <a:rPr lang="vi-VN" b="1" i="0" u="none" strike="noStrike" baseline="0" smtClean="0">
                <a:solidFill>
                  <a:srgbClr val="4F81BD"/>
                </a:solidFill>
                <a:latin typeface="Cambria"/>
              </a:rPr>
              <a:t>chức </a:t>
            </a:r>
          </a:p>
        </p:txBody>
      </p:sp>
      <p:sp>
        <p:nvSpPr>
          <p:cNvPr id="5" name="Footer Placeholder 4"/>
          <p:cNvSpPr>
            <a:spLocks noGrp="1"/>
          </p:cNvSpPr>
          <p:nvPr>
            <p:ph type="ftr" sz="quarter" idx="11"/>
          </p:nvPr>
        </p:nvSpPr>
        <p:spPr/>
        <p:txBody>
          <a:bodyPr/>
          <a:lstStyle/>
          <a:p>
            <a:r>
              <a:rPr lang="vi-VN" smtClean="0"/>
              <a:t>Chương 5: Các phương pháp luận phát triển HTTT</a:t>
            </a:r>
            <a:endParaRPr lang="en-US"/>
          </a:p>
        </p:txBody>
      </p:sp>
      <p:sp>
        <p:nvSpPr>
          <p:cNvPr id="6" name="Slide Number Placeholder 5"/>
          <p:cNvSpPr>
            <a:spLocks noGrp="1"/>
          </p:cNvSpPr>
          <p:nvPr>
            <p:ph type="sldNum" sz="quarter" idx="12"/>
          </p:nvPr>
        </p:nvSpPr>
        <p:spPr/>
        <p:txBody>
          <a:bodyPr/>
          <a:lstStyle/>
          <a:p>
            <a:fld id="{608C809E-33B9-45BE-B130-5AF39CCD7C93}" type="slidenum">
              <a:rPr lang="en-US" smtClean="0"/>
              <a:t>49</a:t>
            </a:fld>
            <a:endParaRPr lang="en-US"/>
          </a:p>
        </p:txBody>
      </p:sp>
      <p:sp>
        <p:nvSpPr>
          <p:cNvPr id="4" name="Date Placeholder 3"/>
          <p:cNvSpPr>
            <a:spLocks noGrp="1"/>
          </p:cNvSpPr>
          <p:nvPr>
            <p:ph type="dt" sz="half" idx="2"/>
          </p:nvPr>
        </p:nvSpPr>
        <p:spPr/>
        <p:txBody>
          <a:bodyPr/>
          <a:lstStyle/>
          <a:p>
            <a:fld id="{37FE98ED-C031-49C3-A6CD-6677C94664EA}" type="datetime1">
              <a:rPr lang="en-US" smtClean="0"/>
              <a:t>03/04/2013</a:t>
            </a:fld>
            <a:endParaRPr lang="en-US"/>
          </a:p>
        </p:txBody>
      </p:sp>
    </p:spTree>
    <p:extLst>
      <p:ext uri="{BB962C8B-B14F-4D97-AF65-F5344CB8AC3E}">
        <p14:creationId xmlns:p14="http://schemas.microsoft.com/office/powerpoint/2010/main" val="358720309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R="0" rtl="0"/>
            <a:r>
              <a:rPr lang="en-US" b="1" i="0" u="none" strike="noStrike" kern="1800" baseline="0" smtClean="0">
                <a:solidFill>
                  <a:srgbClr val="1F497D"/>
                </a:solidFill>
                <a:latin typeface="Cambria"/>
              </a:rPr>
              <a:t>ETHICS ... </a:t>
            </a:r>
          </a:p>
        </p:txBody>
      </p:sp>
      <p:sp>
        <p:nvSpPr>
          <p:cNvPr id="3" name="Text Placeholder 2"/>
          <p:cNvSpPr>
            <a:spLocks noGrp="1"/>
          </p:cNvSpPr>
          <p:nvPr>
            <p:ph idx="1"/>
          </p:nvPr>
        </p:nvSpPr>
        <p:spPr/>
        <p:txBody>
          <a:bodyPr>
            <a:normAutofit fontScale="92500" lnSpcReduction="20000"/>
          </a:bodyPr>
          <a:lstStyle/>
          <a:p>
            <a:pPr marL="0" marR="0" lvl="0" indent="0" rtl="0">
              <a:buNone/>
            </a:pPr>
            <a:r>
              <a:rPr lang="vi-VN" b="1" i="0" u="none" strike="noStrike" baseline="0" smtClean="0">
                <a:solidFill>
                  <a:srgbClr val="4F81BD"/>
                </a:solidFill>
                <a:latin typeface="Cambria"/>
              </a:rPr>
              <a:t>Một khuôn khổ các yếu tố mô tả và đo lường sự hài lòng công việc: </a:t>
            </a:r>
          </a:p>
          <a:p>
            <a:pPr marR="0" lvl="0" rtl="0"/>
            <a:r>
              <a:rPr lang="pt-BR" b="1" i="0" u="none" strike="noStrike" baseline="0" smtClean="0">
                <a:solidFill>
                  <a:srgbClr val="4F81BD"/>
                </a:solidFill>
                <a:latin typeface="Cambria"/>
              </a:rPr>
              <a:t>Cá tính cá nhân cá tính, nền tảng, giáo dục: </a:t>
            </a:r>
          </a:p>
          <a:p>
            <a:pPr marR="0" lvl="1" rtl="0"/>
            <a:r>
              <a:rPr lang="en-US" b="1" i="0" u="none" strike="noStrike" baseline="0" smtClean="0">
                <a:solidFill>
                  <a:srgbClr val="4F81BD"/>
                </a:solidFill>
                <a:latin typeface="Cambria"/>
              </a:rPr>
              <a:t>phù hợp với tri thức </a:t>
            </a:r>
          </a:p>
          <a:p>
            <a:pPr marR="0" lvl="1" rtl="0"/>
            <a:r>
              <a:rPr lang="en-US" b="1" i="0" u="none" strike="noStrike" baseline="0" smtClean="0">
                <a:solidFill>
                  <a:srgbClr val="4F81BD"/>
                </a:solidFill>
                <a:latin typeface="Cambria"/>
              </a:rPr>
              <a:t>phù hợp với tâm lý </a:t>
            </a:r>
          </a:p>
          <a:p>
            <a:pPr marR="0" lvl="0" rtl="0"/>
            <a:r>
              <a:rPr lang="en-US" b="1" i="0" u="none" strike="noStrike" baseline="0" smtClean="0">
                <a:solidFill>
                  <a:srgbClr val="4F81BD"/>
                </a:solidFill>
                <a:latin typeface="Cambria"/>
              </a:rPr>
              <a:t>Thẩm quyền, kiểm soát và hiệu quả: </a:t>
            </a:r>
          </a:p>
          <a:p>
            <a:pPr marR="0" lvl="1" rtl="0"/>
            <a:r>
              <a:rPr lang="en-US" b="1" i="0" u="none" strike="noStrike" baseline="0" smtClean="0">
                <a:solidFill>
                  <a:srgbClr val="4F81BD"/>
                </a:solidFill>
                <a:latin typeface="Cambria"/>
              </a:rPr>
              <a:t>phù hợp với hiệu quả </a:t>
            </a:r>
          </a:p>
          <a:p>
            <a:pPr marR="0" lvl="1" rtl="0"/>
            <a:r>
              <a:rPr lang="en-US" b="1" i="0" u="none" strike="noStrike" baseline="0" smtClean="0">
                <a:solidFill>
                  <a:srgbClr val="4F81BD"/>
                </a:solidFill>
                <a:latin typeface="Cambria"/>
              </a:rPr>
              <a:t>phù hợp với cấu trúc công việc </a:t>
            </a:r>
          </a:p>
          <a:p>
            <a:pPr marR="0" lvl="0" rtl="0"/>
            <a:r>
              <a:rPr lang="en-US" b="1" i="0" u="none" strike="noStrike" baseline="0" smtClean="0">
                <a:solidFill>
                  <a:srgbClr val="4F81BD"/>
                </a:solidFill>
                <a:latin typeface="Cambria"/>
              </a:rPr>
              <a:t>Giá trị nhân viên: </a:t>
            </a:r>
          </a:p>
          <a:p>
            <a:pPr marR="0" lvl="1" rtl="0"/>
            <a:r>
              <a:rPr lang="vi-VN" b="1" i="0" u="none" strike="noStrike" baseline="0" smtClean="0">
                <a:solidFill>
                  <a:srgbClr val="4F81BD"/>
                </a:solidFill>
                <a:latin typeface="Cambria"/>
              </a:rPr>
              <a:t>phù hợp với đạo đức </a:t>
            </a:r>
          </a:p>
        </p:txBody>
      </p:sp>
      <p:sp>
        <p:nvSpPr>
          <p:cNvPr id="5" name="Footer Placeholder 4"/>
          <p:cNvSpPr>
            <a:spLocks noGrp="1"/>
          </p:cNvSpPr>
          <p:nvPr>
            <p:ph type="ftr" sz="quarter" idx="11"/>
          </p:nvPr>
        </p:nvSpPr>
        <p:spPr/>
        <p:txBody>
          <a:bodyPr/>
          <a:lstStyle/>
          <a:p>
            <a:r>
              <a:rPr lang="vi-VN" smtClean="0"/>
              <a:t>Chương 5: Các phương pháp luận phát triển HTTT</a:t>
            </a:r>
            <a:endParaRPr lang="en-US"/>
          </a:p>
        </p:txBody>
      </p:sp>
      <p:sp>
        <p:nvSpPr>
          <p:cNvPr id="6" name="Slide Number Placeholder 5"/>
          <p:cNvSpPr>
            <a:spLocks noGrp="1"/>
          </p:cNvSpPr>
          <p:nvPr>
            <p:ph type="sldNum" sz="quarter" idx="12"/>
          </p:nvPr>
        </p:nvSpPr>
        <p:spPr/>
        <p:txBody>
          <a:bodyPr/>
          <a:lstStyle/>
          <a:p>
            <a:fld id="{608C809E-33B9-45BE-B130-5AF39CCD7C93}" type="slidenum">
              <a:rPr lang="en-US" smtClean="0"/>
              <a:t>50</a:t>
            </a:fld>
            <a:endParaRPr lang="en-US"/>
          </a:p>
        </p:txBody>
      </p:sp>
      <p:sp>
        <p:nvSpPr>
          <p:cNvPr id="4" name="Date Placeholder 3"/>
          <p:cNvSpPr>
            <a:spLocks noGrp="1"/>
          </p:cNvSpPr>
          <p:nvPr>
            <p:ph type="dt" sz="half" idx="2"/>
          </p:nvPr>
        </p:nvSpPr>
        <p:spPr/>
        <p:txBody>
          <a:bodyPr/>
          <a:lstStyle/>
          <a:p>
            <a:fld id="{21722AE2-2A45-4D3D-8409-3B18A46B46CF}" type="datetime1">
              <a:rPr lang="en-US" smtClean="0"/>
              <a:t>03/04/2013</a:t>
            </a:fld>
            <a:endParaRPr lang="en-US"/>
          </a:p>
        </p:txBody>
      </p:sp>
    </p:spTree>
    <p:extLst>
      <p:ext uri="{BB962C8B-B14F-4D97-AF65-F5344CB8AC3E}">
        <p14:creationId xmlns:p14="http://schemas.microsoft.com/office/powerpoint/2010/main" val="239316564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marR="0" rtl="0"/>
            <a:r>
              <a:rPr lang="vi-VN" sz="3000" b="1" i="0" u="none" strike="noStrike" kern="1800" baseline="0" smtClean="0">
                <a:solidFill>
                  <a:srgbClr val="1F497D"/>
                </a:solidFill>
                <a:latin typeface="Cambria"/>
              </a:rPr>
              <a:t>Mười lăm bước phiên bản được mô tả trong Mumford (1983) &amp; văn bản theo quy định </a:t>
            </a:r>
          </a:p>
        </p:txBody>
      </p:sp>
      <p:sp>
        <p:nvSpPr>
          <p:cNvPr id="3" name="Text Placeholder 2"/>
          <p:cNvSpPr>
            <a:spLocks noGrp="1"/>
          </p:cNvSpPr>
          <p:nvPr>
            <p:ph sz="half" idx="1"/>
          </p:nvPr>
        </p:nvSpPr>
        <p:spPr>
          <a:xfrm>
            <a:off x="299620" y="2286000"/>
            <a:ext cx="4098959" cy="4038600"/>
          </a:xfrm>
        </p:spPr>
        <p:txBody>
          <a:bodyPr>
            <a:noAutofit/>
          </a:bodyPr>
          <a:lstStyle/>
          <a:p>
            <a:pPr marR="0" lvl="0" rtl="0">
              <a:spcBef>
                <a:spcPts val="600"/>
              </a:spcBef>
            </a:pPr>
            <a:r>
              <a:rPr lang="vi-VN" sz="2000" b="1" i="0" u="none" strike="noStrike" baseline="0" smtClean="0">
                <a:solidFill>
                  <a:srgbClr val="4F81BD"/>
                </a:solidFill>
                <a:latin typeface="Cambria"/>
              </a:rPr>
              <a:t>Bước 1: Tại sao thay đổi? </a:t>
            </a:r>
          </a:p>
          <a:p>
            <a:pPr marR="0" lvl="0" rtl="0">
              <a:spcBef>
                <a:spcPts val="600"/>
              </a:spcBef>
            </a:pPr>
            <a:r>
              <a:rPr lang="vi-VN" sz="2000" b="1" i="0" u="none" strike="noStrike" baseline="0" smtClean="0">
                <a:solidFill>
                  <a:srgbClr val="4F81BD"/>
                </a:solidFill>
                <a:latin typeface="Cambria"/>
              </a:rPr>
              <a:t>Bước 2: Ranh giới hệ thống </a:t>
            </a:r>
          </a:p>
          <a:p>
            <a:pPr marR="0" lvl="0" rtl="0">
              <a:spcBef>
                <a:spcPts val="600"/>
              </a:spcBef>
            </a:pPr>
            <a:r>
              <a:rPr lang="vi-VN" sz="2000" b="1" i="0" u="none" strike="noStrike" baseline="0" smtClean="0">
                <a:solidFill>
                  <a:srgbClr val="4F81BD"/>
                </a:solidFill>
                <a:latin typeface="Cambria"/>
              </a:rPr>
              <a:t>Bước 3: Mô tả hệ thống hiện có </a:t>
            </a:r>
          </a:p>
          <a:p>
            <a:pPr marR="0" lvl="0" rtl="0">
              <a:spcBef>
                <a:spcPts val="600"/>
              </a:spcBef>
            </a:pPr>
            <a:r>
              <a:rPr lang="vi-VN" sz="2000" b="1" i="0" u="none" strike="noStrike" baseline="0" smtClean="0">
                <a:solidFill>
                  <a:srgbClr val="4F81BD"/>
                </a:solidFill>
                <a:latin typeface="Cambria"/>
              </a:rPr>
              <a:t>Bước 4: Xác định các mục tiêu quan trọng </a:t>
            </a:r>
          </a:p>
          <a:p>
            <a:pPr marR="0" lvl="0" rtl="0">
              <a:spcBef>
                <a:spcPts val="600"/>
              </a:spcBef>
            </a:pPr>
            <a:r>
              <a:rPr lang="vi-VN" sz="2000" b="1" i="0" u="none" strike="noStrike" baseline="0" smtClean="0">
                <a:solidFill>
                  <a:srgbClr val="4F81BD"/>
                </a:solidFill>
                <a:latin typeface="Cambria"/>
              </a:rPr>
              <a:t>Bước 5: Xác định các nhiệm vụ trọng tâm </a:t>
            </a:r>
          </a:p>
          <a:p>
            <a:pPr marR="0" lvl="0" rtl="0">
              <a:spcBef>
                <a:spcPts val="600"/>
              </a:spcBef>
            </a:pPr>
            <a:r>
              <a:rPr lang="vi-VN" sz="2000" b="1" i="0" u="none" strike="noStrike" baseline="0" smtClean="0">
                <a:solidFill>
                  <a:srgbClr val="4F81BD"/>
                </a:solidFill>
                <a:latin typeface="Cambria"/>
              </a:rPr>
              <a:t>Bước 6: Định nghĩa các nhu cầu thông tin quan trọng </a:t>
            </a:r>
          </a:p>
          <a:p>
            <a:pPr marR="0" lvl="0" rtl="0">
              <a:spcBef>
                <a:spcPts val="600"/>
              </a:spcBef>
            </a:pPr>
            <a:r>
              <a:rPr lang="vi-VN" sz="2000" b="1" i="0" u="none" strike="noStrike" baseline="0" smtClean="0">
                <a:solidFill>
                  <a:srgbClr val="4F81BD"/>
                </a:solidFill>
                <a:latin typeface="Cambria"/>
              </a:rPr>
              <a:t>Bước 7: Chẩn đoán các nhu cầu hiệu quả </a:t>
            </a:r>
          </a:p>
        </p:txBody>
      </p:sp>
      <p:sp>
        <p:nvSpPr>
          <p:cNvPr id="4" name="Content Placeholder 3"/>
          <p:cNvSpPr>
            <a:spLocks noGrp="1"/>
          </p:cNvSpPr>
          <p:nvPr>
            <p:ph sz="half" idx="2"/>
          </p:nvPr>
        </p:nvSpPr>
        <p:spPr>
          <a:xfrm>
            <a:off x="4713890" y="2286000"/>
            <a:ext cx="4106482" cy="4038600"/>
          </a:xfrm>
        </p:spPr>
        <p:txBody>
          <a:bodyPr>
            <a:normAutofit fontScale="92500" lnSpcReduction="10000"/>
          </a:bodyPr>
          <a:lstStyle/>
          <a:p>
            <a:pPr>
              <a:spcBef>
                <a:spcPts val="600"/>
              </a:spcBef>
            </a:pPr>
            <a:r>
              <a:rPr lang="vi-VN" sz="2000" b="1">
                <a:solidFill>
                  <a:srgbClr val="4F81BD"/>
                </a:solidFill>
                <a:latin typeface="Cambria"/>
              </a:rPr>
              <a:t>Bước 8: Chẩn đoán nhu cầu của sự hài lòng công việc</a:t>
            </a:r>
          </a:p>
          <a:p>
            <a:pPr lvl="0">
              <a:spcBef>
                <a:spcPts val="600"/>
              </a:spcBef>
            </a:pPr>
            <a:r>
              <a:rPr lang="vi-VN" sz="2000" b="1" smtClean="0">
                <a:solidFill>
                  <a:srgbClr val="4F81BD"/>
                </a:solidFill>
                <a:latin typeface="Cambria"/>
              </a:rPr>
              <a:t>Bước </a:t>
            </a:r>
            <a:r>
              <a:rPr lang="vi-VN" sz="2000" b="1">
                <a:solidFill>
                  <a:srgbClr val="4F81BD"/>
                </a:solidFill>
                <a:latin typeface="Cambria"/>
              </a:rPr>
              <a:t>9: Phân tích tương lai </a:t>
            </a:r>
          </a:p>
          <a:p>
            <a:pPr lvl="0">
              <a:spcBef>
                <a:spcPts val="600"/>
              </a:spcBef>
            </a:pPr>
            <a:r>
              <a:rPr lang="vi-VN" sz="2000" b="1">
                <a:solidFill>
                  <a:srgbClr val="4F81BD"/>
                </a:solidFill>
                <a:latin typeface="Cambria"/>
              </a:rPr>
              <a:t>Bước 10: Chỉ định và lập trọng số hiệu quả; nhu cầu hài lòng công việc và </a:t>
            </a:r>
            <a:r>
              <a:rPr lang="vi-VN" sz="2000" b="1" smtClean="0">
                <a:solidFill>
                  <a:srgbClr val="4F81BD"/>
                </a:solidFill>
                <a:latin typeface="Cambria"/>
              </a:rPr>
              <a:t>mục </a:t>
            </a:r>
            <a:r>
              <a:rPr lang="vi-VN" sz="2000" b="1">
                <a:solidFill>
                  <a:srgbClr val="4F81BD"/>
                </a:solidFill>
                <a:latin typeface="Cambria"/>
              </a:rPr>
              <a:t>tiêu </a:t>
            </a:r>
          </a:p>
          <a:p>
            <a:pPr lvl="0">
              <a:spcBef>
                <a:spcPts val="600"/>
              </a:spcBef>
            </a:pPr>
            <a:r>
              <a:rPr lang="vi-VN" sz="2000" b="1">
                <a:solidFill>
                  <a:srgbClr val="4F81BD"/>
                </a:solidFill>
                <a:latin typeface="Cambria"/>
              </a:rPr>
              <a:t>Bước 11: Thiết kế tổ chức của hệ thống mới </a:t>
            </a:r>
          </a:p>
          <a:p>
            <a:pPr lvl="0">
              <a:spcBef>
                <a:spcPts val="600"/>
              </a:spcBef>
            </a:pPr>
            <a:r>
              <a:rPr lang="vi-VN" sz="2000" b="1">
                <a:solidFill>
                  <a:srgbClr val="4F81BD"/>
                </a:solidFill>
                <a:latin typeface="Cambria"/>
              </a:rPr>
              <a:t>Bước 12: Các tùy chọn kỹ thuật </a:t>
            </a:r>
          </a:p>
          <a:p>
            <a:pPr lvl="0">
              <a:spcBef>
                <a:spcPts val="600"/>
              </a:spcBef>
            </a:pPr>
            <a:r>
              <a:rPr lang="vi-VN" sz="2000" b="1">
                <a:solidFill>
                  <a:srgbClr val="4F81BD"/>
                </a:solidFill>
                <a:latin typeface="Cambria"/>
              </a:rPr>
              <a:t>Bước 13: Chuẩn bị một công việc thiết kế chi tiết </a:t>
            </a:r>
          </a:p>
          <a:p>
            <a:pPr lvl="0">
              <a:spcBef>
                <a:spcPts val="600"/>
              </a:spcBef>
            </a:pPr>
            <a:r>
              <a:rPr lang="vi-VN" sz="2000" b="1">
                <a:solidFill>
                  <a:srgbClr val="4F81BD"/>
                </a:solidFill>
                <a:latin typeface="Cambria"/>
              </a:rPr>
              <a:t>Bước 14: Thực hiện </a:t>
            </a:r>
          </a:p>
          <a:p>
            <a:pPr lvl="0">
              <a:spcBef>
                <a:spcPts val="600"/>
              </a:spcBef>
            </a:pPr>
            <a:r>
              <a:rPr lang="vi-VN" sz="2000" b="1">
                <a:solidFill>
                  <a:srgbClr val="4F81BD"/>
                </a:solidFill>
                <a:latin typeface="Cambria"/>
              </a:rPr>
              <a:t>Bước 15: Đánh giá </a:t>
            </a:r>
          </a:p>
        </p:txBody>
      </p:sp>
      <p:sp>
        <p:nvSpPr>
          <p:cNvPr id="6" name="Footer Placeholder 5"/>
          <p:cNvSpPr>
            <a:spLocks noGrp="1"/>
          </p:cNvSpPr>
          <p:nvPr>
            <p:ph type="ftr" sz="quarter" idx="11"/>
          </p:nvPr>
        </p:nvSpPr>
        <p:spPr/>
        <p:txBody>
          <a:bodyPr/>
          <a:lstStyle/>
          <a:p>
            <a:r>
              <a:rPr lang="vi-VN" smtClean="0"/>
              <a:t>Chương 5: Các phương pháp luận phát triển HTTT</a:t>
            </a:r>
            <a:endParaRPr lang="en-US"/>
          </a:p>
        </p:txBody>
      </p:sp>
      <p:sp>
        <p:nvSpPr>
          <p:cNvPr id="7" name="Slide Number Placeholder 6"/>
          <p:cNvSpPr>
            <a:spLocks noGrp="1"/>
          </p:cNvSpPr>
          <p:nvPr>
            <p:ph type="sldNum" sz="quarter" idx="12"/>
          </p:nvPr>
        </p:nvSpPr>
        <p:spPr/>
        <p:txBody>
          <a:bodyPr/>
          <a:lstStyle/>
          <a:p>
            <a:fld id="{F208094E-1428-4F94-831A-B05C9A4FE1BF}" type="slidenum">
              <a:rPr lang="en-US" smtClean="0"/>
              <a:t>51</a:t>
            </a:fld>
            <a:endParaRPr lang="en-US"/>
          </a:p>
        </p:txBody>
      </p:sp>
      <p:sp>
        <p:nvSpPr>
          <p:cNvPr id="5" name="Date Placeholder 4"/>
          <p:cNvSpPr>
            <a:spLocks noGrp="1"/>
          </p:cNvSpPr>
          <p:nvPr>
            <p:ph type="dt" sz="half" idx="13"/>
          </p:nvPr>
        </p:nvSpPr>
        <p:spPr>
          <a:prstGeom prst="rect">
            <a:avLst/>
          </a:prstGeom>
        </p:spPr>
        <p:txBody>
          <a:bodyPr/>
          <a:lstStyle/>
          <a:p>
            <a:fld id="{95D0E8B1-3DE6-47B1-AA7D-DDABF95DCE52}" type="datetime1">
              <a:rPr lang="en-US" smtClean="0"/>
              <a:t>03/04/2013</a:t>
            </a:fld>
            <a:endParaRPr lang="en-US"/>
          </a:p>
        </p:txBody>
      </p:sp>
    </p:spTree>
    <p:extLst>
      <p:ext uri="{BB962C8B-B14F-4D97-AF65-F5344CB8AC3E}">
        <p14:creationId xmlns:p14="http://schemas.microsoft.com/office/powerpoint/2010/main" val="391077353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marR="0" rtl="0"/>
            <a:r>
              <a:rPr lang="en-US" sz="2800" b="1" i="0" u="none" strike="noStrike" kern="1800" baseline="0" smtClean="0">
                <a:solidFill>
                  <a:srgbClr val="1F497D"/>
                </a:solidFill>
                <a:latin typeface="Cambria"/>
              </a:rPr>
              <a:t>ETHICS: thiết kế hệ thống tốt </a:t>
            </a:r>
            <a:r>
              <a:rPr lang="en-US" sz="2800" b="1" i="0" u="none" strike="noStrike" kern="1800" baseline="0" smtClean="0">
                <a:solidFill>
                  <a:srgbClr val="1F497D"/>
                </a:solidFill>
                <a:latin typeface="Cambria"/>
              </a:rPr>
              <a:t>(</a:t>
            </a:r>
            <a:r>
              <a:rPr lang="en-US" sz="2800" b="1" i="0" u="none" strike="noStrike" kern="1800" baseline="0" smtClean="0">
                <a:solidFill>
                  <a:srgbClr val="1F497D"/>
                </a:solidFill>
                <a:latin typeface="Cambria"/>
              </a:rPr>
              <a:t>good systems design)</a:t>
            </a:r>
          </a:p>
        </p:txBody>
      </p:sp>
      <p:sp>
        <p:nvSpPr>
          <p:cNvPr id="3" name="Text Placeholder 2"/>
          <p:cNvSpPr>
            <a:spLocks noGrp="1"/>
          </p:cNvSpPr>
          <p:nvPr>
            <p:ph idx="1"/>
          </p:nvPr>
        </p:nvSpPr>
        <p:spPr/>
        <p:txBody>
          <a:bodyPr>
            <a:normAutofit fontScale="62500" lnSpcReduction="20000"/>
          </a:bodyPr>
          <a:lstStyle/>
          <a:p>
            <a:pPr marL="0" marR="0" lvl="0" indent="0" rtl="0">
              <a:lnSpc>
                <a:spcPct val="120000"/>
              </a:lnSpc>
              <a:spcBef>
                <a:spcPts val="600"/>
              </a:spcBef>
              <a:buNone/>
            </a:pPr>
            <a:r>
              <a:rPr lang="vi-VN" b="1" i="0" u="none" strike="noStrike" baseline="0" smtClean="0">
                <a:solidFill>
                  <a:srgbClr val="4F81BD"/>
                </a:solidFill>
                <a:latin typeface="Cambria"/>
              </a:rPr>
              <a:t>Mumford (1985): "Mục đích của thiết kế hệ thống tốt để giới thiệu một kết hợp của thay đổi kỹ thuật và tổ chức sẽ hỗ trợ các bộ phận, và các cá nhân làm việc ở đó, để đạt được nhiệm vụ nhóm và cá nhân" </a:t>
            </a:r>
          </a:p>
          <a:p>
            <a:pPr marR="0" lvl="0" rtl="0">
              <a:lnSpc>
                <a:spcPct val="120000"/>
              </a:lnSpc>
              <a:spcBef>
                <a:spcPts val="600"/>
              </a:spcBef>
            </a:pPr>
            <a:r>
              <a:rPr lang="vi-VN" b="1" i="0" u="none" strike="noStrike" baseline="0" smtClean="0">
                <a:solidFill>
                  <a:srgbClr val="4F81BD"/>
                </a:solidFill>
                <a:latin typeface="Cambria"/>
              </a:rPr>
              <a:t>Cung cấp thông tin để thực hiện các nhiệm vụ trọng tâm và hỗ trợ kiểm soát tốt hơn các phương sai chính </a:t>
            </a:r>
          </a:p>
          <a:p>
            <a:pPr marR="0" lvl="0" rtl="0">
              <a:lnSpc>
                <a:spcPct val="120000"/>
              </a:lnSpc>
              <a:spcBef>
                <a:spcPts val="600"/>
              </a:spcBef>
            </a:pPr>
            <a:r>
              <a:rPr lang="vi-VN" b="1" i="0" u="none" strike="noStrike" baseline="0" smtClean="0">
                <a:solidFill>
                  <a:srgbClr val="4F81BD"/>
                </a:solidFill>
                <a:latin typeface="Cambria"/>
              </a:rPr>
              <a:t>nhiệm vụ trọng tâm và các phương sai chính ổn định </a:t>
            </a:r>
          </a:p>
          <a:p>
            <a:pPr marR="0" lvl="0" rtl="0">
              <a:lnSpc>
                <a:spcPct val="120000"/>
              </a:lnSpc>
              <a:spcBef>
                <a:spcPts val="600"/>
              </a:spcBef>
            </a:pPr>
            <a:r>
              <a:rPr lang="vi-VN" b="1" i="0" u="none" strike="noStrike" baseline="0" smtClean="0">
                <a:solidFill>
                  <a:srgbClr val="4F81BD"/>
                </a:solidFill>
                <a:latin typeface="Cambria"/>
              </a:rPr>
              <a:t>Cải thiện hiệu quả sử dụng, hiệu quả và sự hài lòng công việc đòi hỏi phải loại bỏ hoặc củng cố các yếu tố được thay đổi một cách dễ dàng hơn </a:t>
            </a:r>
          </a:p>
          <a:p>
            <a:pPr marR="0" lvl="0" rtl="0">
              <a:lnSpc>
                <a:spcPct val="120000"/>
              </a:lnSpc>
              <a:spcBef>
                <a:spcPts val="600"/>
              </a:spcBef>
            </a:pPr>
            <a:r>
              <a:rPr lang="vi-VN" b="1" i="0" u="none" strike="noStrike" baseline="0" smtClean="0">
                <a:solidFill>
                  <a:srgbClr val="4F81BD"/>
                </a:solidFill>
                <a:latin typeface="Cambria"/>
              </a:rPr>
              <a:t>Sự tham gia của người sử dụng trong quá trình thiết kế là cách hiệu quả nhất để đạt được một sự hiểu biết rõ ràng và toàn diện về nhu cầu và hành vi của các bộ phận người dùng </a:t>
            </a:r>
          </a:p>
        </p:txBody>
      </p:sp>
      <p:sp>
        <p:nvSpPr>
          <p:cNvPr id="5" name="Footer Placeholder 4"/>
          <p:cNvSpPr>
            <a:spLocks noGrp="1"/>
          </p:cNvSpPr>
          <p:nvPr>
            <p:ph type="ftr" sz="quarter" idx="11"/>
          </p:nvPr>
        </p:nvSpPr>
        <p:spPr/>
        <p:txBody>
          <a:bodyPr/>
          <a:lstStyle/>
          <a:p>
            <a:r>
              <a:rPr lang="vi-VN" smtClean="0"/>
              <a:t>Chương 5: Các phương pháp luận phát triển HTTT</a:t>
            </a:r>
            <a:endParaRPr lang="en-US"/>
          </a:p>
        </p:txBody>
      </p:sp>
      <p:sp>
        <p:nvSpPr>
          <p:cNvPr id="6" name="Slide Number Placeholder 5"/>
          <p:cNvSpPr>
            <a:spLocks noGrp="1"/>
          </p:cNvSpPr>
          <p:nvPr>
            <p:ph type="sldNum" sz="quarter" idx="12"/>
          </p:nvPr>
        </p:nvSpPr>
        <p:spPr/>
        <p:txBody>
          <a:bodyPr/>
          <a:lstStyle/>
          <a:p>
            <a:fld id="{608C809E-33B9-45BE-B130-5AF39CCD7C93}" type="slidenum">
              <a:rPr lang="en-US" smtClean="0"/>
              <a:t>52</a:t>
            </a:fld>
            <a:endParaRPr lang="en-US"/>
          </a:p>
        </p:txBody>
      </p:sp>
      <p:sp>
        <p:nvSpPr>
          <p:cNvPr id="4" name="Date Placeholder 3"/>
          <p:cNvSpPr>
            <a:spLocks noGrp="1"/>
          </p:cNvSpPr>
          <p:nvPr>
            <p:ph type="dt" sz="half" idx="2"/>
          </p:nvPr>
        </p:nvSpPr>
        <p:spPr/>
        <p:txBody>
          <a:bodyPr/>
          <a:lstStyle/>
          <a:p>
            <a:fld id="{34BBBB7C-C70C-4684-B476-05CAC6850629}" type="datetime1">
              <a:rPr lang="en-US" smtClean="0"/>
              <a:t>03/04/2013</a:t>
            </a:fld>
            <a:endParaRPr lang="en-US"/>
          </a:p>
        </p:txBody>
      </p:sp>
    </p:spTree>
    <p:extLst>
      <p:ext uri="{BB962C8B-B14F-4D97-AF65-F5344CB8AC3E}">
        <p14:creationId xmlns:p14="http://schemas.microsoft.com/office/powerpoint/2010/main" val="134098176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R="0" rtl="0"/>
            <a:r>
              <a:rPr lang="vi-VN" b="1" i="0" u="none" strike="noStrike" kern="1800" baseline="0" smtClean="0">
                <a:solidFill>
                  <a:srgbClr val="1F497D"/>
                </a:solidFill>
                <a:latin typeface="Cambria"/>
              </a:rPr>
              <a:t>Đặc điểm của ETHICS</a:t>
            </a:r>
          </a:p>
        </p:txBody>
      </p:sp>
      <p:sp>
        <p:nvSpPr>
          <p:cNvPr id="3" name="Text Placeholder 2"/>
          <p:cNvSpPr>
            <a:spLocks noGrp="1"/>
          </p:cNvSpPr>
          <p:nvPr>
            <p:ph idx="1"/>
          </p:nvPr>
        </p:nvSpPr>
        <p:spPr/>
        <p:txBody>
          <a:bodyPr>
            <a:normAutofit fontScale="70000" lnSpcReduction="20000"/>
          </a:bodyPr>
          <a:lstStyle/>
          <a:p>
            <a:pPr marL="0" marR="0" lvl="0" indent="0" rtl="0">
              <a:lnSpc>
                <a:spcPct val="120000"/>
              </a:lnSpc>
              <a:spcBef>
                <a:spcPts val="600"/>
              </a:spcBef>
              <a:buNone/>
            </a:pPr>
            <a:r>
              <a:rPr lang="en-US" sz="3400" b="1" i="0" u="none" strike="noStrike" baseline="0" smtClean="0">
                <a:solidFill>
                  <a:srgbClr val="4F81BD"/>
                </a:solidFill>
                <a:latin typeface="Cambria"/>
              </a:rPr>
              <a:t>Linh hoạt (flexible) </a:t>
            </a:r>
          </a:p>
          <a:p>
            <a:pPr marR="0" lvl="0" rtl="0">
              <a:lnSpc>
                <a:spcPct val="120000"/>
              </a:lnSpc>
              <a:spcBef>
                <a:spcPts val="600"/>
              </a:spcBef>
            </a:pPr>
            <a:r>
              <a:rPr lang="vi-VN" b="1" i="0" u="none" strike="noStrike" baseline="0" smtClean="0">
                <a:solidFill>
                  <a:srgbClr val="4F81BD"/>
                </a:solidFill>
                <a:latin typeface="Cambria"/>
              </a:rPr>
              <a:t>Thiết kế kỹ thuật - xã hội là một quá trình lặp đi lặp lại </a:t>
            </a:r>
          </a:p>
          <a:p>
            <a:pPr marR="0" lvl="0" rtl="0">
              <a:lnSpc>
                <a:spcPct val="120000"/>
              </a:lnSpc>
              <a:spcBef>
                <a:spcPts val="600"/>
              </a:spcBef>
            </a:pPr>
            <a:r>
              <a:rPr lang="vi-VN" b="1" i="0" u="none" strike="noStrike" baseline="0" smtClean="0">
                <a:solidFill>
                  <a:srgbClr val="4F81BD"/>
                </a:solidFill>
                <a:latin typeface="Cambria"/>
              </a:rPr>
              <a:t>Cách tiếp cận giải quyết vấn đề đồng thuận </a:t>
            </a:r>
          </a:p>
          <a:p>
            <a:pPr marR="0" lvl="0" rtl="0">
              <a:lnSpc>
                <a:spcPct val="120000"/>
              </a:lnSpc>
              <a:spcBef>
                <a:spcPts val="600"/>
              </a:spcBef>
            </a:pPr>
            <a:r>
              <a:rPr lang="vi-VN" b="1" i="0" u="none" strike="noStrike" baseline="0" smtClean="0">
                <a:solidFill>
                  <a:srgbClr val="4F81BD"/>
                </a:solidFill>
                <a:latin typeface="Cambria"/>
              </a:rPr>
              <a:t>Tầm quan trọng của kiến ​​thức chủ quan về chất lượng, </a:t>
            </a:r>
          </a:p>
          <a:p>
            <a:pPr marR="0" lvl="0" rtl="0">
              <a:lnSpc>
                <a:spcPct val="120000"/>
              </a:lnSpc>
              <a:spcBef>
                <a:spcPts val="600"/>
              </a:spcBef>
            </a:pPr>
            <a:r>
              <a:rPr lang="vi-VN" b="1" i="0" u="none" strike="noStrike" baseline="0" smtClean="0">
                <a:solidFill>
                  <a:srgbClr val="4F81BD"/>
                </a:solidFill>
                <a:latin typeface="Cambria"/>
              </a:rPr>
              <a:t>Thiếu các công cụ, kỹ thuật để phân tích và thiết kế kỹ thuật: nhấn mạnh vào kiểm tra các giá trị và các vấn đề đạo đức </a:t>
            </a:r>
          </a:p>
          <a:p>
            <a:pPr marR="0" lvl="0" rtl="0">
              <a:lnSpc>
                <a:spcPct val="120000"/>
              </a:lnSpc>
              <a:spcBef>
                <a:spcPts val="600"/>
              </a:spcBef>
            </a:pPr>
            <a:r>
              <a:rPr lang="en-US" b="1" i="0" u="none" strike="noStrike" baseline="0" smtClean="0">
                <a:solidFill>
                  <a:srgbClr val="4F81BD"/>
                </a:solidFill>
                <a:latin typeface="Cambria"/>
              </a:rPr>
              <a:t>Chỉ hữu ích cho hệ thống riêng lẻ </a:t>
            </a:r>
          </a:p>
          <a:p>
            <a:pPr marR="0" lvl="0" rtl="0">
              <a:lnSpc>
                <a:spcPct val="120000"/>
              </a:lnSpc>
              <a:spcBef>
                <a:spcPts val="600"/>
              </a:spcBef>
            </a:pPr>
            <a:r>
              <a:rPr lang="vi-VN" b="1" i="0" u="none" strike="noStrike" baseline="0" smtClean="0">
                <a:solidFill>
                  <a:srgbClr val="4F81BD"/>
                </a:solidFill>
                <a:latin typeface="Cambria"/>
              </a:rPr>
              <a:t>QWL có nghĩa là "tự động" (automatic) chất lượng kỹ thuật và hiệu quả</a:t>
            </a:r>
          </a:p>
          <a:p>
            <a:pPr marR="0" lvl="0" rtl="0">
              <a:lnSpc>
                <a:spcPct val="120000"/>
              </a:lnSpc>
              <a:spcBef>
                <a:spcPts val="600"/>
              </a:spcBef>
            </a:pPr>
            <a:r>
              <a:rPr lang="vi-VN" b="1" i="0" u="none" strike="noStrike" baseline="0" smtClean="0">
                <a:solidFill>
                  <a:srgbClr val="4F81BD"/>
                </a:solidFill>
                <a:latin typeface="Cambria"/>
              </a:rPr>
              <a:t>Giải quyết vấn đề thực hiện nhưng ít nhấn mạnh về vấn đề thăm dò </a:t>
            </a:r>
          </a:p>
        </p:txBody>
      </p:sp>
      <p:sp>
        <p:nvSpPr>
          <p:cNvPr id="5" name="Footer Placeholder 4"/>
          <p:cNvSpPr>
            <a:spLocks noGrp="1"/>
          </p:cNvSpPr>
          <p:nvPr>
            <p:ph type="ftr" sz="quarter" idx="11"/>
          </p:nvPr>
        </p:nvSpPr>
        <p:spPr/>
        <p:txBody>
          <a:bodyPr/>
          <a:lstStyle/>
          <a:p>
            <a:r>
              <a:rPr lang="vi-VN" smtClean="0"/>
              <a:t>Chương 5: Các phương pháp luận phát triển HTTT</a:t>
            </a:r>
            <a:endParaRPr lang="en-US"/>
          </a:p>
        </p:txBody>
      </p:sp>
      <p:sp>
        <p:nvSpPr>
          <p:cNvPr id="6" name="Slide Number Placeholder 5"/>
          <p:cNvSpPr>
            <a:spLocks noGrp="1"/>
          </p:cNvSpPr>
          <p:nvPr>
            <p:ph type="sldNum" sz="quarter" idx="12"/>
          </p:nvPr>
        </p:nvSpPr>
        <p:spPr/>
        <p:txBody>
          <a:bodyPr/>
          <a:lstStyle/>
          <a:p>
            <a:fld id="{608C809E-33B9-45BE-B130-5AF39CCD7C93}" type="slidenum">
              <a:rPr lang="en-US" smtClean="0"/>
              <a:t>53</a:t>
            </a:fld>
            <a:endParaRPr lang="en-US"/>
          </a:p>
        </p:txBody>
      </p:sp>
      <p:sp>
        <p:nvSpPr>
          <p:cNvPr id="4" name="Date Placeholder 3"/>
          <p:cNvSpPr>
            <a:spLocks noGrp="1"/>
          </p:cNvSpPr>
          <p:nvPr>
            <p:ph type="dt" sz="half" idx="2"/>
          </p:nvPr>
        </p:nvSpPr>
        <p:spPr/>
        <p:txBody>
          <a:bodyPr/>
          <a:lstStyle/>
          <a:p>
            <a:fld id="{5082A6BF-8D81-4A74-8AFB-27E554DFA56A}" type="datetime1">
              <a:rPr lang="en-US" smtClean="0"/>
              <a:t>03/04/2013</a:t>
            </a:fld>
            <a:endParaRPr lang="en-US"/>
          </a:p>
        </p:txBody>
      </p:sp>
    </p:spTree>
    <p:extLst>
      <p:ext uri="{BB962C8B-B14F-4D97-AF65-F5344CB8AC3E}">
        <p14:creationId xmlns:p14="http://schemas.microsoft.com/office/powerpoint/2010/main" val="294261705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R="0" rtl="0"/>
            <a:r>
              <a:rPr lang="en-US" b="1" i="0" u="none" strike="noStrike" kern="1800" baseline="0" smtClean="0">
                <a:solidFill>
                  <a:srgbClr val="1F497D"/>
                </a:solidFill>
                <a:latin typeface="Cambria"/>
              </a:rPr>
              <a:t>Sử dụng ETHICS </a:t>
            </a:r>
          </a:p>
        </p:txBody>
      </p:sp>
      <p:sp>
        <p:nvSpPr>
          <p:cNvPr id="3" name="Text Placeholder 2"/>
          <p:cNvSpPr>
            <a:spLocks noGrp="1"/>
          </p:cNvSpPr>
          <p:nvPr>
            <p:ph idx="1"/>
          </p:nvPr>
        </p:nvSpPr>
        <p:spPr/>
        <p:txBody>
          <a:bodyPr>
            <a:normAutofit fontScale="77500" lnSpcReduction="20000"/>
          </a:bodyPr>
          <a:lstStyle/>
          <a:p>
            <a:pPr marR="0" lvl="0" rtl="0">
              <a:lnSpc>
                <a:spcPct val="120000"/>
              </a:lnSpc>
              <a:spcBef>
                <a:spcPts val="600"/>
              </a:spcBef>
            </a:pPr>
            <a:r>
              <a:rPr lang="en-US" b="1" i="0" u="none" strike="noStrike" baseline="0" smtClean="0">
                <a:solidFill>
                  <a:srgbClr val="4F81BD"/>
                </a:solidFill>
                <a:latin typeface="Cambria"/>
              </a:rPr>
              <a:t>Không thực tế (impractical): </a:t>
            </a:r>
          </a:p>
          <a:p>
            <a:pPr marR="0" lvl="1" rtl="0">
              <a:lnSpc>
                <a:spcPct val="120000"/>
              </a:lnSpc>
              <a:spcBef>
                <a:spcPts val="600"/>
              </a:spcBef>
            </a:pPr>
            <a:r>
              <a:rPr lang="vi-VN" b="1" i="0" u="none" strike="noStrike" baseline="0" smtClean="0">
                <a:solidFill>
                  <a:srgbClr val="4F81BD"/>
                </a:solidFill>
                <a:latin typeface="Cambria"/>
              </a:rPr>
              <a:t>người sử dụng không có kỹ năng  không thể làm việc thiết kế </a:t>
            </a:r>
          </a:p>
          <a:p>
            <a:pPr marR="0" lvl="1" rtl="0">
              <a:lnSpc>
                <a:spcPct val="120000"/>
              </a:lnSpc>
              <a:spcBef>
                <a:spcPts val="600"/>
              </a:spcBef>
            </a:pPr>
            <a:r>
              <a:rPr lang="en-US" b="1" i="0" u="none" strike="noStrike" baseline="0" smtClean="0">
                <a:solidFill>
                  <a:srgbClr val="4F81BD"/>
                </a:solidFill>
                <a:latin typeface="Cambria"/>
              </a:rPr>
              <a:t>quản lý sẽ không chấp nhận nó </a:t>
            </a:r>
          </a:p>
          <a:p>
            <a:pPr marR="0" lvl="0" rtl="0">
              <a:lnSpc>
                <a:spcPct val="120000"/>
              </a:lnSpc>
              <a:spcBef>
                <a:spcPts val="600"/>
              </a:spcBef>
            </a:pPr>
            <a:r>
              <a:rPr lang="vi-VN" b="1" i="0" u="none" strike="noStrike" baseline="0" smtClean="0">
                <a:solidFill>
                  <a:srgbClr val="4F81BD"/>
                </a:solidFill>
                <a:latin typeface="Cambria"/>
              </a:rPr>
              <a:t>Mumford đã sử dụng một phiên bản cho định nghĩa các yêu cầu (QUICKETHICS) </a:t>
            </a:r>
          </a:p>
          <a:p>
            <a:pPr marR="0" lvl="0" rtl="0">
              <a:lnSpc>
                <a:spcPct val="120000"/>
              </a:lnSpc>
              <a:spcBef>
                <a:spcPts val="600"/>
              </a:spcBef>
            </a:pPr>
            <a:r>
              <a:rPr lang="vi-VN" b="1" i="0" u="none" strike="noStrike" baseline="0" smtClean="0">
                <a:solidFill>
                  <a:srgbClr val="4F81BD"/>
                </a:solidFill>
                <a:latin typeface="Cambria"/>
              </a:rPr>
              <a:t>ETHICS là linh hoạt và đã phát triển qua thời gian như kinh nghiệm trong việc sử dụng trong các tình huống khác nhau đã phát triển (nghiên cứu hành động) </a:t>
            </a:r>
          </a:p>
          <a:p>
            <a:pPr marR="0" lvl="0" rtl="0">
              <a:lnSpc>
                <a:spcPct val="120000"/>
              </a:lnSpc>
              <a:spcBef>
                <a:spcPts val="600"/>
              </a:spcBef>
            </a:pPr>
            <a:r>
              <a:rPr lang="vi-VN" b="1" i="0" u="none" strike="noStrike" baseline="0" smtClean="0">
                <a:solidFill>
                  <a:srgbClr val="4F81BD"/>
                </a:solidFill>
                <a:latin typeface="Cambria"/>
              </a:rPr>
              <a:t>Mumford đã công bố nghiên cứu nhiều trường hợp sử dụng thành công trong thực tế </a:t>
            </a:r>
          </a:p>
        </p:txBody>
      </p:sp>
      <p:sp>
        <p:nvSpPr>
          <p:cNvPr id="5" name="Footer Placeholder 4"/>
          <p:cNvSpPr>
            <a:spLocks noGrp="1"/>
          </p:cNvSpPr>
          <p:nvPr>
            <p:ph type="ftr" sz="quarter" idx="11"/>
          </p:nvPr>
        </p:nvSpPr>
        <p:spPr/>
        <p:txBody>
          <a:bodyPr/>
          <a:lstStyle/>
          <a:p>
            <a:r>
              <a:rPr lang="vi-VN" smtClean="0"/>
              <a:t>Chương 5: Các phương pháp luận phát triển HTTT</a:t>
            </a:r>
            <a:endParaRPr lang="en-US"/>
          </a:p>
        </p:txBody>
      </p:sp>
      <p:sp>
        <p:nvSpPr>
          <p:cNvPr id="6" name="Slide Number Placeholder 5"/>
          <p:cNvSpPr>
            <a:spLocks noGrp="1"/>
          </p:cNvSpPr>
          <p:nvPr>
            <p:ph type="sldNum" sz="quarter" idx="12"/>
          </p:nvPr>
        </p:nvSpPr>
        <p:spPr/>
        <p:txBody>
          <a:bodyPr/>
          <a:lstStyle/>
          <a:p>
            <a:fld id="{608C809E-33B9-45BE-B130-5AF39CCD7C93}" type="slidenum">
              <a:rPr lang="en-US" smtClean="0"/>
              <a:t>54</a:t>
            </a:fld>
            <a:endParaRPr lang="en-US"/>
          </a:p>
        </p:txBody>
      </p:sp>
      <p:sp>
        <p:nvSpPr>
          <p:cNvPr id="4" name="Date Placeholder 3"/>
          <p:cNvSpPr>
            <a:spLocks noGrp="1"/>
          </p:cNvSpPr>
          <p:nvPr>
            <p:ph type="dt" sz="half" idx="2"/>
          </p:nvPr>
        </p:nvSpPr>
        <p:spPr/>
        <p:txBody>
          <a:bodyPr/>
          <a:lstStyle/>
          <a:p>
            <a:fld id="{4310A43D-E8CB-4AE2-B398-2B123919CDCA}" type="datetime1">
              <a:rPr lang="en-US" smtClean="0"/>
              <a:t>03/04/2013</a:t>
            </a:fld>
            <a:endParaRPr lang="en-US"/>
          </a:p>
        </p:txBody>
      </p:sp>
    </p:spTree>
    <p:extLst>
      <p:ext uri="{BB962C8B-B14F-4D97-AF65-F5344CB8AC3E}">
        <p14:creationId xmlns:p14="http://schemas.microsoft.com/office/powerpoint/2010/main" val="356453043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R="0" rtl="0"/>
            <a:r>
              <a:rPr lang="en-US" b="1" i="0" u="none" strike="noStrike" kern="1800" baseline="0" smtClean="0">
                <a:solidFill>
                  <a:srgbClr val="1F497D"/>
                </a:solidFill>
                <a:latin typeface="Cambria"/>
              </a:rPr>
              <a:t>KADS</a:t>
            </a:r>
          </a:p>
        </p:txBody>
      </p:sp>
      <p:sp>
        <p:nvSpPr>
          <p:cNvPr id="3" name="Text Placeholder 2"/>
          <p:cNvSpPr>
            <a:spLocks noGrp="1"/>
          </p:cNvSpPr>
          <p:nvPr>
            <p:ph idx="1"/>
          </p:nvPr>
        </p:nvSpPr>
        <p:spPr/>
        <p:txBody>
          <a:bodyPr>
            <a:normAutofit fontScale="77500" lnSpcReduction="20000"/>
          </a:bodyPr>
          <a:lstStyle/>
          <a:p>
            <a:pPr marR="0" lvl="0" rtl="0">
              <a:lnSpc>
                <a:spcPct val="120000"/>
              </a:lnSpc>
              <a:spcBef>
                <a:spcPts val="600"/>
              </a:spcBef>
            </a:pPr>
            <a:r>
              <a:rPr lang="vi-VN" b="1" i="0" u="none" strike="noStrike" baseline="0" smtClean="0">
                <a:solidFill>
                  <a:srgbClr val="4F81BD"/>
                </a:solidFill>
                <a:latin typeface="Cambria"/>
              </a:rPr>
              <a:t>KADS thông qua các điểm cho rằng việc phát triển một hệ thống chuyên gia là một hoạt động mô hình hóa và rằng nó không phải là trường hợp đó, hệ thống này đã được lấp đầy chỉ với tri ​​thức được chiết xuất từ ​​một chuyên gia con người. </a:t>
            </a:r>
          </a:p>
          <a:p>
            <a:pPr marR="0" lvl="0" rtl="0"/>
            <a:r>
              <a:rPr lang="en-US" b="1" i="0" u="none" strike="noStrike" baseline="0" smtClean="0">
                <a:solidFill>
                  <a:srgbClr val="4F81BD"/>
                </a:solidFill>
                <a:latin typeface="Cambria"/>
              </a:rPr>
              <a:t>Mô hình của KADS </a:t>
            </a:r>
          </a:p>
          <a:p>
            <a:pPr marL="914400" lvl="1" indent="-457200">
              <a:buFont typeface="+mj-lt"/>
              <a:buAutoNum type="arabicPeriod"/>
            </a:pPr>
            <a:r>
              <a:rPr lang="en-US" b="1" i="0" u="none" strike="noStrike" baseline="0" smtClean="0">
                <a:solidFill>
                  <a:srgbClr val="4F81BD"/>
                </a:solidFill>
                <a:latin typeface="Cambria"/>
              </a:rPr>
              <a:t>Mô hình tổ chức (Organizational model)</a:t>
            </a:r>
          </a:p>
          <a:p>
            <a:pPr marL="914400" lvl="1" indent="-457200">
              <a:buFont typeface="+mj-lt"/>
              <a:buAutoNum type="arabicPeriod"/>
            </a:pPr>
            <a:r>
              <a:rPr lang="en-US" b="1" i="0" u="none" strike="noStrike" baseline="0" smtClean="0">
                <a:solidFill>
                  <a:srgbClr val="4F81BD"/>
                </a:solidFill>
                <a:latin typeface="Cambria"/>
              </a:rPr>
              <a:t>Mô hình ứng dụng (Application model)</a:t>
            </a:r>
          </a:p>
          <a:p>
            <a:pPr marL="914400" lvl="1" indent="-457200">
              <a:buFont typeface="+mj-lt"/>
              <a:buAutoNum type="arabicPeriod"/>
            </a:pPr>
            <a:r>
              <a:rPr lang="en-US" b="1" i="0" u="none" strike="noStrike" baseline="0" smtClean="0">
                <a:solidFill>
                  <a:srgbClr val="4F81BD"/>
                </a:solidFill>
                <a:latin typeface="Cambria"/>
              </a:rPr>
              <a:t>Mô hình nhiệm vụ (Task model) </a:t>
            </a:r>
          </a:p>
          <a:p>
            <a:pPr marL="914400" lvl="1" indent="-457200">
              <a:buFont typeface="+mj-lt"/>
              <a:buAutoNum type="arabicPeriod"/>
            </a:pPr>
            <a:r>
              <a:rPr lang="en-US" b="1" i="0" u="none" strike="noStrike" baseline="0" smtClean="0">
                <a:solidFill>
                  <a:srgbClr val="4F81BD"/>
                </a:solidFill>
                <a:latin typeface="Cambria"/>
              </a:rPr>
              <a:t>Mô hình hợp tác (Model of co-operation)</a:t>
            </a:r>
          </a:p>
          <a:p>
            <a:pPr marL="914400" lvl="1" indent="-457200">
              <a:buFont typeface="+mj-lt"/>
              <a:buAutoNum type="arabicPeriod"/>
            </a:pPr>
            <a:r>
              <a:rPr lang="en-US" b="1" i="0" u="none" strike="noStrike" baseline="0" smtClean="0">
                <a:solidFill>
                  <a:srgbClr val="4F81BD"/>
                </a:solidFill>
                <a:latin typeface="Cambria"/>
              </a:rPr>
              <a:t>Mô hình của các chuyên gia (Model of expertise)</a:t>
            </a:r>
          </a:p>
        </p:txBody>
      </p:sp>
      <p:sp>
        <p:nvSpPr>
          <p:cNvPr id="5" name="Footer Placeholder 4"/>
          <p:cNvSpPr>
            <a:spLocks noGrp="1"/>
          </p:cNvSpPr>
          <p:nvPr>
            <p:ph type="ftr" sz="quarter" idx="11"/>
          </p:nvPr>
        </p:nvSpPr>
        <p:spPr/>
        <p:txBody>
          <a:bodyPr/>
          <a:lstStyle/>
          <a:p>
            <a:r>
              <a:rPr lang="vi-VN" smtClean="0"/>
              <a:t>Chương 5: Các phương pháp luận phát triển HTTT</a:t>
            </a:r>
            <a:endParaRPr lang="en-US"/>
          </a:p>
        </p:txBody>
      </p:sp>
      <p:sp>
        <p:nvSpPr>
          <p:cNvPr id="6" name="Slide Number Placeholder 5"/>
          <p:cNvSpPr>
            <a:spLocks noGrp="1"/>
          </p:cNvSpPr>
          <p:nvPr>
            <p:ph type="sldNum" sz="quarter" idx="12"/>
          </p:nvPr>
        </p:nvSpPr>
        <p:spPr/>
        <p:txBody>
          <a:bodyPr/>
          <a:lstStyle/>
          <a:p>
            <a:fld id="{608C809E-33B9-45BE-B130-5AF39CCD7C93}" type="slidenum">
              <a:rPr lang="en-US" smtClean="0"/>
              <a:t>55</a:t>
            </a:fld>
            <a:endParaRPr lang="en-US"/>
          </a:p>
        </p:txBody>
      </p:sp>
      <p:sp>
        <p:nvSpPr>
          <p:cNvPr id="4" name="Date Placeholder 3"/>
          <p:cNvSpPr>
            <a:spLocks noGrp="1"/>
          </p:cNvSpPr>
          <p:nvPr>
            <p:ph type="dt" sz="half" idx="2"/>
          </p:nvPr>
        </p:nvSpPr>
        <p:spPr/>
        <p:txBody>
          <a:bodyPr/>
          <a:lstStyle/>
          <a:p>
            <a:fld id="{EB60F09E-212D-4B41-A087-DADC1372B6C4}" type="datetime1">
              <a:rPr lang="en-US" smtClean="0"/>
              <a:t>03/04/2013</a:t>
            </a:fld>
            <a:endParaRPr lang="en-US"/>
          </a:p>
        </p:txBody>
      </p:sp>
    </p:spTree>
    <p:extLst>
      <p:ext uri="{BB962C8B-B14F-4D97-AF65-F5344CB8AC3E}">
        <p14:creationId xmlns:p14="http://schemas.microsoft.com/office/powerpoint/2010/main" val="192112146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R="0" rtl="0"/>
            <a:r>
              <a:rPr lang="en-US" b="1" i="0" u="none" strike="noStrike" kern="1800" baseline="0" smtClean="0">
                <a:solidFill>
                  <a:srgbClr val="1F497D"/>
                </a:solidFill>
                <a:latin typeface="Cambria"/>
              </a:rPr>
              <a:t>KADS...</a:t>
            </a:r>
          </a:p>
        </p:txBody>
      </p:sp>
      <p:sp>
        <p:nvSpPr>
          <p:cNvPr id="3" name="Text Placeholder 2"/>
          <p:cNvSpPr>
            <a:spLocks noGrp="1"/>
          </p:cNvSpPr>
          <p:nvPr>
            <p:ph idx="1"/>
          </p:nvPr>
        </p:nvSpPr>
        <p:spPr/>
        <p:txBody>
          <a:bodyPr>
            <a:normAutofit/>
          </a:bodyPr>
          <a:lstStyle/>
          <a:p>
            <a:pPr marR="0" lvl="0" rtl="0"/>
            <a:r>
              <a:rPr lang="en-US" b="1" i="0" u="none" strike="noStrike" baseline="0" smtClean="0">
                <a:solidFill>
                  <a:srgbClr val="4F81BD"/>
                </a:solidFill>
                <a:latin typeface="Cambria"/>
              </a:rPr>
              <a:t>Tri thức của KADS </a:t>
            </a:r>
          </a:p>
          <a:p>
            <a:pPr marR="0" lvl="1" rtl="0"/>
            <a:r>
              <a:rPr lang="en-US" b="1" i="0" u="none" strike="noStrike" baseline="0" smtClean="0">
                <a:solidFill>
                  <a:srgbClr val="4F81BD"/>
                </a:solidFill>
                <a:latin typeface="Cambria"/>
              </a:rPr>
              <a:t>Tri thức lĩnh vực (domain knowledge)</a:t>
            </a:r>
          </a:p>
          <a:p>
            <a:pPr marR="0" lvl="1" rtl="0"/>
            <a:r>
              <a:rPr lang="en-US" b="1" i="0" u="none" strike="noStrike" baseline="0" smtClean="0">
                <a:solidFill>
                  <a:srgbClr val="4F81BD"/>
                </a:solidFill>
                <a:latin typeface="Cambria"/>
              </a:rPr>
              <a:t>Tri thức suy luận (inference knowledge)</a:t>
            </a:r>
          </a:p>
          <a:p>
            <a:pPr marR="0" lvl="1" rtl="0"/>
            <a:r>
              <a:rPr lang="en-US" b="1" i="0" u="none" strike="noStrike" baseline="0" smtClean="0">
                <a:solidFill>
                  <a:srgbClr val="4F81BD"/>
                </a:solidFill>
                <a:latin typeface="Cambria"/>
              </a:rPr>
              <a:t>Tri thức nhiệm vụ (task knowledge)</a:t>
            </a:r>
          </a:p>
          <a:p>
            <a:pPr marR="0" lvl="1" rtl="0"/>
            <a:r>
              <a:rPr lang="en-US" b="1" i="0" u="none" strike="noStrike" baseline="0" smtClean="0">
                <a:solidFill>
                  <a:srgbClr val="4F81BD"/>
                </a:solidFill>
                <a:latin typeface="Cambria"/>
              </a:rPr>
              <a:t>Tri thức chiến lược (strategic knowledge)</a:t>
            </a:r>
            <a:endParaRPr lang="en-US" b="1" i="0" u="none" strike="noStrike" baseline="0" smtClean="0">
              <a:solidFill>
                <a:srgbClr val="4F81BD"/>
              </a:solidFill>
              <a:latin typeface="Times New Roman"/>
            </a:endParaRPr>
          </a:p>
        </p:txBody>
      </p:sp>
      <p:sp>
        <p:nvSpPr>
          <p:cNvPr id="5" name="Footer Placeholder 4"/>
          <p:cNvSpPr>
            <a:spLocks noGrp="1"/>
          </p:cNvSpPr>
          <p:nvPr>
            <p:ph type="ftr" sz="quarter" idx="11"/>
          </p:nvPr>
        </p:nvSpPr>
        <p:spPr/>
        <p:txBody>
          <a:bodyPr/>
          <a:lstStyle/>
          <a:p>
            <a:r>
              <a:rPr lang="vi-VN" smtClean="0"/>
              <a:t>Chương 5: Các phương pháp luận phát triển HTTT</a:t>
            </a:r>
            <a:endParaRPr lang="en-US"/>
          </a:p>
        </p:txBody>
      </p:sp>
      <p:sp>
        <p:nvSpPr>
          <p:cNvPr id="6" name="Slide Number Placeholder 5"/>
          <p:cNvSpPr>
            <a:spLocks noGrp="1"/>
          </p:cNvSpPr>
          <p:nvPr>
            <p:ph type="sldNum" sz="quarter" idx="12"/>
          </p:nvPr>
        </p:nvSpPr>
        <p:spPr/>
        <p:txBody>
          <a:bodyPr/>
          <a:lstStyle/>
          <a:p>
            <a:fld id="{608C809E-33B9-45BE-B130-5AF39CCD7C93}" type="slidenum">
              <a:rPr lang="en-US" smtClean="0"/>
              <a:t>56</a:t>
            </a:fld>
            <a:endParaRPr lang="en-US"/>
          </a:p>
        </p:txBody>
      </p:sp>
      <p:sp>
        <p:nvSpPr>
          <p:cNvPr id="4" name="Date Placeholder 3"/>
          <p:cNvSpPr>
            <a:spLocks noGrp="1"/>
          </p:cNvSpPr>
          <p:nvPr>
            <p:ph type="dt" sz="half" idx="2"/>
          </p:nvPr>
        </p:nvSpPr>
        <p:spPr/>
        <p:txBody>
          <a:bodyPr/>
          <a:lstStyle/>
          <a:p>
            <a:fld id="{651A8A9A-7228-43D6-84F5-DB0F10D55F26}" type="datetime1">
              <a:rPr lang="en-US" smtClean="0"/>
              <a:t>03/04/2013</a:t>
            </a:fld>
            <a:endParaRPr lang="en-US"/>
          </a:p>
        </p:txBody>
      </p:sp>
    </p:spTree>
    <p:extLst>
      <p:ext uri="{BB962C8B-B14F-4D97-AF65-F5344CB8AC3E}">
        <p14:creationId xmlns:p14="http://schemas.microsoft.com/office/powerpoint/2010/main" val="303490029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R="0" rtl="0"/>
            <a:r>
              <a:rPr lang="en-US" b="1" i="0" u="none" strike="noStrike" kern="1800" baseline="0" smtClean="0">
                <a:solidFill>
                  <a:srgbClr val="1F497D"/>
                </a:solidFill>
                <a:latin typeface="Cambria"/>
              </a:rPr>
              <a:t>CommonKADS</a:t>
            </a:r>
          </a:p>
        </p:txBody>
      </p:sp>
      <p:sp>
        <p:nvSpPr>
          <p:cNvPr id="3" name="Text Placeholder 2"/>
          <p:cNvSpPr>
            <a:spLocks noGrp="1"/>
          </p:cNvSpPr>
          <p:nvPr>
            <p:ph idx="1"/>
          </p:nvPr>
        </p:nvSpPr>
        <p:spPr/>
        <p:txBody>
          <a:bodyPr>
            <a:normAutofit fontScale="77500" lnSpcReduction="20000"/>
          </a:bodyPr>
          <a:lstStyle/>
          <a:p>
            <a:pPr marR="0" lvl="0" rtl="0">
              <a:lnSpc>
                <a:spcPct val="120000"/>
              </a:lnSpc>
              <a:spcBef>
                <a:spcPts val="600"/>
              </a:spcBef>
            </a:pPr>
            <a:r>
              <a:rPr lang="vi-VN" b="1" i="0" u="none" strike="noStrike" baseline="0" smtClean="0">
                <a:solidFill>
                  <a:srgbClr val="4F81BD"/>
                </a:solidFill>
                <a:latin typeface="Cambria"/>
              </a:rPr>
              <a:t>KADS cơ bản liên quan đến sự phát triển của hệ thống chuyên gia trong khi CommonKADS liên quan đến lĩnh vực rộng lớn hơn của quản lý tri thức. Cách tiếp cận chung CommonKADS từ bối cảnh, thông qua khái niệm, tài nghệ. Trong cấu trúc này, có sáu mô hình: </a:t>
            </a:r>
          </a:p>
          <a:p>
            <a:pPr marR="0" lvl="0" rtl="0">
              <a:lnSpc>
                <a:spcPct val="120000"/>
              </a:lnSpc>
              <a:spcBef>
                <a:spcPts val="600"/>
              </a:spcBef>
            </a:pPr>
            <a:r>
              <a:rPr lang="en-US" b="1" i="0" u="none" strike="noStrike" baseline="0" smtClean="0">
                <a:solidFill>
                  <a:srgbClr val="4F81BD"/>
                </a:solidFill>
                <a:latin typeface="Cambria"/>
              </a:rPr>
              <a:t>Bối cảnh (Context) </a:t>
            </a:r>
          </a:p>
          <a:p>
            <a:pPr marR="0" lvl="1" rtl="0">
              <a:lnSpc>
                <a:spcPct val="120000"/>
              </a:lnSpc>
              <a:spcBef>
                <a:spcPts val="600"/>
              </a:spcBef>
            </a:pPr>
            <a:r>
              <a:rPr lang="en-US" b="1" i="0" u="none" strike="noStrike" baseline="0" smtClean="0">
                <a:solidFill>
                  <a:srgbClr val="4F81BD"/>
                </a:solidFill>
                <a:latin typeface="Cambria"/>
              </a:rPr>
              <a:t>Mô hình tổ chức (Organization model) </a:t>
            </a:r>
          </a:p>
          <a:p>
            <a:pPr marR="0" lvl="1" rtl="0">
              <a:lnSpc>
                <a:spcPct val="120000"/>
              </a:lnSpc>
              <a:spcBef>
                <a:spcPts val="600"/>
              </a:spcBef>
            </a:pPr>
            <a:r>
              <a:rPr lang="en-US" b="1" i="0" u="none" strike="noStrike" baseline="0" smtClean="0">
                <a:solidFill>
                  <a:srgbClr val="4F81BD"/>
                </a:solidFill>
                <a:latin typeface="Cambria"/>
              </a:rPr>
              <a:t>Mô hình nhiệm vụ (Task model) </a:t>
            </a:r>
          </a:p>
          <a:p>
            <a:pPr marR="0" lvl="1" rtl="0">
              <a:lnSpc>
                <a:spcPct val="120000"/>
              </a:lnSpc>
              <a:spcBef>
                <a:spcPts val="600"/>
              </a:spcBef>
            </a:pPr>
            <a:r>
              <a:rPr lang="vi-VN" b="1" i="0" u="none" strike="noStrike" baseline="0" smtClean="0">
                <a:solidFill>
                  <a:srgbClr val="4F81BD"/>
                </a:solidFill>
                <a:latin typeface="Cambria"/>
              </a:rPr>
              <a:t>Mô hình đại lý (Agent model)</a:t>
            </a:r>
          </a:p>
        </p:txBody>
      </p:sp>
      <p:sp>
        <p:nvSpPr>
          <p:cNvPr id="5" name="Footer Placeholder 4"/>
          <p:cNvSpPr>
            <a:spLocks noGrp="1"/>
          </p:cNvSpPr>
          <p:nvPr>
            <p:ph type="ftr" sz="quarter" idx="11"/>
          </p:nvPr>
        </p:nvSpPr>
        <p:spPr/>
        <p:txBody>
          <a:bodyPr/>
          <a:lstStyle/>
          <a:p>
            <a:r>
              <a:rPr lang="vi-VN" smtClean="0"/>
              <a:t>Chương 5: Các phương pháp luận phát triển HTTT</a:t>
            </a:r>
            <a:endParaRPr lang="en-US"/>
          </a:p>
        </p:txBody>
      </p:sp>
      <p:sp>
        <p:nvSpPr>
          <p:cNvPr id="6" name="Slide Number Placeholder 5"/>
          <p:cNvSpPr>
            <a:spLocks noGrp="1"/>
          </p:cNvSpPr>
          <p:nvPr>
            <p:ph type="sldNum" sz="quarter" idx="12"/>
          </p:nvPr>
        </p:nvSpPr>
        <p:spPr/>
        <p:txBody>
          <a:bodyPr/>
          <a:lstStyle/>
          <a:p>
            <a:fld id="{608C809E-33B9-45BE-B130-5AF39CCD7C93}" type="slidenum">
              <a:rPr lang="en-US" smtClean="0"/>
              <a:t>57</a:t>
            </a:fld>
            <a:endParaRPr lang="en-US"/>
          </a:p>
        </p:txBody>
      </p:sp>
      <p:sp>
        <p:nvSpPr>
          <p:cNvPr id="4" name="Date Placeholder 3"/>
          <p:cNvSpPr>
            <a:spLocks noGrp="1"/>
          </p:cNvSpPr>
          <p:nvPr>
            <p:ph type="dt" sz="half" idx="2"/>
          </p:nvPr>
        </p:nvSpPr>
        <p:spPr/>
        <p:txBody>
          <a:bodyPr/>
          <a:lstStyle/>
          <a:p>
            <a:fld id="{0718B2B3-3107-4077-B715-7BECC01CBC9D}" type="datetime1">
              <a:rPr lang="en-US" smtClean="0"/>
              <a:t>03/04/2013</a:t>
            </a:fld>
            <a:endParaRPr lang="en-US"/>
          </a:p>
        </p:txBody>
      </p:sp>
    </p:spTree>
    <p:extLst>
      <p:ext uri="{BB962C8B-B14F-4D97-AF65-F5344CB8AC3E}">
        <p14:creationId xmlns:p14="http://schemas.microsoft.com/office/powerpoint/2010/main" val="417707298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R="0" rtl="0"/>
            <a:r>
              <a:rPr lang="en-US" b="1" i="0" u="none" strike="noStrike" kern="1800" baseline="0" smtClean="0">
                <a:solidFill>
                  <a:srgbClr val="1F497D"/>
                </a:solidFill>
                <a:latin typeface="Cambria"/>
              </a:rPr>
              <a:t>CommonKADS...</a:t>
            </a:r>
          </a:p>
        </p:txBody>
      </p:sp>
      <p:sp>
        <p:nvSpPr>
          <p:cNvPr id="3" name="Text Placeholder 2"/>
          <p:cNvSpPr>
            <a:spLocks noGrp="1"/>
          </p:cNvSpPr>
          <p:nvPr>
            <p:ph idx="1"/>
          </p:nvPr>
        </p:nvSpPr>
        <p:spPr/>
        <p:txBody>
          <a:bodyPr>
            <a:normAutofit fontScale="92500" lnSpcReduction="10000"/>
          </a:bodyPr>
          <a:lstStyle/>
          <a:p>
            <a:pPr marR="0" lvl="0" rtl="0">
              <a:spcBef>
                <a:spcPts val="600"/>
              </a:spcBef>
            </a:pPr>
            <a:r>
              <a:rPr lang="en-US" b="1" i="0" u="none" strike="noStrike" baseline="0" smtClean="0">
                <a:solidFill>
                  <a:srgbClr val="4F81BD"/>
                </a:solidFill>
                <a:latin typeface="Cambria"/>
              </a:rPr>
              <a:t>Khái niệm (Concept) </a:t>
            </a:r>
          </a:p>
          <a:p>
            <a:pPr marR="0" lvl="1" rtl="0">
              <a:spcBef>
                <a:spcPts val="600"/>
              </a:spcBef>
            </a:pPr>
            <a:r>
              <a:rPr lang="en-US" b="1" i="0" u="none" strike="noStrike" baseline="0" smtClean="0">
                <a:solidFill>
                  <a:srgbClr val="4F81BD"/>
                </a:solidFill>
                <a:latin typeface="Cambria"/>
              </a:rPr>
              <a:t>Mô hình tri thức (Knowledge model) </a:t>
            </a:r>
          </a:p>
          <a:p>
            <a:pPr marR="0" lvl="1" rtl="0">
              <a:spcBef>
                <a:spcPts val="600"/>
              </a:spcBef>
            </a:pPr>
            <a:r>
              <a:rPr lang="en-US" b="1" i="0" u="none" strike="noStrike" baseline="0" smtClean="0">
                <a:solidFill>
                  <a:srgbClr val="4F81BD"/>
                </a:solidFill>
                <a:latin typeface="Cambria"/>
              </a:rPr>
              <a:t>Mô hình truyền thông (Communication model) </a:t>
            </a:r>
          </a:p>
          <a:p>
            <a:pPr marR="0" lvl="0" rtl="0">
              <a:spcBef>
                <a:spcPts val="600"/>
              </a:spcBef>
            </a:pPr>
            <a:r>
              <a:rPr lang="vi-VN" b="1" i="0" u="none" strike="noStrike" baseline="0" smtClean="0">
                <a:solidFill>
                  <a:srgbClr val="4F81BD"/>
                </a:solidFill>
                <a:latin typeface="Cambria"/>
              </a:rPr>
              <a:t>Tài nghệ (Artefact) </a:t>
            </a:r>
          </a:p>
          <a:p>
            <a:pPr marR="0" lvl="1" rtl="0">
              <a:spcBef>
                <a:spcPts val="600"/>
              </a:spcBef>
            </a:pPr>
            <a:r>
              <a:rPr lang="en-US" b="1" i="0" u="none" strike="noStrike" baseline="0" smtClean="0">
                <a:solidFill>
                  <a:srgbClr val="4F81BD"/>
                </a:solidFill>
                <a:latin typeface="Cambria"/>
              </a:rPr>
              <a:t>Mô hình thiết kế (Design model)</a:t>
            </a:r>
          </a:p>
          <a:p>
            <a:pPr marR="0" lvl="0" rtl="0">
              <a:spcBef>
                <a:spcPts val="600"/>
              </a:spcBef>
            </a:pPr>
            <a:r>
              <a:rPr lang="en-US" b="1" i="0" u="none" strike="noStrike" baseline="0" smtClean="0">
                <a:solidFill>
                  <a:srgbClr val="4F81BD"/>
                </a:solidFill>
                <a:latin typeface="Cambria"/>
              </a:rPr>
              <a:t>Quá trình xây dựng mô hình tri thức: </a:t>
            </a:r>
          </a:p>
          <a:p>
            <a:pPr lvl="1">
              <a:spcBef>
                <a:spcPts val="600"/>
              </a:spcBef>
            </a:pPr>
            <a:r>
              <a:rPr lang="en-US" b="1" i="0" u="none" strike="noStrike" baseline="0" smtClean="0">
                <a:solidFill>
                  <a:srgbClr val="4F81BD"/>
                </a:solidFill>
                <a:latin typeface="Cambria"/>
              </a:rPr>
              <a:t>Xác định tri thức (Knowledge identification)</a:t>
            </a:r>
          </a:p>
          <a:p>
            <a:pPr lvl="1">
              <a:spcBef>
                <a:spcPts val="600"/>
              </a:spcBef>
            </a:pPr>
            <a:r>
              <a:rPr lang="en-US" b="1" i="0" u="none" strike="noStrike" baseline="0" smtClean="0">
                <a:solidFill>
                  <a:srgbClr val="4F81BD"/>
                </a:solidFill>
                <a:latin typeface="Cambria"/>
              </a:rPr>
              <a:t>Đặc tả tri thức (Knowledge specification)</a:t>
            </a:r>
          </a:p>
          <a:p>
            <a:pPr lvl="1">
              <a:spcBef>
                <a:spcPts val="600"/>
              </a:spcBef>
            </a:pPr>
            <a:r>
              <a:rPr lang="en-US" b="1" i="0" u="none" strike="noStrike" baseline="0" smtClean="0">
                <a:solidFill>
                  <a:srgbClr val="4F81BD"/>
                </a:solidFill>
                <a:latin typeface="Cambria"/>
              </a:rPr>
              <a:t>Sàng lọc tri thức (Knowledge refinement) </a:t>
            </a:r>
          </a:p>
        </p:txBody>
      </p:sp>
      <p:sp>
        <p:nvSpPr>
          <p:cNvPr id="5" name="Footer Placeholder 4"/>
          <p:cNvSpPr>
            <a:spLocks noGrp="1"/>
          </p:cNvSpPr>
          <p:nvPr>
            <p:ph type="ftr" sz="quarter" idx="11"/>
          </p:nvPr>
        </p:nvSpPr>
        <p:spPr/>
        <p:txBody>
          <a:bodyPr/>
          <a:lstStyle/>
          <a:p>
            <a:r>
              <a:rPr lang="vi-VN" smtClean="0"/>
              <a:t>Chương 5: Các phương pháp luận phát triển HTTT</a:t>
            </a:r>
            <a:endParaRPr lang="en-US"/>
          </a:p>
        </p:txBody>
      </p:sp>
      <p:sp>
        <p:nvSpPr>
          <p:cNvPr id="6" name="Slide Number Placeholder 5"/>
          <p:cNvSpPr>
            <a:spLocks noGrp="1"/>
          </p:cNvSpPr>
          <p:nvPr>
            <p:ph type="sldNum" sz="quarter" idx="12"/>
          </p:nvPr>
        </p:nvSpPr>
        <p:spPr/>
        <p:txBody>
          <a:bodyPr/>
          <a:lstStyle/>
          <a:p>
            <a:fld id="{608C809E-33B9-45BE-B130-5AF39CCD7C93}" type="slidenum">
              <a:rPr lang="en-US" smtClean="0"/>
              <a:t>58</a:t>
            </a:fld>
            <a:endParaRPr lang="en-US"/>
          </a:p>
        </p:txBody>
      </p:sp>
      <p:sp>
        <p:nvSpPr>
          <p:cNvPr id="4" name="Date Placeholder 3"/>
          <p:cNvSpPr>
            <a:spLocks noGrp="1"/>
          </p:cNvSpPr>
          <p:nvPr>
            <p:ph type="dt" sz="half" idx="2"/>
          </p:nvPr>
        </p:nvSpPr>
        <p:spPr/>
        <p:txBody>
          <a:bodyPr/>
          <a:lstStyle/>
          <a:p>
            <a:fld id="{201AED2B-D2EC-411A-8D06-9C05CE241F0A}" type="datetime1">
              <a:rPr lang="en-US" smtClean="0"/>
              <a:t>03/04/2013</a:t>
            </a:fld>
            <a:endParaRPr lang="en-US"/>
          </a:p>
        </p:txBody>
      </p:sp>
    </p:spTree>
    <p:extLst>
      <p:ext uri="{BB962C8B-B14F-4D97-AF65-F5344CB8AC3E}">
        <p14:creationId xmlns:p14="http://schemas.microsoft.com/office/powerpoint/2010/main" val="751257988"/>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marR="0" rtl="0"/>
            <a:r>
              <a:rPr lang="vi-VN" sz="3400" b="1" i="0" u="none" strike="noStrike" kern="1800" baseline="0" smtClean="0">
                <a:solidFill>
                  <a:srgbClr val="1F497D"/>
                </a:solidFill>
                <a:latin typeface="Cambria"/>
              </a:rPr>
              <a:t>PHƯƠNG PHÁP LUẬN HƯỚNG TỔ CHỨC </a:t>
            </a:r>
            <a:r>
              <a:rPr lang="vi-VN" sz="2600" b="1" i="0" u="none" strike="noStrike" kern="1800" baseline="0" smtClean="0">
                <a:solidFill>
                  <a:srgbClr val="1F497D"/>
                </a:solidFill>
                <a:latin typeface="Cambria"/>
              </a:rPr>
              <a:t>(ORGANISATIONAL-ORIENTED METHODOLOGIES) </a:t>
            </a:r>
          </a:p>
        </p:txBody>
      </p:sp>
      <p:sp>
        <p:nvSpPr>
          <p:cNvPr id="3" name="Text Placeholder 2"/>
          <p:cNvSpPr>
            <a:spLocks noGrp="1"/>
          </p:cNvSpPr>
          <p:nvPr>
            <p:ph idx="1"/>
          </p:nvPr>
        </p:nvSpPr>
        <p:spPr>
          <a:xfrm>
            <a:off x="283780" y="2438400"/>
            <a:ext cx="8544910" cy="3886200"/>
          </a:xfrm>
        </p:spPr>
        <p:txBody>
          <a:bodyPr>
            <a:normAutofit fontScale="92500" lnSpcReduction="10000"/>
          </a:bodyPr>
          <a:lstStyle/>
          <a:p>
            <a:pPr marL="457200" indent="-457200">
              <a:buFont typeface="Wingdings" pitchFamily="2" charset="2"/>
              <a:buChar char="q"/>
            </a:pPr>
            <a:r>
              <a:rPr lang="vi-VN" b="1" kern="1800">
                <a:solidFill>
                  <a:srgbClr val="1F497D"/>
                </a:solidFill>
                <a:latin typeface="Cambria"/>
              </a:rPr>
              <a:t>Phương pháp luận hệ thống mềm </a:t>
            </a:r>
            <a:r>
              <a:rPr lang="en-US" b="1" kern="1800" smtClean="0">
                <a:solidFill>
                  <a:srgbClr val="1F497D"/>
                </a:solidFill>
                <a:latin typeface="Cambria"/>
              </a:rPr>
              <a:t/>
            </a:r>
            <a:br>
              <a:rPr lang="en-US" b="1" kern="1800" smtClean="0">
                <a:solidFill>
                  <a:srgbClr val="1F497D"/>
                </a:solidFill>
                <a:latin typeface="Cambria"/>
              </a:rPr>
            </a:br>
            <a:r>
              <a:rPr lang="vi-VN" b="1" kern="1800" smtClean="0">
                <a:solidFill>
                  <a:srgbClr val="1F497D"/>
                </a:solidFill>
                <a:latin typeface="Cambria"/>
              </a:rPr>
              <a:t>(</a:t>
            </a:r>
            <a:r>
              <a:rPr lang="vi-VN" b="1" kern="1800">
                <a:solidFill>
                  <a:srgbClr val="1F497D"/>
                </a:solidFill>
                <a:latin typeface="Cambria"/>
              </a:rPr>
              <a:t>SSM: Soft Systems Methodology) </a:t>
            </a:r>
            <a:endParaRPr lang="en-US" b="1" kern="1800" smtClean="0">
              <a:solidFill>
                <a:srgbClr val="1F497D"/>
              </a:solidFill>
              <a:latin typeface="Cambria"/>
            </a:endParaRPr>
          </a:p>
          <a:p>
            <a:pPr marL="457200" indent="-457200">
              <a:buFont typeface="Wingdings" pitchFamily="2" charset="2"/>
              <a:buChar char="q"/>
            </a:pPr>
            <a:r>
              <a:rPr lang="en-US" b="1" kern="1800">
                <a:solidFill>
                  <a:srgbClr val="1F497D"/>
                </a:solidFill>
                <a:latin typeface="Cambria"/>
              </a:rPr>
              <a:t>Information Systems Work and Analysis of Change (ISAC)</a:t>
            </a:r>
          </a:p>
          <a:p>
            <a:pPr marL="457200" indent="-457200">
              <a:buFont typeface="Wingdings" pitchFamily="2" charset="2"/>
              <a:buChar char="q"/>
            </a:pPr>
            <a:r>
              <a:rPr lang="en-US" b="1" kern="1800" smtClean="0">
                <a:solidFill>
                  <a:srgbClr val="1F497D"/>
                </a:solidFill>
                <a:latin typeface="Cambria"/>
              </a:rPr>
              <a:t>Process Innovation </a:t>
            </a:r>
            <a:r>
              <a:rPr lang="en-US" b="1" kern="1800">
                <a:solidFill>
                  <a:srgbClr val="1F497D"/>
                </a:solidFill>
                <a:latin typeface="Cambria"/>
              </a:rPr>
              <a:t>(PI)</a:t>
            </a:r>
          </a:p>
          <a:p>
            <a:pPr marL="457200" indent="-457200">
              <a:buFont typeface="Wingdings" pitchFamily="2" charset="2"/>
              <a:buChar char="q"/>
            </a:pPr>
            <a:r>
              <a:rPr lang="en-US" b="1" kern="1800" smtClean="0">
                <a:solidFill>
                  <a:srgbClr val="1F497D"/>
                </a:solidFill>
                <a:latin typeface="Cambria"/>
              </a:rPr>
              <a:t>PRoject IN Controlled Environments (</a:t>
            </a:r>
            <a:r>
              <a:rPr lang="en-US" b="1" kern="1800">
                <a:solidFill>
                  <a:srgbClr val="1F497D"/>
                </a:solidFill>
                <a:latin typeface="Cambria"/>
              </a:rPr>
              <a:t>PRINCE) </a:t>
            </a:r>
          </a:p>
          <a:p>
            <a:pPr marL="457200" indent="-457200">
              <a:buFont typeface="Wingdings" pitchFamily="2" charset="2"/>
              <a:buChar char="q"/>
            </a:pPr>
            <a:r>
              <a:rPr lang="en-US" b="1" kern="1800">
                <a:solidFill>
                  <a:srgbClr val="1F497D"/>
                </a:solidFill>
                <a:latin typeface="Cambria"/>
              </a:rPr>
              <a:t>RENAISSANCE </a:t>
            </a:r>
          </a:p>
        </p:txBody>
      </p:sp>
      <p:sp>
        <p:nvSpPr>
          <p:cNvPr id="5" name="Footer Placeholder 4"/>
          <p:cNvSpPr>
            <a:spLocks noGrp="1"/>
          </p:cNvSpPr>
          <p:nvPr>
            <p:ph type="ftr" sz="quarter" idx="11"/>
          </p:nvPr>
        </p:nvSpPr>
        <p:spPr/>
        <p:txBody>
          <a:bodyPr/>
          <a:lstStyle/>
          <a:p>
            <a:r>
              <a:rPr lang="vi-VN" smtClean="0"/>
              <a:t>Chương 5: Các phương pháp luận phát triển HTTT</a:t>
            </a:r>
            <a:endParaRPr lang="en-US"/>
          </a:p>
        </p:txBody>
      </p:sp>
      <p:sp>
        <p:nvSpPr>
          <p:cNvPr id="6" name="Slide Number Placeholder 5"/>
          <p:cNvSpPr>
            <a:spLocks noGrp="1"/>
          </p:cNvSpPr>
          <p:nvPr>
            <p:ph type="sldNum" sz="quarter" idx="12"/>
          </p:nvPr>
        </p:nvSpPr>
        <p:spPr/>
        <p:txBody>
          <a:bodyPr/>
          <a:lstStyle/>
          <a:p>
            <a:fld id="{608C809E-33B9-45BE-B130-5AF39CCD7C93}" type="slidenum">
              <a:rPr lang="en-US" smtClean="0"/>
              <a:t>59</a:t>
            </a:fld>
            <a:endParaRPr lang="en-US"/>
          </a:p>
        </p:txBody>
      </p:sp>
      <p:sp>
        <p:nvSpPr>
          <p:cNvPr id="4" name="Date Placeholder 3"/>
          <p:cNvSpPr>
            <a:spLocks noGrp="1"/>
          </p:cNvSpPr>
          <p:nvPr>
            <p:ph type="dt" sz="half" idx="2"/>
          </p:nvPr>
        </p:nvSpPr>
        <p:spPr/>
        <p:txBody>
          <a:bodyPr/>
          <a:lstStyle/>
          <a:p>
            <a:fld id="{C1B9A4B7-2350-4040-A529-D2F73915A87F}" type="datetime1">
              <a:rPr lang="en-US" smtClean="0"/>
              <a:t>03/04/2013</a:t>
            </a:fld>
            <a:endParaRPr lang="en-US"/>
          </a:p>
        </p:txBody>
      </p:sp>
    </p:spTree>
    <p:extLst>
      <p:ext uri="{BB962C8B-B14F-4D97-AF65-F5344CB8AC3E}">
        <p14:creationId xmlns:p14="http://schemas.microsoft.com/office/powerpoint/2010/main" val="31252906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marR="0" rtl="0"/>
            <a:r>
              <a:rPr lang="vi-VN" b="1" i="0" u="none" strike="noStrike" kern="1800" baseline="0" smtClean="0">
                <a:solidFill>
                  <a:srgbClr val="1F497D"/>
                </a:solidFill>
                <a:latin typeface="Cambria"/>
              </a:rPr>
              <a:t>Phương pháp luận hệ thống mềm </a:t>
            </a:r>
            <a:r>
              <a:rPr lang="en-US" b="1" i="0" u="none" strike="noStrike" kern="1800" baseline="0" smtClean="0">
                <a:solidFill>
                  <a:srgbClr val="1F497D"/>
                </a:solidFill>
                <a:latin typeface="Cambria"/>
              </a:rPr>
              <a:t/>
            </a:r>
            <a:br>
              <a:rPr lang="en-US" b="1" i="0" u="none" strike="noStrike" kern="1800" baseline="0" smtClean="0">
                <a:solidFill>
                  <a:srgbClr val="1F497D"/>
                </a:solidFill>
                <a:latin typeface="Cambria"/>
              </a:rPr>
            </a:br>
            <a:r>
              <a:rPr lang="vi-VN" b="1" i="0" u="none" strike="noStrike" kern="1800" baseline="0" smtClean="0">
                <a:solidFill>
                  <a:srgbClr val="1F497D"/>
                </a:solidFill>
                <a:latin typeface="Cambria"/>
              </a:rPr>
              <a:t>(</a:t>
            </a:r>
            <a:r>
              <a:rPr lang="vi-VN" b="1" i="0" u="none" strike="noStrike" kern="1800" baseline="0" smtClean="0">
                <a:solidFill>
                  <a:srgbClr val="1F497D"/>
                </a:solidFill>
                <a:latin typeface="Cambria"/>
              </a:rPr>
              <a:t>SSM: Soft Systems Methodology) </a:t>
            </a:r>
          </a:p>
        </p:txBody>
      </p:sp>
      <p:sp>
        <p:nvSpPr>
          <p:cNvPr id="3" name="Text Placeholder 2"/>
          <p:cNvSpPr>
            <a:spLocks noGrp="1"/>
          </p:cNvSpPr>
          <p:nvPr>
            <p:ph idx="1"/>
          </p:nvPr>
        </p:nvSpPr>
        <p:spPr>
          <a:xfrm>
            <a:off x="283780" y="2438400"/>
            <a:ext cx="8544910" cy="3886200"/>
          </a:xfrm>
        </p:spPr>
        <p:txBody>
          <a:bodyPr>
            <a:normAutofit/>
          </a:bodyPr>
          <a:lstStyle/>
          <a:p>
            <a:pPr marL="457200" indent="-457200">
              <a:buFont typeface="Wingdings" pitchFamily="2" charset="2"/>
              <a:buChar char="Ø"/>
            </a:pPr>
            <a:r>
              <a:rPr lang="en-US" sz="2800" kern="1800">
                <a:solidFill>
                  <a:srgbClr val="1F497D"/>
                </a:solidFill>
                <a:latin typeface="Cambria"/>
              </a:rPr>
              <a:t>Cách tiếp cận hệ </a:t>
            </a:r>
            <a:r>
              <a:rPr lang="en-US" sz="2800" kern="1800" smtClean="0">
                <a:solidFill>
                  <a:srgbClr val="1F497D"/>
                </a:solidFill>
                <a:latin typeface="Cambria"/>
              </a:rPr>
              <a:t>thống</a:t>
            </a:r>
          </a:p>
          <a:p>
            <a:pPr marL="457200" indent="-457200">
              <a:buFont typeface="Wingdings" pitchFamily="2" charset="2"/>
              <a:buChar char="Ø"/>
            </a:pPr>
            <a:r>
              <a:rPr lang="en-US" sz="2800" kern="1800">
                <a:solidFill>
                  <a:srgbClr val="1F497D"/>
                </a:solidFill>
                <a:latin typeface="Cambria"/>
              </a:rPr>
              <a:t>Tư duy hệ thống "cứng" (“hard” systems thinking) </a:t>
            </a:r>
          </a:p>
          <a:p>
            <a:pPr marL="457200" indent="-457200">
              <a:buFont typeface="Wingdings" pitchFamily="2" charset="2"/>
              <a:buChar char="Ø"/>
            </a:pPr>
            <a:r>
              <a:rPr lang="en-US" sz="2800" kern="1800">
                <a:solidFill>
                  <a:srgbClr val="1F497D"/>
                </a:solidFill>
                <a:latin typeface="Cambria"/>
              </a:rPr>
              <a:t>Tư duy hệ thống "mềm" (“soft” systems thinking)  </a:t>
            </a:r>
          </a:p>
          <a:p>
            <a:pPr marL="457200" indent="-457200">
              <a:buFont typeface="Wingdings" pitchFamily="2" charset="2"/>
              <a:buChar char="Ø"/>
            </a:pPr>
            <a:r>
              <a:rPr lang="en-US" sz="2800" kern="1800">
                <a:solidFill>
                  <a:srgbClr val="1F497D"/>
                </a:solidFill>
                <a:latin typeface="Cambria"/>
              </a:rPr>
              <a:t>Phương pháp luận hệ thống mềm (SSM) </a:t>
            </a:r>
          </a:p>
        </p:txBody>
      </p:sp>
      <p:sp>
        <p:nvSpPr>
          <p:cNvPr id="5" name="Footer Placeholder 4"/>
          <p:cNvSpPr>
            <a:spLocks noGrp="1"/>
          </p:cNvSpPr>
          <p:nvPr>
            <p:ph type="ftr" sz="quarter" idx="11"/>
          </p:nvPr>
        </p:nvSpPr>
        <p:spPr/>
        <p:txBody>
          <a:bodyPr/>
          <a:lstStyle/>
          <a:p>
            <a:r>
              <a:rPr lang="vi-VN" smtClean="0"/>
              <a:t>Chương 5: Các phương pháp luận phát triển HTTT</a:t>
            </a:r>
            <a:endParaRPr lang="en-US"/>
          </a:p>
        </p:txBody>
      </p:sp>
      <p:sp>
        <p:nvSpPr>
          <p:cNvPr id="6" name="Slide Number Placeholder 5"/>
          <p:cNvSpPr>
            <a:spLocks noGrp="1"/>
          </p:cNvSpPr>
          <p:nvPr>
            <p:ph type="sldNum" sz="quarter" idx="12"/>
          </p:nvPr>
        </p:nvSpPr>
        <p:spPr/>
        <p:txBody>
          <a:bodyPr/>
          <a:lstStyle/>
          <a:p>
            <a:fld id="{608C809E-33B9-45BE-B130-5AF39CCD7C93}" type="slidenum">
              <a:rPr lang="en-US" smtClean="0"/>
              <a:t>60</a:t>
            </a:fld>
            <a:endParaRPr lang="en-US"/>
          </a:p>
        </p:txBody>
      </p:sp>
      <p:sp>
        <p:nvSpPr>
          <p:cNvPr id="4" name="Date Placeholder 3"/>
          <p:cNvSpPr>
            <a:spLocks noGrp="1"/>
          </p:cNvSpPr>
          <p:nvPr>
            <p:ph type="dt" sz="half" idx="2"/>
          </p:nvPr>
        </p:nvSpPr>
        <p:spPr/>
        <p:txBody>
          <a:bodyPr/>
          <a:lstStyle/>
          <a:p>
            <a:fld id="{8BEACA10-7FC1-48B9-90C8-3A5B03516551}" type="datetime1">
              <a:rPr lang="en-US" smtClean="0"/>
              <a:t>03/04/2013</a:t>
            </a:fld>
            <a:endParaRPr lang="en-US"/>
          </a:p>
        </p:txBody>
      </p:sp>
    </p:spTree>
    <p:extLst>
      <p:ext uri="{BB962C8B-B14F-4D97-AF65-F5344CB8AC3E}">
        <p14:creationId xmlns:p14="http://schemas.microsoft.com/office/powerpoint/2010/main" val="443358583"/>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R="0" rtl="0"/>
            <a:r>
              <a:rPr lang="en-US" b="1" i="0" u="none" strike="noStrike" kern="1800" baseline="0" smtClean="0">
                <a:solidFill>
                  <a:srgbClr val="1F497D"/>
                </a:solidFill>
                <a:latin typeface="Cambria"/>
              </a:rPr>
              <a:t>Cách tiếp cận hệ thống </a:t>
            </a:r>
          </a:p>
        </p:txBody>
      </p:sp>
      <p:sp>
        <p:nvSpPr>
          <p:cNvPr id="3" name="Text Placeholder 2"/>
          <p:cNvSpPr>
            <a:spLocks noGrp="1"/>
          </p:cNvSpPr>
          <p:nvPr>
            <p:ph idx="1"/>
          </p:nvPr>
        </p:nvSpPr>
        <p:spPr/>
        <p:txBody>
          <a:bodyPr>
            <a:normAutofit fontScale="70000" lnSpcReduction="20000"/>
          </a:bodyPr>
          <a:lstStyle/>
          <a:p>
            <a:pPr marR="0" lvl="0" rtl="0">
              <a:lnSpc>
                <a:spcPct val="120000"/>
              </a:lnSpc>
              <a:spcBef>
                <a:spcPts val="600"/>
              </a:spcBef>
            </a:pPr>
            <a:r>
              <a:rPr lang="vi-VN" b="1" i="0" u="none" strike="noStrike" baseline="0" smtClean="0">
                <a:solidFill>
                  <a:srgbClr val="4F81BD"/>
                </a:solidFill>
                <a:latin typeface="Cambria"/>
              </a:rPr>
              <a:t>Lý thuyết hệ thống (ví dụ như Bertalanffy, 1968): để hiểu được bản chất của các hệ thống lớn và phức tạp </a:t>
            </a:r>
          </a:p>
          <a:p>
            <a:pPr marR="0" lvl="0" rtl="0">
              <a:lnSpc>
                <a:spcPct val="120000"/>
              </a:lnSpc>
              <a:spcBef>
                <a:spcPts val="600"/>
              </a:spcBef>
            </a:pPr>
            <a:r>
              <a:rPr lang="vi-VN" b="1" i="0" u="none" strike="noStrike" baseline="0" smtClean="0">
                <a:solidFill>
                  <a:srgbClr val="4F81BD"/>
                </a:solidFill>
                <a:latin typeface="Cambria"/>
              </a:rPr>
              <a:t>Một hệ thống là một tập hợp các yếu tố liên quan với nhau, với các đầu vào và đầu ra, và với một tập hợp của các quá trình chuyển đổi đầu vào thành đầu ra </a:t>
            </a:r>
          </a:p>
          <a:p>
            <a:pPr marR="0" lvl="0" rtl="0">
              <a:lnSpc>
                <a:spcPct val="120000"/>
              </a:lnSpc>
              <a:spcBef>
                <a:spcPts val="600"/>
              </a:spcBef>
            </a:pPr>
            <a:r>
              <a:rPr lang="vi-VN" b="1" i="0" u="none" strike="noStrike" baseline="0" smtClean="0">
                <a:solidFill>
                  <a:srgbClr val="4F81BD"/>
                </a:solidFill>
                <a:latin typeface="Cambria"/>
              </a:rPr>
              <a:t>Một hệ thống có một ranh giới và một môi trường mà nó tương tác </a:t>
            </a:r>
          </a:p>
          <a:p>
            <a:pPr marR="0" lvl="0" rtl="0">
              <a:lnSpc>
                <a:spcPct val="120000"/>
              </a:lnSpc>
              <a:spcBef>
                <a:spcPts val="600"/>
              </a:spcBef>
            </a:pPr>
            <a:r>
              <a:rPr lang="vi-VN" b="1" i="0" u="none" strike="noStrike" baseline="0" smtClean="0">
                <a:solidFill>
                  <a:srgbClr val="4F81BD"/>
                </a:solidFill>
                <a:latin typeface="Cambria"/>
              </a:rPr>
              <a:t>Một hệ thống có một mục đích, và các tương tác của nó tương tác để đạt được điều này </a:t>
            </a:r>
          </a:p>
          <a:p>
            <a:pPr marR="0" lvl="0" rtl="0">
              <a:lnSpc>
                <a:spcPct val="120000"/>
              </a:lnSpc>
              <a:spcBef>
                <a:spcPts val="600"/>
              </a:spcBef>
            </a:pPr>
            <a:r>
              <a:rPr lang="vi-VN" b="1" i="0" u="none" strike="noStrike" baseline="0" smtClean="0">
                <a:solidFill>
                  <a:srgbClr val="4F81BD"/>
                </a:solidFill>
                <a:latin typeface="Cambria"/>
              </a:rPr>
              <a:t>Các hệ thống liên quan đến nhau, và bao gồm các hệ thống con: ví dụ như một hệ thống quản lý hàng tồn kho </a:t>
            </a:r>
          </a:p>
        </p:txBody>
      </p:sp>
      <p:sp>
        <p:nvSpPr>
          <p:cNvPr id="5" name="Footer Placeholder 4"/>
          <p:cNvSpPr>
            <a:spLocks noGrp="1"/>
          </p:cNvSpPr>
          <p:nvPr>
            <p:ph type="ftr" sz="quarter" idx="11"/>
          </p:nvPr>
        </p:nvSpPr>
        <p:spPr/>
        <p:txBody>
          <a:bodyPr/>
          <a:lstStyle/>
          <a:p>
            <a:r>
              <a:rPr lang="vi-VN" smtClean="0"/>
              <a:t>Chương 5: Các phương pháp luận phát triển HTTT</a:t>
            </a:r>
            <a:endParaRPr lang="en-US"/>
          </a:p>
        </p:txBody>
      </p:sp>
      <p:sp>
        <p:nvSpPr>
          <p:cNvPr id="6" name="Slide Number Placeholder 5"/>
          <p:cNvSpPr>
            <a:spLocks noGrp="1"/>
          </p:cNvSpPr>
          <p:nvPr>
            <p:ph type="sldNum" sz="quarter" idx="12"/>
          </p:nvPr>
        </p:nvSpPr>
        <p:spPr/>
        <p:txBody>
          <a:bodyPr/>
          <a:lstStyle/>
          <a:p>
            <a:fld id="{608C809E-33B9-45BE-B130-5AF39CCD7C93}" type="slidenum">
              <a:rPr lang="en-US" smtClean="0"/>
              <a:t>61</a:t>
            </a:fld>
            <a:endParaRPr lang="en-US"/>
          </a:p>
        </p:txBody>
      </p:sp>
      <p:sp>
        <p:nvSpPr>
          <p:cNvPr id="4" name="Date Placeholder 3"/>
          <p:cNvSpPr>
            <a:spLocks noGrp="1"/>
          </p:cNvSpPr>
          <p:nvPr>
            <p:ph type="dt" sz="half" idx="2"/>
          </p:nvPr>
        </p:nvSpPr>
        <p:spPr/>
        <p:txBody>
          <a:bodyPr/>
          <a:lstStyle/>
          <a:p>
            <a:fld id="{7CEF5B03-E323-4670-ACD3-0A1979B164B4}" type="datetime1">
              <a:rPr lang="en-US" smtClean="0"/>
              <a:t>03/04/2013</a:t>
            </a:fld>
            <a:endParaRPr lang="en-US"/>
          </a:p>
        </p:txBody>
      </p:sp>
    </p:spTree>
    <p:extLst>
      <p:ext uri="{BB962C8B-B14F-4D97-AF65-F5344CB8AC3E}">
        <p14:creationId xmlns:p14="http://schemas.microsoft.com/office/powerpoint/2010/main" val="4251579365"/>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R="0" rtl="0"/>
            <a:r>
              <a:rPr lang="en-US" b="1" i="0" u="none" strike="noStrike" kern="1800" baseline="0" smtClean="0">
                <a:solidFill>
                  <a:srgbClr val="1F497D"/>
                </a:solidFill>
                <a:latin typeface="Cambria"/>
              </a:rPr>
              <a:t>Cách tiếp cận hệ thống... </a:t>
            </a:r>
          </a:p>
        </p:txBody>
      </p:sp>
      <p:sp>
        <p:nvSpPr>
          <p:cNvPr id="3" name="Text Placeholder 2"/>
          <p:cNvSpPr>
            <a:spLocks noGrp="1"/>
          </p:cNvSpPr>
          <p:nvPr>
            <p:ph idx="1"/>
          </p:nvPr>
        </p:nvSpPr>
        <p:spPr/>
        <p:txBody>
          <a:bodyPr>
            <a:normAutofit fontScale="92500" lnSpcReduction="20000"/>
          </a:bodyPr>
          <a:lstStyle/>
          <a:p>
            <a:pPr marL="0" marR="0" lvl="0" indent="0" rtl="0">
              <a:lnSpc>
                <a:spcPct val="110000"/>
              </a:lnSpc>
              <a:spcBef>
                <a:spcPts val="600"/>
              </a:spcBef>
              <a:buNone/>
            </a:pPr>
            <a:r>
              <a:rPr lang="en-US" sz="3300" b="1" i="0" u="none" strike="noStrike" baseline="0" smtClean="0">
                <a:solidFill>
                  <a:srgbClr val="4F81BD"/>
                </a:solidFill>
                <a:latin typeface="Cambria"/>
              </a:rPr>
              <a:t>Hệ thống có tính chất “trồi” (emergent): </a:t>
            </a:r>
          </a:p>
          <a:p>
            <a:pPr marR="0" lvl="0" rtl="0">
              <a:lnSpc>
                <a:spcPct val="110000"/>
              </a:lnSpc>
              <a:spcBef>
                <a:spcPts val="600"/>
              </a:spcBef>
            </a:pPr>
            <a:r>
              <a:rPr lang="vi-VN" sz="2800" b="1" i="0" u="none" strike="noStrike" baseline="0" smtClean="0">
                <a:solidFill>
                  <a:srgbClr val="4F81BD"/>
                </a:solidFill>
                <a:latin typeface="Cambria"/>
              </a:rPr>
              <a:t>Toàn thể lớn hơn tổng của các bộ phận của nó: cần phát triển hệ thống thông tin cho các tổ chức như một toàn thể, không cho các chức năng bị cô lập </a:t>
            </a:r>
          </a:p>
          <a:p>
            <a:pPr marR="0" lvl="0" rtl="0">
              <a:lnSpc>
                <a:spcPct val="110000"/>
              </a:lnSpc>
              <a:spcBef>
                <a:spcPts val="600"/>
              </a:spcBef>
            </a:pPr>
            <a:r>
              <a:rPr lang="en-US" sz="2800" b="1" i="0" u="none" strike="noStrike" baseline="0" smtClean="0">
                <a:solidFill>
                  <a:srgbClr val="4F81BD"/>
                </a:solidFill>
                <a:latin typeface="Cambria"/>
              </a:rPr>
              <a:t>Sự liên kết của các hệ thống: hiểu bối cảnh của các hệ thống thông tin </a:t>
            </a:r>
          </a:p>
          <a:p>
            <a:pPr marR="0" lvl="0" rtl="0">
              <a:lnSpc>
                <a:spcPct val="110000"/>
              </a:lnSpc>
              <a:spcBef>
                <a:spcPts val="600"/>
              </a:spcBef>
            </a:pPr>
            <a:r>
              <a:rPr lang="vi-VN" sz="2800" b="1" i="0" u="none" strike="noStrike" baseline="0" smtClean="0">
                <a:solidFill>
                  <a:srgbClr val="4F81BD"/>
                </a:solidFill>
                <a:latin typeface="Cambria"/>
              </a:rPr>
              <a:t>Tránh sự đơn giản hóa của phân tích khoa học: phân rã các cấu trúc phức tạp có thể bóp méo sự hiểu biết của chúng ta khi các yếu tố có thể phản ứng khác nhau khi xem xét riêng lẻ </a:t>
            </a:r>
          </a:p>
        </p:txBody>
      </p:sp>
      <p:sp>
        <p:nvSpPr>
          <p:cNvPr id="5" name="Footer Placeholder 4"/>
          <p:cNvSpPr>
            <a:spLocks noGrp="1"/>
          </p:cNvSpPr>
          <p:nvPr>
            <p:ph type="ftr" sz="quarter" idx="11"/>
          </p:nvPr>
        </p:nvSpPr>
        <p:spPr/>
        <p:txBody>
          <a:bodyPr/>
          <a:lstStyle/>
          <a:p>
            <a:r>
              <a:rPr lang="vi-VN" smtClean="0"/>
              <a:t>Chương 5: Các phương pháp luận phát triển HTTT</a:t>
            </a:r>
            <a:endParaRPr lang="en-US"/>
          </a:p>
        </p:txBody>
      </p:sp>
      <p:sp>
        <p:nvSpPr>
          <p:cNvPr id="6" name="Slide Number Placeholder 5"/>
          <p:cNvSpPr>
            <a:spLocks noGrp="1"/>
          </p:cNvSpPr>
          <p:nvPr>
            <p:ph type="sldNum" sz="quarter" idx="12"/>
          </p:nvPr>
        </p:nvSpPr>
        <p:spPr/>
        <p:txBody>
          <a:bodyPr/>
          <a:lstStyle/>
          <a:p>
            <a:fld id="{608C809E-33B9-45BE-B130-5AF39CCD7C93}" type="slidenum">
              <a:rPr lang="en-US" smtClean="0"/>
              <a:t>62</a:t>
            </a:fld>
            <a:endParaRPr lang="en-US"/>
          </a:p>
        </p:txBody>
      </p:sp>
      <p:sp>
        <p:nvSpPr>
          <p:cNvPr id="4" name="Date Placeholder 3"/>
          <p:cNvSpPr>
            <a:spLocks noGrp="1"/>
          </p:cNvSpPr>
          <p:nvPr>
            <p:ph type="dt" sz="half" idx="2"/>
          </p:nvPr>
        </p:nvSpPr>
        <p:spPr/>
        <p:txBody>
          <a:bodyPr/>
          <a:lstStyle/>
          <a:p>
            <a:fld id="{C56232F5-B3D8-45F6-86FB-6848EE45A67E}" type="datetime1">
              <a:rPr lang="en-US" smtClean="0"/>
              <a:t>03/04/2013</a:t>
            </a:fld>
            <a:endParaRPr lang="en-US"/>
          </a:p>
        </p:txBody>
      </p:sp>
    </p:spTree>
    <p:extLst>
      <p:ext uri="{BB962C8B-B14F-4D97-AF65-F5344CB8AC3E}">
        <p14:creationId xmlns:p14="http://schemas.microsoft.com/office/powerpoint/2010/main" val="3588256986"/>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R="0" rtl="0"/>
            <a:r>
              <a:rPr lang="en-US" b="1" i="0" u="none" strike="noStrike" kern="1800" baseline="0" smtClean="0">
                <a:solidFill>
                  <a:srgbClr val="1F497D"/>
                </a:solidFill>
                <a:latin typeface="Cambria"/>
              </a:rPr>
              <a:t>Cách tiếp cận hệ thống... </a:t>
            </a:r>
          </a:p>
        </p:txBody>
      </p:sp>
      <p:sp>
        <p:nvSpPr>
          <p:cNvPr id="3" name="Text Placeholder 2"/>
          <p:cNvSpPr>
            <a:spLocks noGrp="1"/>
          </p:cNvSpPr>
          <p:nvPr>
            <p:ph idx="1"/>
          </p:nvPr>
        </p:nvSpPr>
        <p:spPr/>
        <p:txBody>
          <a:bodyPr>
            <a:normAutofit fontScale="85000" lnSpcReduction="10000"/>
          </a:bodyPr>
          <a:lstStyle/>
          <a:p>
            <a:pPr marR="0" lvl="0" rtl="0">
              <a:lnSpc>
                <a:spcPct val="120000"/>
              </a:lnSpc>
              <a:spcBef>
                <a:spcPts val="600"/>
              </a:spcBef>
            </a:pPr>
            <a:r>
              <a:rPr lang="vi-VN" b="1" i="0" u="none" strike="noStrike" baseline="0" smtClean="0">
                <a:solidFill>
                  <a:srgbClr val="4F81BD"/>
                </a:solidFill>
                <a:latin typeface="Cambria"/>
              </a:rPr>
              <a:t>Hệ thống về mặt tổ chức (hoạt động của con người)  không thể dự đoán: hành vi con người và sự thể hiện</a:t>
            </a:r>
          </a:p>
          <a:p>
            <a:pPr marR="0" lvl="0" rtl="0">
              <a:lnSpc>
                <a:spcPct val="120000"/>
              </a:lnSpc>
              <a:spcBef>
                <a:spcPts val="600"/>
              </a:spcBef>
            </a:pPr>
            <a:r>
              <a:rPr lang="vi-VN" b="1" i="0" u="none" strike="noStrike" baseline="0" smtClean="0">
                <a:solidFill>
                  <a:srgbClr val="4F81BD"/>
                </a:solidFill>
                <a:latin typeface="Cambria"/>
              </a:rPr>
              <a:t>Các tổ chức là các hệ thống mở, tương tác với môi trường của chúng: ví dụ như các đối thủ cạnh tranh, chính sách của chính phủ, khách hàng, nhà cung cấp </a:t>
            </a:r>
          </a:p>
          <a:p>
            <a:pPr marR="0" lvl="0" rtl="0">
              <a:lnSpc>
                <a:spcPct val="120000"/>
              </a:lnSpc>
              <a:spcBef>
                <a:spcPts val="600"/>
              </a:spcBef>
            </a:pPr>
            <a:r>
              <a:rPr lang="vi-VN" b="1" i="0" u="none" strike="noStrike" baseline="0" smtClean="0">
                <a:solidFill>
                  <a:srgbClr val="4F81BD"/>
                </a:solidFill>
                <a:latin typeface="Cambria"/>
              </a:rPr>
              <a:t>Các tổ chức là các hệ thống phức tạp: cần con người với một phạm vi chuyên môn và kinh nghiệm để phát triển và thực hiện hệ thống thông tin </a:t>
            </a:r>
          </a:p>
        </p:txBody>
      </p:sp>
      <p:sp>
        <p:nvSpPr>
          <p:cNvPr id="5" name="Footer Placeholder 4"/>
          <p:cNvSpPr>
            <a:spLocks noGrp="1"/>
          </p:cNvSpPr>
          <p:nvPr>
            <p:ph type="ftr" sz="quarter" idx="11"/>
          </p:nvPr>
        </p:nvSpPr>
        <p:spPr/>
        <p:txBody>
          <a:bodyPr/>
          <a:lstStyle/>
          <a:p>
            <a:r>
              <a:rPr lang="vi-VN" smtClean="0"/>
              <a:t>Chương 5: Các phương pháp luận phát triển HTTT</a:t>
            </a:r>
            <a:endParaRPr lang="en-US"/>
          </a:p>
        </p:txBody>
      </p:sp>
      <p:sp>
        <p:nvSpPr>
          <p:cNvPr id="6" name="Slide Number Placeholder 5"/>
          <p:cNvSpPr>
            <a:spLocks noGrp="1"/>
          </p:cNvSpPr>
          <p:nvPr>
            <p:ph type="sldNum" sz="quarter" idx="12"/>
          </p:nvPr>
        </p:nvSpPr>
        <p:spPr/>
        <p:txBody>
          <a:bodyPr/>
          <a:lstStyle/>
          <a:p>
            <a:fld id="{608C809E-33B9-45BE-B130-5AF39CCD7C93}" type="slidenum">
              <a:rPr lang="en-US" smtClean="0"/>
              <a:t>63</a:t>
            </a:fld>
            <a:endParaRPr lang="en-US"/>
          </a:p>
        </p:txBody>
      </p:sp>
      <p:sp>
        <p:nvSpPr>
          <p:cNvPr id="4" name="Date Placeholder 3"/>
          <p:cNvSpPr>
            <a:spLocks noGrp="1"/>
          </p:cNvSpPr>
          <p:nvPr>
            <p:ph type="dt" sz="half" idx="2"/>
          </p:nvPr>
        </p:nvSpPr>
        <p:spPr/>
        <p:txBody>
          <a:bodyPr/>
          <a:lstStyle/>
          <a:p>
            <a:fld id="{CD1DF4DC-F243-4B1A-971E-2F248D942A64}" type="datetime1">
              <a:rPr lang="en-US" smtClean="0"/>
              <a:t>03/04/2013</a:t>
            </a:fld>
            <a:endParaRPr lang="en-US"/>
          </a:p>
        </p:txBody>
      </p:sp>
    </p:spTree>
    <p:extLst>
      <p:ext uri="{BB962C8B-B14F-4D97-AF65-F5344CB8AC3E}">
        <p14:creationId xmlns:p14="http://schemas.microsoft.com/office/powerpoint/2010/main" val="3555005971"/>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R="0" rtl="0"/>
            <a:r>
              <a:rPr lang="en-US" b="1" i="0" u="none" strike="noStrike" kern="1800" baseline="0" smtClean="0">
                <a:solidFill>
                  <a:srgbClr val="1F497D"/>
                </a:solidFill>
                <a:latin typeface="Cambria"/>
              </a:rPr>
              <a:t>Cách tiếp cận hệ thống... </a:t>
            </a:r>
          </a:p>
        </p:txBody>
      </p:sp>
      <p:sp>
        <p:nvSpPr>
          <p:cNvPr id="3" name="Text Placeholder 2"/>
          <p:cNvSpPr>
            <a:spLocks noGrp="1"/>
          </p:cNvSpPr>
          <p:nvPr>
            <p:ph idx="1"/>
          </p:nvPr>
        </p:nvSpPr>
        <p:spPr/>
        <p:txBody>
          <a:bodyPr>
            <a:normAutofit fontScale="85000" lnSpcReduction="10000"/>
          </a:bodyPr>
          <a:lstStyle/>
          <a:p>
            <a:pPr marR="0" lvl="0" rtl="0"/>
            <a:r>
              <a:rPr lang="vi-VN" b="1" i="0" u="none" strike="noStrike" baseline="0" smtClean="0">
                <a:solidFill>
                  <a:srgbClr val="4F81BD"/>
                </a:solidFill>
                <a:latin typeface="Cambria"/>
              </a:rPr>
              <a:t>Các khía cạnh công nghệ khép kín và có thể dự đoán được </a:t>
            </a:r>
          </a:p>
          <a:p>
            <a:pPr marR="0" lvl="0" rtl="0"/>
            <a:r>
              <a:rPr lang="vi-VN" b="1" i="0" u="none" strike="noStrike" baseline="0" smtClean="0">
                <a:solidFill>
                  <a:srgbClr val="4F81BD"/>
                </a:solidFill>
                <a:latin typeface="Cambria"/>
              </a:rPr>
              <a:t>Các khía cạnh của con người cởi mở và không xác định: các phương pháp luận phải tính đến tầm quan trọng và phức tạp của các yếu tố con người </a:t>
            </a:r>
          </a:p>
          <a:p>
            <a:pPr marR="0" lvl="0" rtl="0"/>
            <a:r>
              <a:rPr lang="en-US" b="1" i="0" u="none" strike="noStrike" baseline="0" smtClean="0">
                <a:solidFill>
                  <a:srgbClr val="4F81BD"/>
                </a:solidFill>
                <a:latin typeface="Cambria"/>
              </a:rPr>
              <a:t>Các giải pháp máy tính không phải lúc nào cũng thích hợp </a:t>
            </a:r>
          </a:p>
          <a:p>
            <a:pPr marR="0" lvl="0" rtl="0"/>
            <a:r>
              <a:rPr lang="vi-VN" b="1" i="0" u="none" strike="noStrike" baseline="0" smtClean="0">
                <a:solidFill>
                  <a:srgbClr val="4F81BD"/>
                </a:solidFill>
                <a:latin typeface="Cambria"/>
              </a:rPr>
              <a:t>Nhiều quan điểm và giải pháp: đâu là "tốt nhất"?: có thể yêu cầu công nghệ và cũng như có thái độ, cấu trúc, thay đổi môi trường? </a:t>
            </a:r>
          </a:p>
        </p:txBody>
      </p:sp>
      <p:sp>
        <p:nvSpPr>
          <p:cNvPr id="5" name="Footer Placeholder 4"/>
          <p:cNvSpPr>
            <a:spLocks noGrp="1"/>
          </p:cNvSpPr>
          <p:nvPr>
            <p:ph type="ftr" sz="quarter" idx="11"/>
          </p:nvPr>
        </p:nvSpPr>
        <p:spPr/>
        <p:txBody>
          <a:bodyPr/>
          <a:lstStyle/>
          <a:p>
            <a:r>
              <a:rPr lang="vi-VN" smtClean="0"/>
              <a:t>Chương 5: Các phương pháp luận phát triển HTTT</a:t>
            </a:r>
            <a:endParaRPr lang="en-US"/>
          </a:p>
        </p:txBody>
      </p:sp>
      <p:sp>
        <p:nvSpPr>
          <p:cNvPr id="6" name="Slide Number Placeholder 5"/>
          <p:cNvSpPr>
            <a:spLocks noGrp="1"/>
          </p:cNvSpPr>
          <p:nvPr>
            <p:ph type="sldNum" sz="quarter" idx="12"/>
          </p:nvPr>
        </p:nvSpPr>
        <p:spPr/>
        <p:txBody>
          <a:bodyPr/>
          <a:lstStyle/>
          <a:p>
            <a:fld id="{608C809E-33B9-45BE-B130-5AF39CCD7C93}" type="slidenum">
              <a:rPr lang="en-US" smtClean="0"/>
              <a:t>64</a:t>
            </a:fld>
            <a:endParaRPr lang="en-US"/>
          </a:p>
        </p:txBody>
      </p:sp>
      <p:sp>
        <p:nvSpPr>
          <p:cNvPr id="4" name="Date Placeholder 3"/>
          <p:cNvSpPr>
            <a:spLocks noGrp="1"/>
          </p:cNvSpPr>
          <p:nvPr>
            <p:ph type="dt" sz="half" idx="2"/>
          </p:nvPr>
        </p:nvSpPr>
        <p:spPr/>
        <p:txBody>
          <a:bodyPr/>
          <a:lstStyle/>
          <a:p>
            <a:fld id="{782C65E8-F45C-47F8-B277-70C8B836DF39}" type="datetime1">
              <a:rPr lang="en-US" smtClean="0"/>
              <a:t>03/04/2013</a:t>
            </a:fld>
            <a:endParaRPr lang="en-US"/>
          </a:p>
        </p:txBody>
      </p:sp>
    </p:spTree>
    <p:extLst>
      <p:ext uri="{BB962C8B-B14F-4D97-AF65-F5344CB8AC3E}">
        <p14:creationId xmlns:p14="http://schemas.microsoft.com/office/powerpoint/2010/main" val="88816305"/>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8014" y="1297417"/>
            <a:ext cx="8799785" cy="607583"/>
          </a:xfrm>
        </p:spPr>
        <p:txBody>
          <a:bodyPr>
            <a:normAutofit/>
          </a:bodyPr>
          <a:lstStyle/>
          <a:p>
            <a:pPr marR="0" rtl="0"/>
            <a:r>
              <a:rPr lang="vi-VN" sz="3000" b="1" i="0" u="none" strike="noStrike" kern="1800" baseline="0" smtClean="0">
                <a:solidFill>
                  <a:srgbClr val="1F497D"/>
                </a:solidFill>
                <a:latin typeface="Cambria"/>
              </a:rPr>
              <a:t>Tư duy hệ thống "cứng" (hard) với "mềm" (soft)</a:t>
            </a:r>
          </a:p>
        </p:txBody>
      </p:sp>
      <p:sp>
        <p:nvSpPr>
          <p:cNvPr id="3" name="Text Placeholder 2"/>
          <p:cNvSpPr>
            <a:spLocks noGrp="1"/>
          </p:cNvSpPr>
          <p:nvPr>
            <p:ph idx="1"/>
          </p:nvPr>
        </p:nvSpPr>
        <p:spPr/>
        <p:txBody>
          <a:bodyPr>
            <a:normAutofit fontScale="92500" lnSpcReduction="20000"/>
          </a:bodyPr>
          <a:lstStyle/>
          <a:p>
            <a:pPr marL="0" marR="0" lvl="0" indent="0" rtl="0">
              <a:lnSpc>
                <a:spcPct val="120000"/>
              </a:lnSpc>
              <a:buNone/>
            </a:pPr>
            <a:r>
              <a:rPr lang="en-US" sz="3500" b="1" i="0" u="none" strike="noStrike" baseline="0" smtClean="0">
                <a:solidFill>
                  <a:srgbClr val="4F81BD"/>
                </a:solidFill>
                <a:latin typeface="Cambria"/>
              </a:rPr>
              <a:t>Checkland (1981):</a:t>
            </a:r>
            <a:r>
              <a:rPr lang="en-US" b="1" i="0" u="none" strike="noStrike" baseline="0" smtClean="0">
                <a:solidFill>
                  <a:srgbClr val="4F81BD"/>
                </a:solidFill>
                <a:latin typeface="Cambria"/>
              </a:rPr>
              <a:t> </a:t>
            </a:r>
          </a:p>
          <a:p>
            <a:pPr marR="0" lvl="0" rtl="0">
              <a:lnSpc>
                <a:spcPct val="120000"/>
              </a:lnSpc>
            </a:pPr>
            <a:r>
              <a:rPr lang="vi-VN" sz="3100" b="1" i="0" u="none" strike="noStrike" baseline="0" smtClean="0">
                <a:solidFill>
                  <a:srgbClr val="4F81BD"/>
                </a:solidFill>
                <a:latin typeface="Cambria"/>
              </a:rPr>
              <a:t>Các cách tiếp cận hệ thống mềm (soft systems approaches): Các tổ chức rất phức tạp, với những vấn đề "mờ" (fuzzy), khó xác định, không có cấu trúc tốt, và nhiều quan điểm tồn tại </a:t>
            </a:r>
          </a:p>
          <a:p>
            <a:pPr marR="0" lvl="0" rtl="0">
              <a:lnSpc>
                <a:spcPct val="120000"/>
              </a:lnSpc>
            </a:pPr>
            <a:r>
              <a:rPr lang="vi-VN" sz="3100" b="1" i="0" u="none" strike="noStrike" baseline="0" smtClean="0">
                <a:solidFill>
                  <a:srgbClr val="4F81BD"/>
                </a:solidFill>
                <a:latin typeface="Cambria"/>
              </a:rPr>
              <a:t>Các cách tiếp cận hệ thống cứng (hard systems approaches): tập trung vào khả năng chắc chắn và chính xác trong các tình huống, ví dụ như các cách tiếp cận có cấu trúc</a:t>
            </a:r>
            <a:r>
              <a:rPr lang="en-US" sz="3100" b="1" i="0" u="none" strike="noStrike" smtClean="0">
                <a:solidFill>
                  <a:srgbClr val="4F81BD"/>
                </a:solidFill>
                <a:latin typeface="Cambria"/>
              </a:rPr>
              <a:t> (</a:t>
            </a:r>
            <a:r>
              <a:rPr lang="vi-VN" sz="3100" b="1" i="0" u="none" strike="noStrike" baseline="0" smtClean="0">
                <a:solidFill>
                  <a:srgbClr val="4F81BD"/>
                </a:solidFill>
                <a:latin typeface="Cambria"/>
              </a:rPr>
              <a:t>SSADM</a:t>
            </a:r>
            <a:r>
              <a:rPr lang="en-US" sz="3100" b="1" i="0" u="none" strike="noStrike" baseline="0" smtClean="0">
                <a:solidFill>
                  <a:srgbClr val="4F81BD"/>
                </a:solidFill>
                <a:latin typeface="Cambria"/>
              </a:rPr>
              <a:t>)</a:t>
            </a:r>
            <a:endParaRPr lang="vi-VN" sz="3100" b="1" i="0" u="none" strike="noStrike" baseline="0" smtClean="0">
              <a:solidFill>
                <a:srgbClr val="4F81BD"/>
              </a:solidFill>
              <a:latin typeface="Cambria"/>
            </a:endParaRPr>
          </a:p>
        </p:txBody>
      </p:sp>
      <p:sp>
        <p:nvSpPr>
          <p:cNvPr id="5" name="Footer Placeholder 4"/>
          <p:cNvSpPr>
            <a:spLocks noGrp="1"/>
          </p:cNvSpPr>
          <p:nvPr>
            <p:ph type="ftr" sz="quarter" idx="11"/>
          </p:nvPr>
        </p:nvSpPr>
        <p:spPr/>
        <p:txBody>
          <a:bodyPr/>
          <a:lstStyle/>
          <a:p>
            <a:r>
              <a:rPr lang="vi-VN" smtClean="0"/>
              <a:t>Chương 5: Các phương pháp luận phát triển HTTT</a:t>
            </a:r>
            <a:endParaRPr lang="en-US"/>
          </a:p>
        </p:txBody>
      </p:sp>
      <p:sp>
        <p:nvSpPr>
          <p:cNvPr id="6" name="Slide Number Placeholder 5"/>
          <p:cNvSpPr>
            <a:spLocks noGrp="1"/>
          </p:cNvSpPr>
          <p:nvPr>
            <p:ph type="sldNum" sz="quarter" idx="12"/>
          </p:nvPr>
        </p:nvSpPr>
        <p:spPr/>
        <p:txBody>
          <a:bodyPr/>
          <a:lstStyle/>
          <a:p>
            <a:fld id="{608C809E-33B9-45BE-B130-5AF39CCD7C93}" type="slidenum">
              <a:rPr lang="en-US" smtClean="0"/>
              <a:t>65</a:t>
            </a:fld>
            <a:endParaRPr lang="en-US"/>
          </a:p>
        </p:txBody>
      </p:sp>
      <p:sp>
        <p:nvSpPr>
          <p:cNvPr id="4" name="Date Placeholder 3"/>
          <p:cNvSpPr>
            <a:spLocks noGrp="1"/>
          </p:cNvSpPr>
          <p:nvPr>
            <p:ph type="dt" sz="half" idx="2"/>
          </p:nvPr>
        </p:nvSpPr>
        <p:spPr/>
        <p:txBody>
          <a:bodyPr/>
          <a:lstStyle/>
          <a:p>
            <a:fld id="{574F00E9-4DF3-4391-8FA4-F05B56D901FE}" type="datetime1">
              <a:rPr lang="en-US" smtClean="0"/>
              <a:t>03/04/2013</a:t>
            </a:fld>
            <a:endParaRPr lang="en-US"/>
          </a:p>
        </p:txBody>
      </p:sp>
    </p:spTree>
    <p:extLst>
      <p:ext uri="{BB962C8B-B14F-4D97-AF65-F5344CB8AC3E}">
        <p14:creationId xmlns:p14="http://schemas.microsoft.com/office/powerpoint/2010/main" val="3762091772"/>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marR="0" rtl="0"/>
            <a:r>
              <a:rPr lang="vi-VN" b="1" i="0" u="none" strike="noStrike" kern="1800" baseline="0" smtClean="0">
                <a:solidFill>
                  <a:srgbClr val="1F497D"/>
                </a:solidFill>
                <a:latin typeface="Cambria"/>
              </a:rPr>
              <a:t>Phương pháp luận hệ thống mềm (SSM)</a:t>
            </a:r>
          </a:p>
        </p:txBody>
      </p:sp>
      <p:sp>
        <p:nvSpPr>
          <p:cNvPr id="3" name="Text Placeholder 2"/>
          <p:cNvSpPr>
            <a:spLocks noGrp="1"/>
          </p:cNvSpPr>
          <p:nvPr>
            <p:ph idx="1"/>
          </p:nvPr>
        </p:nvSpPr>
        <p:spPr/>
        <p:txBody>
          <a:bodyPr>
            <a:noAutofit/>
          </a:bodyPr>
          <a:lstStyle/>
          <a:p>
            <a:pPr marR="0" lvl="0" rtl="0">
              <a:spcBef>
                <a:spcPts val="0"/>
              </a:spcBef>
            </a:pPr>
            <a:r>
              <a:rPr lang="vi-VN" sz="2000" b="1" i="0" u="none" strike="noStrike" baseline="0" smtClean="0">
                <a:solidFill>
                  <a:srgbClr val="4F81BD"/>
                </a:solidFill>
                <a:latin typeface="Cambria"/>
              </a:rPr>
              <a:t>Được phát triển tại Đại học Lancaster từ đầu những năm 1970 bởi Peter Checkland như là một phần của một chương trình nghiên cứu hành động </a:t>
            </a:r>
          </a:p>
          <a:p>
            <a:pPr marR="0" lvl="0" rtl="0">
              <a:spcBef>
                <a:spcPts val="0"/>
              </a:spcBef>
            </a:pPr>
            <a:r>
              <a:rPr lang="vi-VN" sz="2000" b="1" i="0" u="none" strike="noStrike" baseline="0" smtClean="0">
                <a:solidFill>
                  <a:srgbClr val="4F81BD"/>
                </a:solidFill>
                <a:latin typeface="Cambria"/>
              </a:rPr>
              <a:t>Checkland muốn thích ứng với những ý tưởng của lý thuyết hệ thống để tạo thành một "phương pháp luận" (methodology) thực hiện: một nghiên cứu về phương pháp ứng dụng trong một tình huống cụ thể </a:t>
            </a:r>
          </a:p>
          <a:p>
            <a:pPr marR="0" lvl="0" rtl="0">
              <a:spcBef>
                <a:spcPts val="0"/>
              </a:spcBef>
            </a:pPr>
            <a:r>
              <a:rPr lang="vi-VN" sz="2000" b="1" i="0" u="none" strike="noStrike" baseline="0" smtClean="0">
                <a:solidFill>
                  <a:srgbClr val="4F81BD"/>
                </a:solidFill>
                <a:latin typeface="Cambria"/>
              </a:rPr>
              <a:t>Không phải là một phương pháp luận phát triển: một phương pháp luận để xác định những thay đổi </a:t>
            </a:r>
          </a:p>
          <a:p>
            <a:pPr marR="0" lvl="0" rtl="0">
              <a:spcBef>
                <a:spcPts val="0"/>
              </a:spcBef>
            </a:pPr>
            <a:r>
              <a:rPr lang="vi-VN" sz="2000" b="1" i="0" u="none" strike="noStrike" baseline="0" smtClean="0">
                <a:solidFill>
                  <a:srgbClr val="4F81BD"/>
                </a:solidFill>
                <a:latin typeface="Cambria"/>
              </a:rPr>
              <a:t>Vấn đề con người và định hướng theo quá trình, không định hướng theo kỹ thuật </a:t>
            </a:r>
          </a:p>
          <a:p>
            <a:pPr marR="0" lvl="0" rtl="0">
              <a:spcBef>
                <a:spcPts val="0"/>
              </a:spcBef>
            </a:pPr>
            <a:r>
              <a:rPr lang="vi-VN" sz="2000" b="1" i="0" u="none" strike="noStrike" baseline="0" smtClean="0">
                <a:solidFill>
                  <a:srgbClr val="4F81BD"/>
                </a:solidFill>
                <a:latin typeface="Cambria"/>
              </a:rPr>
              <a:t>Một số mô hình được xây dựng đại diện cho các quan điểm khác nhau </a:t>
            </a:r>
          </a:p>
          <a:p>
            <a:pPr marR="0" lvl="0" rtl="0">
              <a:spcBef>
                <a:spcPts val="0"/>
              </a:spcBef>
            </a:pPr>
            <a:r>
              <a:rPr lang="vi-VN" sz="2000" b="1" i="0" u="none" strike="noStrike" baseline="0" smtClean="0">
                <a:solidFill>
                  <a:srgbClr val="4F81BD"/>
                </a:solidFill>
                <a:latin typeface="Cambria"/>
              </a:rPr>
              <a:t>Thăm dò các tình huống có vấn đề để quyết định hành động cho những thay đổi mong muốn </a:t>
            </a:r>
          </a:p>
        </p:txBody>
      </p:sp>
      <p:sp>
        <p:nvSpPr>
          <p:cNvPr id="5" name="Footer Placeholder 4"/>
          <p:cNvSpPr>
            <a:spLocks noGrp="1"/>
          </p:cNvSpPr>
          <p:nvPr>
            <p:ph type="ftr" sz="quarter" idx="11"/>
          </p:nvPr>
        </p:nvSpPr>
        <p:spPr/>
        <p:txBody>
          <a:bodyPr/>
          <a:lstStyle/>
          <a:p>
            <a:r>
              <a:rPr lang="vi-VN" smtClean="0"/>
              <a:t>Chương 5: Các phương pháp luận phát triển HTTT</a:t>
            </a:r>
            <a:endParaRPr lang="en-US"/>
          </a:p>
        </p:txBody>
      </p:sp>
      <p:sp>
        <p:nvSpPr>
          <p:cNvPr id="6" name="Slide Number Placeholder 5"/>
          <p:cNvSpPr>
            <a:spLocks noGrp="1"/>
          </p:cNvSpPr>
          <p:nvPr>
            <p:ph type="sldNum" sz="quarter" idx="12"/>
          </p:nvPr>
        </p:nvSpPr>
        <p:spPr/>
        <p:txBody>
          <a:bodyPr/>
          <a:lstStyle/>
          <a:p>
            <a:fld id="{608C809E-33B9-45BE-B130-5AF39CCD7C93}" type="slidenum">
              <a:rPr lang="en-US" smtClean="0"/>
              <a:t>66</a:t>
            </a:fld>
            <a:endParaRPr lang="en-US"/>
          </a:p>
        </p:txBody>
      </p:sp>
      <p:sp>
        <p:nvSpPr>
          <p:cNvPr id="4" name="Date Placeholder 3"/>
          <p:cNvSpPr>
            <a:spLocks noGrp="1"/>
          </p:cNvSpPr>
          <p:nvPr>
            <p:ph type="dt" sz="half" idx="2"/>
          </p:nvPr>
        </p:nvSpPr>
        <p:spPr/>
        <p:txBody>
          <a:bodyPr/>
          <a:lstStyle/>
          <a:p>
            <a:fld id="{AA0849F9-B511-471E-BC37-D472E5767846}" type="datetime1">
              <a:rPr lang="en-US" smtClean="0"/>
              <a:t>03/04/2013</a:t>
            </a:fld>
            <a:endParaRPr lang="en-US"/>
          </a:p>
        </p:txBody>
      </p:sp>
    </p:spTree>
    <p:extLst>
      <p:ext uri="{BB962C8B-B14F-4D97-AF65-F5344CB8AC3E}">
        <p14:creationId xmlns:p14="http://schemas.microsoft.com/office/powerpoint/2010/main" val="431307315"/>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8014" y="1297417"/>
            <a:ext cx="8799785" cy="607583"/>
          </a:xfrm>
        </p:spPr>
        <p:txBody>
          <a:bodyPr>
            <a:noAutofit/>
          </a:bodyPr>
          <a:lstStyle/>
          <a:p>
            <a:pPr marR="0" rtl="0"/>
            <a:r>
              <a:rPr lang="en-US" sz="3000" b="1" i="0" u="none" strike="noStrike" kern="1800" baseline="0" smtClean="0">
                <a:solidFill>
                  <a:srgbClr val="1F497D"/>
                </a:solidFill>
                <a:latin typeface="Cambria"/>
              </a:rPr>
              <a:t>Tư duy hệ thống "cứng"</a:t>
            </a:r>
            <a:r>
              <a:rPr lang="en-US" sz="2800" b="1" i="0" u="none" strike="noStrike" kern="1800" baseline="0" smtClean="0">
                <a:solidFill>
                  <a:srgbClr val="1F497D"/>
                </a:solidFill>
                <a:latin typeface="Cambria"/>
              </a:rPr>
              <a:t> </a:t>
            </a:r>
            <a:r>
              <a:rPr lang="en-US" sz="2800" b="1" i="0" u="none" strike="noStrike" kern="1800" baseline="0" smtClean="0">
                <a:solidFill>
                  <a:srgbClr val="1F497D"/>
                </a:solidFill>
                <a:latin typeface="Cambria"/>
              </a:rPr>
              <a:t>(“</a:t>
            </a:r>
            <a:r>
              <a:rPr lang="en-US" sz="2800" b="1" i="0" u="none" strike="noStrike" kern="1800" baseline="0" smtClean="0">
                <a:solidFill>
                  <a:srgbClr val="1F497D"/>
                </a:solidFill>
                <a:latin typeface="Cambria"/>
              </a:rPr>
              <a:t>hard” systems thinking) </a:t>
            </a:r>
          </a:p>
        </p:txBody>
      </p:sp>
      <p:sp>
        <p:nvSpPr>
          <p:cNvPr id="3" name="Text Placeholder 2"/>
          <p:cNvSpPr>
            <a:spLocks noGrp="1"/>
          </p:cNvSpPr>
          <p:nvPr>
            <p:ph idx="1"/>
          </p:nvPr>
        </p:nvSpPr>
        <p:spPr/>
        <p:txBody>
          <a:bodyPr>
            <a:normAutofit fontScale="62500" lnSpcReduction="20000"/>
          </a:bodyPr>
          <a:lstStyle/>
          <a:p>
            <a:pPr marR="0" lvl="0" rtl="0">
              <a:lnSpc>
                <a:spcPct val="120000"/>
              </a:lnSpc>
              <a:spcBef>
                <a:spcPts val="600"/>
              </a:spcBef>
            </a:pPr>
            <a:r>
              <a:rPr lang="vi-VN" b="1" i="0" u="none" strike="noStrike" baseline="0" smtClean="0">
                <a:solidFill>
                  <a:srgbClr val="4F81BD"/>
                </a:solidFill>
                <a:latin typeface="Cambria"/>
              </a:rPr>
              <a:t>Hệ thống tồn tại trong thế giới thực và có thể được "vạch ra" (engineered)</a:t>
            </a:r>
          </a:p>
          <a:p>
            <a:pPr marR="0" lvl="0" rtl="0">
              <a:lnSpc>
                <a:spcPct val="120000"/>
              </a:lnSpc>
              <a:spcBef>
                <a:spcPts val="600"/>
              </a:spcBef>
            </a:pPr>
            <a:r>
              <a:rPr lang="vi-VN" b="1" i="0" u="none" strike="noStrike" baseline="0" smtClean="0">
                <a:solidFill>
                  <a:srgbClr val="4F81BD"/>
                </a:solidFill>
                <a:latin typeface="Cambria"/>
              </a:rPr>
              <a:t>Một mục tiêu, tồn tại quan điểm "đúng" (correct)</a:t>
            </a:r>
          </a:p>
          <a:p>
            <a:pPr marR="0" lvl="0" rtl="0">
              <a:lnSpc>
                <a:spcPct val="120000"/>
              </a:lnSpc>
              <a:spcBef>
                <a:spcPts val="600"/>
              </a:spcBef>
            </a:pPr>
            <a:r>
              <a:rPr lang="vi-VN" b="1" i="0" u="none" strike="noStrike" baseline="0" smtClean="0">
                <a:solidFill>
                  <a:srgbClr val="4F81BD"/>
                </a:solidFill>
                <a:latin typeface="Cambria"/>
              </a:rPr>
              <a:t>Sự phân rã của hệ thống thành các bộ phận để xem xét và hiểu biết: phương pháp khoa học</a:t>
            </a:r>
          </a:p>
          <a:p>
            <a:pPr marR="0" lvl="0" rtl="0">
              <a:lnSpc>
                <a:spcPct val="120000"/>
              </a:lnSpc>
              <a:spcBef>
                <a:spcPts val="600"/>
              </a:spcBef>
            </a:pPr>
            <a:r>
              <a:rPr lang="vi-VN" b="1" i="0" u="none" strike="noStrike" baseline="0" smtClean="0">
                <a:solidFill>
                  <a:srgbClr val="4F81BD"/>
                </a:solidFill>
                <a:latin typeface="Cambria"/>
              </a:rPr>
              <a:t>Tập trung vào việc làm thế nào để làm những điều, giả định phải làm gì là đã rõ ràng </a:t>
            </a:r>
          </a:p>
          <a:p>
            <a:pPr marR="0" lvl="0" rtl="0">
              <a:lnSpc>
                <a:spcPct val="120000"/>
              </a:lnSpc>
              <a:spcBef>
                <a:spcPts val="600"/>
              </a:spcBef>
            </a:pPr>
            <a:r>
              <a:rPr lang="vi-VN" b="1" i="0" u="none" strike="noStrike" baseline="0" smtClean="0">
                <a:solidFill>
                  <a:srgbClr val="4F81BD"/>
                </a:solidFill>
                <a:latin typeface="Cambria"/>
              </a:rPr>
              <a:t>Mục tiêu của hệ thống có thể được xác định trước </a:t>
            </a:r>
          </a:p>
          <a:p>
            <a:pPr marR="0" lvl="0" rtl="0">
              <a:lnSpc>
                <a:spcPct val="120000"/>
              </a:lnSpc>
              <a:spcBef>
                <a:spcPts val="600"/>
              </a:spcBef>
            </a:pPr>
            <a:r>
              <a:rPr lang="vi-VN" b="1" i="0" u="none" strike="noStrike" baseline="0" smtClean="0">
                <a:solidFill>
                  <a:srgbClr val="4F81BD"/>
                </a:solidFill>
                <a:latin typeface="Cambria"/>
              </a:rPr>
              <a:t>Phương tiện thay thế để đạt được, chúng có thể được mô hình hóa </a:t>
            </a:r>
          </a:p>
          <a:p>
            <a:pPr marR="0" lvl="0" rtl="0">
              <a:lnSpc>
                <a:spcPct val="120000"/>
              </a:lnSpc>
              <a:spcBef>
                <a:spcPts val="600"/>
              </a:spcBef>
            </a:pPr>
            <a:r>
              <a:rPr lang="vi-VN" b="1" i="0" u="none" strike="noStrike" baseline="0" smtClean="0">
                <a:solidFill>
                  <a:srgbClr val="4F81BD"/>
                </a:solidFill>
                <a:latin typeface="Cambria"/>
              </a:rPr>
              <a:t>Cái hấp dẫn nhất được chọn </a:t>
            </a:r>
          </a:p>
          <a:p>
            <a:pPr marR="0" lvl="0" rtl="0">
              <a:lnSpc>
                <a:spcPct val="120000"/>
              </a:lnSpc>
              <a:spcBef>
                <a:spcPts val="600"/>
              </a:spcBef>
            </a:pPr>
            <a:r>
              <a:rPr lang="vi-VN" b="1" i="0" u="none" strike="noStrike" baseline="0" smtClean="0">
                <a:solidFill>
                  <a:srgbClr val="4F81BD"/>
                </a:solidFill>
                <a:latin typeface="Cambria"/>
              </a:rPr>
              <a:t>Xác định, tìm kiếm mục tiêu: tìm kiếm sự lựa chọn tối ưu từ các giải pháp thay thế</a:t>
            </a:r>
          </a:p>
        </p:txBody>
      </p:sp>
      <p:sp>
        <p:nvSpPr>
          <p:cNvPr id="5" name="Footer Placeholder 4"/>
          <p:cNvSpPr>
            <a:spLocks noGrp="1"/>
          </p:cNvSpPr>
          <p:nvPr>
            <p:ph type="ftr" sz="quarter" idx="11"/>
          </p:nvPr>
        </p:nvSpPr>
        <p:spPr/>
        <p:txBody>
          <a:bodyPr/>
          <a:lstStyle/>
          <a:p>
            <a:r>
              <a:rPr lang="vi-VN" smtClean="0"/>
              <a:t>Chương 5: Các phương pháp luận phát triển HTTT</a:t>
            </a:r>
            <a:endParaRPr lang="en-US"/>
          </a:p>
        </p:txBody>
      </p:sp>
      <p:sp>
        <p:nvSpPr>
          <p:cNvPr id="6" name="Slide Number Placeholder 5"/>
          <p:cNvSpPr>
            <a:spLocks noGrp="1"/>
          </p:cNvSpPr>
          <p:nvPr>
            <p:ph type="sldNum" sz="quarter" idx="12"/>
          </p:nvPr>
        </p:nvSpPr>
        <p:spPr/>
        <p:txBody>
          <a:bodyPr/>
          <a:lstStyle/>
          <a:p>
            <a:fld id="{608C809E-33B9-45BE-B130-5AF39CCD7C93}" type="slidenum">
              <a:rPr lang="en-US" smtClean="0"/>
              <a:t>67</a:t>
            </a:fld>
            <a:endParaRPr lang="en-US"/>
          </a:p>
        </p:txBody>
      </p:sp>
      <p:sp>
        <p:nvSpPr>
          <p:cNvPr id="4" name="Date Placeholder 3"/>
          <p:cNvSpPr>
            <a:spLocks noGrp="1"/>
          </p:cNvSpPr>
          <p:nvPr>
            <p:ph type="dt" sz="half" idx="2"/>
          </p:nvPr>
        </p:nvSpPr>
        <p:spPr/>
        <p:txBody>
          <a:bodyPr/>
          <a:lstStyle/>
          <a:p>
            <a:fld id="{91863D49-0C88-47DA-9EBF-901090D59389}" type="datetime1">
              <a:rPr lang="en-US" smtClean="0"/>
              <a:t>03/04/2013</a:t>
            </a:fld>
            <a:endParaRPr lang="en-US"/>
          </a:p>
        </p:txBody>
      </p:sp>
    </p:spTree>
    <p:extLst>
      <p:ext uri="{BB962C8B-B14F-4D97-AF65-F5344CB8AC3E}">
        <p14:creationId xmlns:p14="http://schemas.microsoft.com/office/powerpoint/2010/main" val="166469404"/>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8014" y="1297417"/>
            <a:ext cx="8799785" cy="607583"/>
          </a:xfrm>
        </p:spPr>
        <p:txBody>
          <a:bodyPr>
            <a:normAutofit fontScale="90000"/>
          </a:bodyPr>
          <a:lstStyle/>
          <a:p>
            <a:pPr marR="0" rtl="0"/>
            <a:r>
              <a:rPr lang="en-US" b="1" i="0" u="none" strike="noStrike" kern="1800" baseline="0" smtClean="0">
                <a:solidFill>
                  <a:srgbClr val="1F497D"/>
                </a:solidFill>
                <a:latin typeface="Cambria"/>
              </a:rPr>
              <a:t>Tư duy hệ thống "mềm" </a:t>
            </a:r>
            <a:r>
              <a:rPr lang="en-US" sz="3100" b="1" i="0" u="none" strike="noStrike" kern="1800" baseline="0" smtClean="0">
                <a:solidFill>
                  <a:srgbClr val="1F497D"/>
                </a:solidFill>
                <a:latin typeface="Cambria"/>
              </a:rPr>
              <a:t>(“</a:t>
            </a:r>
            <a:r>
              <a:rPr lang="en-US" sz="3100" b="1" i="0" u="none" strike="noStrike" kern="1800" baseline="0" smtClean="0">
                <a:solidFill>
                  <a:srgbClr val="1F497D"/>
                </a:solidFill>
                <a:latin typeface="Cambria"/>
              </a:rPr>
              <a:t>soft” systems thinking)  </a:t>
            </a:r>
          </a:p>
        </p:txBody>
      </p:sp>
      <p:sp>
        <p:nvSpPr>
          <p:cNvPr id="3" name="Text Placeholder 2"/>
          <p:cNvSpPr>
            <a:spLocks noGrp="1"/>
          </p:cNvSpPr>
          <p:nvPr>
            <p:ph idx="1"/>
          </p:nvPr>
        </p:nvSpPr>
        <p:spPr/>
        <p:txBody>
          <a:bodyPr>
            <a:normAutofit fontScale="62500" lnSpcReduction="20000"/>
          </a:bodyPr>
          <a:lstStyle/>
          <a:p>
            <a:pPr marR="0" lvl="0" rtl="0">
              <a:lnSpc>
                <a:spcPct val="120000"/>
              </a:lnSpc>
            </a:pPr>
            <a:r>
              <a:rPr lang="vi-VN" b="1" i="0" u="none" strike="noStrike" baseline="0" smtClean="0">
                <a:solidFill>
                  <a:srgbClr val="4F81BD"/>
                </a:solidFill>
                <a:latin typeface="Cambria"/>
              </a:rPr>
              <a:t>Hệ thống không tồn tại như vậy, nhưng là một khái niệm trừu tượng đại diện cho một cách nhìn và hiểu thế giới thực: một "tổng thể" (holon) ví dụ như "hệ thống giáo dục" </a:t>
            </a:r>
          </a:p>
          <a:p>
            <a:pPr marR="0" lvl="0" rtl="0">
              <a:lnSpc>
                <a:spcPct val="120000"/>
              </a:lnSpc>
            </a:pPr>
            <a:r>
              <a:rPr lang="vi-VN" b="1" i="0" u="none" strike="noStrike" baseline="0" smtClean="0">
                <a:solidFill>
                  <a:srgbClr val="4F81BD"/>
                </a:solidFill>
                <a:latin typeface="Cambria"/>
              </a:rPr>
              <a:t>Hệ thống không phải là một phần của thế giới thực, nhưng là quá trình được tổ chức yêu cầu chính nó </a:t>
            </a:r>
          </a:p>
          <a:p>
            <a:pPr marR="0" lvl="0" rtl="0">
              <a:lnSpc>
                <a:spcPct val="120000"/>
              </a:lnSpc>
            </a:pPr>
            <a:r>
              <a:rPr lang="en-US" b="1" i="0" u="none" strike="noStrike" baseline="0" smtClean="0">
                <a:solidFill>
                  <a:srgbClr val="4F81BD"/>
                </a:solidFill>
                <a:latin typeface="Cambria"/>
              </a:rPr>
              <a:t>Chủ quan, phụ thuộc vào nền tảng, kinh nghiệm, niềm tin </a:t>
            </a:r>
          </a:p>
          <a:p>
            <a:pPr marR="0" lvl="0" rtl="0">
              <a:lnSpc>
                <a:spcPct val="120000"/>
              </a:lnSpc>
            </a:pPr>
            <a:r>
              <a:rPr lang="en-US" b="1" i="0" u="none" strike="noStrike" baseline="0" smtClean="0">
                <a:solidFill>
                  <a:srgbClr val="4F81BD"/>
                </a:solidFill>
                <a:latin typeface="Cambria"/>
              </a:rPr>
              <a:t>Cần phải hiểu và khám phá toàn bộ và bối cảnh của nó </a:t>
            </a:r>
          </a:p>
          <a:p>
            <a:pPr marR="0" lvl="0" rtl="0">
              <a:lnSpc>
                <a:spcPct val="120000"/>
              </a:lnSpc>
            </a:pPr>
            <a:r>
              <a:rPr lang="en-US" b="1" i="0" u="none" strike="noStrike" baseline="0" smtClean="0">
                <a:solidFill>
                  <a:srgbClr val="4F81BD"/>
                </a:solidFill>
                <a:latin typeface="Cambria"/>
              </a:rPr>
              <a:t>SSM là một hệ thống của yêu cầu và có sự tham gia </a:t>
            </a:r>
          </a:p>
          <a:p>
            <a:pPr marR="0" lvl="0" rtl="0">
              <a:lnSpc>
                <a:spcPct val="120000"/>
              </a:lnSpc>
            </a:pPr>
            <a:r>
              <a:rPr lang="vi-VN" b="1" i="0" u="none" strike="noStrike" baseline="0" smtClean="0">
                <a:solidFill>
                  <a:srgbClr val="4F81BD"/>
                </a:solidFill>
                <a:latin typeface="Cambria"/>
              </a:rPr>
              <a:t>Vai trò của các "chuyên gia" (expert) SSM là để giúp đỡ con người dân trong tình trạng vấn đề thực hiện nghiên cứu của riêng mình </a:t>
            </a:r>
          </a:p>
          <a:p>
            <a:pPr marR="0" lvl="0" rtl="0">
              <a:lnSpc>
                <a:spcPct val="120000"/>
              </a:lnSpc>
            </a:pPr>
            <a:r>
              <a:rPr lang="vi-VN" b="1" i="0" u="none" strike="noStrike" baseline="0" smtClean="0">
                <a:solidFill>
                  <a:srgbClr val="4F81BD"/>
                </a:solidFill>
                <a:latin typeface="Cambria"/>
              </a:rPr>
              <a:t>Mô hình không phải là đại diện của các hoạt động của thế giới thực nhưng được xây dựng để giúp tranh luận </a:t>
            </a:r>
          </a:p>
        </p:txBody>
      </p:sp>
      <p:sp>
        <p:nvSpPr>
          <p:cNvPr id="5" name="Footer Placeholder 4"/>
          <p:cNvSpPr>
            <a:spLocks noGrp="1"/>
          </p:cNvSpPr>
          <p:nvPr>
            <p:ph type="ftr" sz="quarter" idx="11"/>
          </p:nvPr>
        </p:nvSpPr>
        <p:spPr/>
        <p:txBody>
          <a:bodyPr/>
          <a:lstStyle/>
          <a:p>
            <a:r>
              <a:rPr lang="vi-VN" smtClean="0"/>
              <a:t>Chương 5: Các phương pháp luận phát triển HTTT</a:t>
            </a:r>
            <a:endParaRPr lang="en-US"/>
          </a:p>
        </p:txBody>
      </p:sp>
      <p:sp>
        <p:nvSpPr>
          <p:cNvPr id="6" name="Slide Number Placeholder 5"/>
          <p:cNvSpPr>
            <a:spLocks noGrp="1"/>
          </p:cNvSpPr>
          <p:nvPr>
            <p:ph type="sldNum" sz="quarter" idx="12"/>
          </p:nvPr>
        </p:nvSpPr>
        <p:spPr/>
        <p:txBody>
          <a:bodyPr/>
          <a:lstStyle/>
          <a:p>
            <a:fld id="{608C809E-33B9-45BE-B130-5AF39CCD7C93}" type="slidenum">
              <a:rPr lang="en-US" smtClean="0"/>
              <a:t>68</a:t>
            </a:fld>
            <a:endParaRPr lang="en-US"/>
          </a:p>
        </p:txBody>
      </p:sp>
      <p:sp>
        <p:nvSpPr>
          <p:cNvPr id="4" name="Date Placeholder 3"/>
          <p:cNvSpPr>
            <a:spLocks noGrp="1"/>
          </p:cNvSpPr>
          <p:nvPr>
            <p:ph type="dt" sz="half" idx="2"/>
          </p:nvPr>
        </p:nvSpPr>
        <p:spPr/>
        <p:txBody>
          <a:bodyPr/>
          <a:lstStyle/>
          <a:p>
            <a:fld id="{EAF6D134-B92F-4B95-A619-077A89BB5B15}" type="datetime1">
              <a:rPr lang="en-US" smtClean="0"/>
              <a:t>03/04/2013</a:t>
            </a:fld>
            <a:endParaRPr lang="en-US"/>
          </a:p>
        </p:txBody>
      </p:sp>
    </p:spTree>
    <p:extLst>
      <p:ext uri="{BB962C8B-B14F-4D97-AF65-F5344CB8AC3E}">
        <p14:creationId xmlns:p14="http://schemas.microsoft.com/office/powerpoint/2010/main" val="185207663"/>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marR="0" rtl="0"/>
            <a:r>
              <a:rPr lang="vi-VN" b="1" i="0" u="none" strike="noStrike" kern="1800" baseline="0" smtClean="0">
                <a:solidFill>
                  <a:srgbClr val="1F497D"/>
                </a:solidFill>
                <a:latin typeface="Cambria"/>
              </a:rPr>
              <a:t>Phương pháp luận hệ thống mềm (SSM) </a:t>
            </a:r>
          </a:p>
        </p:txBody>
      </p:sp>
      <p:sp>
        <p:nvSpPr>
          <p:cNvPr id="3" name="Text Placeholder 2"/>
          <p:cNvSpPr>
            <a:spLocks noGrp="1"/>
          </p:cNvSpPr>
          <p:nvPr>
            <p:ph idx="1"/>
          </p:nvPr>
        </p:nvSpPr>
        <p:spPr/>
        <p:txBody>
          <a:bodyPr>
            <a:normAutofit fontScale="70000" lnSpcReduction="20000"/>
          </a:bodyPr>
          <a:lstStyle/>
          <a:p>
            <a:pPr marR="0" lvl="0" rtl="0">
              <a:lnSpc>
                <a:spcPct val="120000"/>
              </a:lnSpc>
              <a:spcBef>
                <a:spcPts val="0"/>
              </a:spcBef>
            </a:pPr>
            <a:r>
              <a:rPr lang="vi-VN" b="1" i="0" u="none" strike="noStrike" baseline="0" smtClean="0">
                <a:solidFill>
                  <a:srgbClr val="4F81BD"/>
                </a:solidFill>
                <a:latin typeface="Cambria"/>
              </a:rPr>
              <a:t>"Mờ" (fuzzy), thiếu cấu trúc, phức tạp (tức là "mềm" (soft)) vấn đề phổ biến trong các tổ chức: các hệ thống hoạt động của con người </a:t>
            </a:r>
          </a:p>
          <a:p>
            <a:pPr marR="0" lvl="0" rtl="0">
              <a:lnSpc>
                <a:spcPct val="120000"/>
              </a:lnSpc>
              <a:spcBef>
                <a:spcPts val="0"/>
              </a:spcBef>
            </a:pPr>
            <a:r>
              <a:rPr lang="vi-VN" b="1" i="0" u="none" strike="noStrike" baseline="0" smtClean="0">
                <a:solidFill>
                  <a:srgbClr val="4F81BD"/>
                </a:solidFill>
                <a:latin typeface="Cambria"/>
              </a:rPr>
              <a:t>Bản chất khó lường của các hệ thống hoạt động của con người (human activity systems)</a:t>
            </a:r>
          </a:p>
          <a:p>
            <a:pPr marR="0" lvl="0" rtl="0">
              <a:lnSpc>
                <a:spcPct val="120000"/>
              </a:lnSpc>
              <a:spcBef>
                <a:spcPts val="0"/>
              </a:spcBef>
            </a:pPr>
            <a:r>
              <a:rPr lang="vi-VN" b="1" i="0" u="none" strike="noStrike" baseline="0" smtClean="0">
                <a:solidFill>
                  <a:srgbClr val="4F81BD"/>
                </a:solidFill>
                <a:latin typeface="Cambria"/>
              </a:rPr>
              <a:t>Dữ liệu, các quy trình tương đối dễ dàng để mô hình, nhưng: </a:t>
            </a:r>
          </a:p>
          <a:p>
            <a:pPr marR="0" lvl="1" rtl="0">
              <a:lnSpc>
                <a:spcPct val="120000"/>
              </a:lnSpc>
              <a:spcBef>
                <a:spcPts val="0"/>
              </a:spcBef>
            </a:pPr>
            <a:r>
              <a:rPr lang="vi-VN" b="1" i="0" u="none" strike="noStrike" baseline="0" smtClean="0">
                <a:solidFill>
                  <a:srgbClr val="4F81BD"/>
                </a:solidFill>
                <a:latin typeface="Cambria"/>
              </a:rPr>
              <a:t>để hiểu tổ chức, chúng ta cần phải bao gồm con người trong các mô hình </a:t>
            </a:r>
          </a:p>
          <a:p>
            <a:pPr marR="0" lvl="1" rtl="0">
              <a:lnSpc>
                <a:spcPct val="120000"/>
              </a:lnSpc>
              <a:spcBef>
                <a:spcPts val="0"/>
              </a:spcBef>
            </a:pPr>
            <a:r>
              <a:rPr lang="vi-VN" b="1" i="0" u="none" strike="noStrike" baseline="0" smtClean="0">
                <a:solidFill>
                  <a:srgbClr val="4F81BD"/>
                </a:solidFill>
                <a:latin typeface="Cambria"/>
              </a:rPr>
              <a:t>con người liên quan có thể có mục tiêu, nhận thức, và thái độ khác nhau và mâu thuẫn</a:t>
            </a:r>
          </a:p>
          <a:p>
            <a:pPr marR="0" lvl="0" rtl="0">
              <a:lnSpc>
                <a:spcPct val="120000"/>
              </a:lnSpc>
              <a:spcBef>
                <a:spcPts val="0"/>
              </a:spcBef>
            </a:pPr>
            <a:r>
              <a:rPr lang="vi-VN" b="1" i="0" u="none" strike="noStrike" baseline="0" smtClean="0">
                <a:solidFill>
                  <a:srgbClr val="4F81BD"/>
                </a:solidFill>
                <a:latin typeface="Cambria"/>
              </a:rPr>
              <a:t>Chúng ta cần phải giải quyết các khía cạnh "mềm" (soft) của vấn đề, không chỉ là khía cạnh "cứng" (hard), để đạt được một sự hiểu biết tốt hơn </a:t>
            </a:r>
          </a:p>
        </p:txBody>
      </p:sp>
      <p:sp>
        <p:nvSpPr>
          <p:cNvPr id="5" name="Footer Placeholder 4"/>
          <p:cNvSpPr>
            <a:spLocks noGrp="1"/>
          </p:cNvSpPr>
          <p:nvPr>
            <p:ph type="ftr" sz="quarter" idx="11"/>
          </p:nvPr>
        </p:nvSpPr>
        <p:spPr/>
        <p:txBody>
          <a:bodyPr/>
          <a:lstStyle/>
          <a:p>
            <a:r>
              <a:rPr lang="vi-VN" smtClean="0"/>
              <a:t>Chương 5: Các phương pháp luận phát triển HTTT</a:t>
            </a:r>
            <a:endParaRPr lang="en-US"/>
          </a:p>
        </p:txBody>
      </p:sp>
      <p:sp>
        <p:nvSpPr>
          <p:cNvPr id="6" name="Slide Number Placeholder 5"/>
          <p:cNvSpPr>
            <a:spLocks noGrp="1"/>
          </p:cNvSpPr>
          <p:nvPr>
            <p:ph type="sldNum" sz="quarter" idx="12"/>
          </p:nvPr>
        </p:nvSpPr>
        <p:spPr/>
        <p:txBody>
          <a:bodyPr/>
          <a:lstStyle/>
          <a:p>
            <a:fld id="{608C809E-33B9-45BE-B130-5AF39CCD7C93}" type="slidenum">
              <a:rPr lang="en-US" smtClean="0"/>
              <a:t>69</a:t>
            </a:fld>
            <a:endParaRPr lang="en-US"/>
          </a:p>
        </p:txBody>
      </p:sp>
      <p:sp>
        <p:nvSpPr>
          <p:cNvPr id="4" name="Date Placeholder 3"/>
          <p:cNvSpPr>
            <a:spLocks noGrp="1"/>
          </p:cNvSpPr>
          <p:nvPr>
            <p:ph type="dt" sz="half" idx="2"/>
          </p:nvPr>
        </p:nvSpPr>
        <p:spPr/>
        <p:txBody>
          <a:bodyPr/>
          <a:lstStyle/>
          <a:p>
            <a:fld id="{58917226-6E8A-40AD-9810-9B71C0C92A5B}" type="datetime1">
              <a:rPr lang="en-US" smtClean="0"/>
              <a:t>03/04/2013</a:t>
            </a:fld>
            <a:endParaRPr lang="en-US"/>
          </a:p>
        </p:txBody>
      </p:sp>
    </p:spTree>
    <p:extLst>
      <p:ext uri="{BB962C8B-B14F-4D97-AF65-F5344CB8AC3E}">
        <p14:creationId xmlns:p14="http://schemas.microsoft.com/office/powerpoint/2010/main" val="3658755451"/>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8014" y="1297417"/>
            <a:ext cx="8799785" cy="607583"/>
          </a:xfrm>
        </p:spPr>
        <p:txBody>
          <a:bodyPr>
            <a:normAutofit fontScale="90000"/>
          </a:bodyPr>
          <a:lstStyle/>
          <a:p>
            <a:pPr marR="0" rtl="0"/>
            <a:r>
              <a:rPr lang="vi-VN" b="1" i="0" u="none" strike="noStrike" kern="1800" baseline="0" smtClean="0">
                <a:solidFill>
                  <a:srgbClr val="1F497D"/>
                </a:solidFill>
                <a:latin typeface="Cambria"/>
              </a:rPr>
              <a:t>Sự phát triển của SSM: </a:t>
            </a:r>
            <a:r>
              <a:rPr lang="vi-VN" b="1" i="0" u="none" strike="noStrike" kern="1800" baseline="0" smtClean="0">
                <a:solidFill>
                  <a:srgbClr val="1F497D"/>
                </a:solidFill>
                <a:latin typeface="Cambria"/>
              </a:rPr>
              <a:t>nghiên </a:t>
            </a:r>
            <a:r>
              <a:rPr lang="vi-VN" b="1" i="0" u="none" strike="noStrike" kern="1800" baseline="0" smtClean="0">
                <a:solidFill>
                  <a:srgbClr val="1F497D"/>
                </a:solidFill>
                <a:latin typeface="Cambria"/>
              </a:rPr>
              <a:t>cứu hành động</a:t>
            </a:r>
          </a:p>
        </p:txBody>
      </p:sp>
      <p:sp>
        <p:nvSpPr>
          <p:cNvPr id="3" name="Text Placeholder 2"/>
          <p:cNvSpPr>
            <a:spLocks noGrp="1"/>
          </p:cNvSpPr>
          <p:nvPr>
            <p:ph idx="1"/>
          </p:nvPr>
        </p:nvSpPr>
        <p:spPr/>
        <p:txBody>
          <a:bodyPr>
            <a:normAutofit fontScale="62500" lnSpcReduction="20000"/>
          </a:bodyPr>
          <a:lstStyle/>
          <a:p>
            <a:pPr marL="0" marR="0" lvl="0" indent="0" rtl="0">
              <a:lnSpc>
                <a:spcPct val="120000"/>
              </a:lnSpc>
              <a:spcBef>
                <a:spcPts val="600"/>
              </a:spcBef>
              <a:buNone/>
            </a:pPr>
            <a:r>
              <a:rPr lang="en-US" sz="3800" b="1" i="0" u="none" strike="noStrike" baseline="0" smtClean="0">
                <a:solidFill>
                  <a:srgbClr val="4F81BD"/>
                </a:solidFill>
                <a:latin typeface="Cambria"/>
              </a:rPr>
              <a:t>Nghiên cứu hành động (Action research): </a:t>
            </a:r>
          </a:p>
          <a:p>
            <a:pPr marR="0" lvl="0" rtl="0">
              <a:lnSpc>
                <a:spcPct val="120000"/>
              </a:lnSpc>
              <a:spcBef>
                <a:spcPts val="600"/>
              </a:spcBef>
            </a:pPr>
            <a:r>
              <a:rPr lang="vi-VN" b="1" i="0" u="none" strike="noStrike" baseline="0" smtClean="0">
                <a:solidFill>
                  <a:srgbClr val="4F81BD"/>
                </a:solidFill>
                <a:latin typeface="Cambria"/>
              </a:rPr>
              <a:t>để điều tra và tinh chỉnh kiến ​​thức lý thuyết bằng cách tham gia tích cực và phản ánh trong một tình huống trong thế giới thực không thuộc thẩm quyền của nhà nghiên cứu so với kinh nghiệm trong phòng thí nghiệm</a:t>
            </a:r>
          </a:p>
          <a:p>
            <a:pPr marR="0" lvl="0" rtl="0">
              <a:lnSpc>
                <a:spcPct val="120000"/>
              </a:lnSpc>
              <a:spcBef>
                <a:spcPts val="600"/>
              </a:spcBef>
            </a:pPr>
            <a:r>
              <a:rPr lang="en-US" b="1" i="0" u="none" strike="noStrike" baseline="0" smtClean="0">
                <a:solidFill>
                  <a:srgbClr val="4F81BD"/>
                </a:solidFill>
                <a:latin typeface="Cambria"/>
              </a:rPr>
              <a:t>Khách hàng làm trung tâm, theo ngữ cảnh </a:t>
            </a:r>
          </a:p>
          <a:p>
            <a:pPr marR="0" lvl="0" rtl="0">
              <a:lnSpc>
                <a:spcPct val="120000"/>
              </a:lnSpc>
              <a:spcBef>
                <a:spcPts val="600"/>
              </a:spcBef>
            </a:pPr>
            <a:r>
              <a:rPr lang="vi-VN" b="1" i="0" u="none" strike="noStrike" baseline="0" smtClean="0">
                <a:solidFill>
                  <a:srgbClr val="4F81BD"/>
                </a:solidFill>
                <a:latin typeface="Cambria"/>
              </a:rPr>
              <a:t>Các mục tiêu đàm phán với các thành viên của tổ chức </a:t>
            </a:r>
          </a:p>
          <a:p>
            <a:pPr marR="0" lvl="0" rtl="0">
              <a:lnSpc>
                <a:spcPct val="120000"/>
              </a:lnSpc>
              <a:spcBef>
                <a:spcPts val="600"/>
              </a:spcBef>
            </a:pPr>
            <a:r>
              <a:rPr lang="vi-VN" b="1" i="0" u="none" strike="noStrike" baseline="0" smtClean="0">
                <a:solidFill>
                  <a:srgbClr val="4F81BD"/>
                </a:solidFill>
                <a:latin typeface="Cambria"/>
              </a:rPr>
              <a:t>Không tìm hiểu thực tế, nhưng là một quá trình học tập </a:t>
            </a:r>
          </a:p>
          <a:p>
            <a:pPr marR="0" lvl="0" rtl="0">
              <a:lnSpc>
                <a:spcPct val="120000"/>
              </a:lnSpc>
              <a:spcBef>
                <a:spcPts val="600"/>
              </a:spcBef>
            </a:pPr>
            <a:r>
              <a:rPr lang="vi-VN" b="1" i="0" u="none" strike="noStrike" baseline="0" smtClean="0">
                <a:solidFill>
                  <a:srgbClr val="4F81BD"/>
                </a:solidFill>
                <a:latin typeface="Cambria"/>
              </a:rPr>
              <a:t>Từng bối cảnh xã hội là duy nhất, không có khái quát hóa như pháp luật về các tổ chức so với phương pháp khoa học </a:t>
            </a:r>
          </a:p>
          <a:p>
            <a:pPr marR="0" lvl="0" rtl="0">
              <a:lnSpc>
                <a:spcPct val="120000"/>
              </a:lnSpc>
              <a:spcBef>
                <a:spcPts val="600"/>
              </a:spcBef>
            </a:pPr>
            <a:r>
              <a:rPr lang="vi-VN" b="1" i="0" u="none" strike="noStrike" baseline="0" smtClean="0">
                <a:solidFill>
                  <a:srgbClr val="4F81BD"/>
                </a:solidFill>
                <a:latin typeface="Cambria"/>
              </a:rPr>
              <a:t>Hiểu biết sâu sắc hơn mối quan hệ nguyên nhân / kết quả (cause / effect relationships)</a:t>
            </a:r>
          </a:p>
        </p:txBody>
      </p:sp>
      <p:sp>
        <p:nvSpPr>
          <p:cNvPr id="5" name="Footer Placeholder 4"/>
          <p:cNvSpPr>
            <a:spLocks noGrp="1"/>
          </p:cNvSpPr>
          <p:nvPr>
            <p:ph type="ftr" sz="quarter" idx="11"/>
          </p:nvPr>
        </p:nvSpPr>
        <p:spPr/>
        <p:txBody>
          <a:bodyPr/>
          <a:lstStyle/>
          <a:p>
            <a:r>
              <a:rPr lang="vi-VN" smtClean="0"/>
              <a:t>Chương 5: Các phương pháp luận phát triển HTTT</a:t>
            </a:r>
            <a:endParaRPr lang="en-US"/>
          </a:p>
        </p:txBody>
      </p:sp>
      <p:sp>
        <p:nvSpPr>
          <p:cNvPr id="6" name="Slide Number Placeholder 5"/>
          <p:cNvSpPr>
            <a:spLocks noGrp="1"/>
          </p:cNvSpPr>
          <p:nvPr>
            <p:ph type="sldNum" sz="quarter" idx="12"/>
          </p:nvPr>
        </p:nvSpPr>
        <p:spPr/>
        <p:txBody>
          <a:bodyPr/>
          <a:lstStyle/>
          <a:p>
            <a:fld id="{608C809E-33B9-45BE-B130-5AF39CCD7C93}" type="slidenum">
              <a:rPr lang="en-US" smtClean="0"/>
              <a:t>70</a:t>
            </a:fld>
            <a:endParaRPr lang="en-US"/>
          </a:p>
        </p:txBody>
      </p:sp>
      <p:sp>
        <p:nvSpPr>
          <p:cNvPr id="4" name="Date Placeholder 3"/>
          <p:cNvSpPr>
            <a:spLocks noGrp="1"/>
          </p:cNvSpPr>
          <p:nvPr>
            <p:ph type="dt" sz="half" idx="2"/>
          </p:nvPr>
        </p:nvSpPr>
        <p:spPr/>
        <p:txBody>
          <a:bodyPr/>
          <a:lstStyle/>
          <a:p>
            <a:fld id="{A2DCE4AA-09FF-489E-BBEB-6E567DA7714E}" type="datetime1">
              <a:rPr lang="en-US" smtClean="0"/>
              <a:t>03/04/2013</a:t>
            </a:fld>
            <a:endParaRPr lang="en-US"/>
          </a:p>
        </p:txBody>
      </p:sp>
    </p:spTree>
    <p:extLst>
      <p:ext uri="{BB962C8B-B14F-4D97-AF65-F5344CB8AC3E}">
        <p14:creationId xmlns:p14="http://schemas.microsoft.com/office/powerpoint/2010/main" val="4130636688"/>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R="0" rtl="0"/>
            <a:r>
              <a:rPr lang="en-US" b="1" i="0" u="none" strike="noStrike" kern="1800" baseline="0" smtClean="0">
                <a:solidFill>
                  <a:srgbClr val="1F497D"/>
                </a:solidFill>
                <a:latin typeface="Cambria"/>
              </a:rPr>
              <a:t>Sự phát triển của SSM </a:t>
            </a:r>
          </a:p>
        </p:txBody>
      </p:sp>
      <p:sp>
        <p:nvSpPr>
          <p:cNvPr id="3" name="Text Placeholder 2"/>
          <p:cNvSpPr>
            <a:spLocks noGrp="1"/>
          </p:cNvSpPr>
          <p:nvPr>
            <p:ph idx="1"/>
          </p:nvPr>
        </p:nvSpPr>
        <p:spPr/>
        <p:txBody>
          <a:bodyPr>
            <a:normAutofit fontScale="70000" lnSpcReduction="20000"/>
          </a:bodyPr>
          <a:lstStyle/>
          <a:p>
            <a:pPr marL="0" marR="0" lvl="0" indent="0" rtl="0">
              <a:lnSpc>
                <a:spcPct val="120000"/>
              </a:lnSpc>
              <a:spcBef>
                <a:spcPts val="600"/>
              </a:spcBef>
              <a:buNone/>
            </a:pPr>
            <a:r>
              <a:rPr lang="vi-VN" sz="3700" b="1" i="0" u="none" strike="noStrike" baseline="0" smtClean="0">
                <a:solidFill>
                  <a:srgbClr val="4F81BD"/>
                </a:solidFill>
                <a:latin typeface="Cambria"/>
              </a:rPr>
              <a:t>Hai "chế độ" (mode): </a:t>
            </a:r>
          </a:p>
          <a:p>
            <a:pPr marR="0" lvl="0" rtl="0">
              <a:lnSpc>
                <a:spcPct val="120000"/>
              </a:lnSpc>
              <a:spcBef>
                <a:spcPts val="600"/>
              </a:spcBef>
            </a:pPr>
            <a:r>
              <a:rPr lang="sv-SE" b="1" i="0" u="none" strike="noStrike" baseline="0" smtClean="0">
                <a:solidFill>
                  <a:srgbClr val="4F81BD"/>
                </a:solidFill>
                <a:latin typeface="Cambria"/>
              </a:rPr>
              <a:t>Chế độ 1: Checkland (1981) </a:t>
            </a:r>
          </a:p>
          <a:p>
            <a:pPr marR="0" lvl="1" rtl="0">
              <a:lnSpc>
                <a:spcPct val="120000"/>
              </a:lnSpc>
              <a:spcBef>
                <a:spcPts val="600"/>
              </a:spcBef>
            </a:pPr>
            <a:r>
              <a:rPr lang="vi-VN" b="1" i="0" u="none" strike="noStrike" baseline="0" smtClean="0">
                <a:solidFill>
                  <a:srgbClr val="4F81BD"/>
                </a:solidFill>
                <a:latin typeface="Cambria"/>
              </a:rPr>
              <a:t>mô hình 7 giai đoạn, là phiên bản nổi tiếng nhất </a:t>
            </a:r>
          </a:p>
          <a:p>
            <a:pPr marR="0" lvl="0" rtl="0">
              <a:lnSpc>
                <a:spcPct val="120000"/>
              </a:lnSpc>
              <a:spcBef>
                <a:spcPts val="600"/>
              </a:spcBef>
            </a:pPr>
            <a:r>
              <a:rPr lang="vi-VN" b="1" i="0" u="none" strike="noStrike" baseline="0" smtClean="0">
                <a:solidFill>
                  <a:srgbClr val="4F81BD"/>
                </a:solidFill>
                <a:latin typeface="Cambria"/>
              </a:rPr>
              <a:t>Chế độ 2: Checkland và Scholes (1990) </a:t>
            </a:r>
          </a:p>
          <a:p>
            <a:pPr marR="0" lvl="1" rtl="0">
              <a:lnSpc>
                <a:spcPct val="120000"/>
              </a:lnSpc>
              <a:spcBef>
                <a:spcPts val="600"/>
              </a:spcBef>
            </a:pPr>
            <a:r>
              <a:rPr lang="vi-VN" b="1" i="0" u="none" strike="noStrike" baseline="0" smtClean="0">
                <a:solidFill>
                  <a:srgbClr val="4F81BD"/>
                </a:solidFill>
                <a:latin typeface="Cambria"/>
              </a:rPr>
              <a:t>phát triển từ nghiên cứu hành động</a:t>
            </a:r>
          </a:p>
          <a:p>
            <a:pPr marR="0" lvl="1" rtl="0">
              <a:lnSpc>
                <a:spcPct val="120000"/>
              </a:lnSpc>
              <a:spcBef>
                <a:spcPts val="600"/>
              </a:spcBef>
            </a:pPr>
            <a:r>
              <a:rPr lang="vi-VN" b="1" i="0" u="none" strike="noStrike" baseline="0" smtClean="0">
                <a:solidFill>
                  <a:srgbClr val="4F81BD"/>
                </a:solidFill>
                <a:latin typeface="Cambria"/>
              </a:rPr>
              <a:t>hai </a:t>
            </a:r>
            <a:r>
              <a:rPr lang="en-US" b="1" i="0" u="none" strike="noStrike" baseline="0" smtClean="0">
                <a:solidFill>
                  <a:srgbClr val="4F81BD"/>
                </a:solidFill>
                <a:latin typeface="Cambria"/>
              </a:rPr>
              <a:t>luồng</a:t>
            </a:r>
            <a:r>
              <a:rPr lang="vi-VN" b="1" i="0" u="none" strike="noStrike" baseline="0" smtClean="0">
                <a:solidFill>
                  <a:srgbClr val="4F81BD"/>
                </a:solidFill>
                <a:latin typeface="Cambria"/>
              </a:rPr>
              <a:t> yêu cầu có cấu trúc tương tác với nhau dẫn đến thay đổi: </a:t>
            </a:r>
          </a:p>
          <a:p>
            <a:pPr marR="0" lvl="2" rtl="0">
              <a:lnSpc>
                <a:spcPct val="120000"/>
              </a:lnSpc>
              <a:spcBef>
                <a:spcPts val="600"/>
              </a:spcBef>
            </a:pPr>
            <a:r>
              <a:rPr lang="en-US" b="1" i="1" smtClean="0">
                <a:solidFill>
                  <a:srgbClr val="4F81BD"/>
                </a:solidFill>
                <a:latin typeface="Cambria"/>
              </a:rPr>
              <a:t>luồng</a:t>
            </a:r>
            <a:r>
              <a:rPr lang="en-US" b="1" i="1" u="none" strike="noStrike" baseline="0" smtClean="0">
                <a:solidFill>
                  <a:srgbClr val="4F81BD"/>
                </a:solidFill>
                <a:latin typeface="Cambria"/>
              </a:rPr>
              <a:t> dựa trên luận lý (logic-based stream): các tổng thể (holons) </a:t>
            </a:r>
          </a:p>
          <a:p>
            <a:pPr lvl="2">
              <a:lnSpc>
                <a:spcPct val="120000"/>
              </a:lnSpc>
              <a:spcBef>
                <a:spcPts val="600"/>
              </a:spcBef>
            </a:pPr>
            <a:r>
              <a:rPr lang="en-US" b="1" i="1">
                <a:solidFill>
                  <a:srgbClr val="4F81BD"/>
                </a:solidFill>
                <a:latin typeface="Cambria"/>
              </a:rPr>
              <a:t>luồng</a:t>
            </a:r>
            <a:r>
              <a:rPr lang="vi-VN" b="1" i="1" u="none" strike="noStrike" baseline="0" smtClean="0">
                <a:solidFill>
                  <a:srgbClr val="4F81BD"/>
                </a:solidFill>
                <a:latin typeface="Cambria"/>
              </a:rPr>
              <a:t> phân tích văn hóa (cultural analysis stream)</a:t>
            </a:r>
          </a:p>
          <a:p>
            <a:pPr marR="0" lvl="1" rtl="0">
              <a:lnSpc>
                <a:spcPct val="120000"/>
              </a:lnSpc>
              <a:spcBef>
                <a:spcPts val="600"/>
              </a:spcBef>
            </a:pPr>
            <a:r>
              <a:rPr lang="vi-VN" b="1" i="0" u="none" strike="noStrike" baseline="0" smtClean="0">
                <a:solidFill>
                  <a:srgbClr val="4F81BD"/>
                </a:solidFill>
                <a:latin typeface="Cambria"/>
              </a:rPr>
              <a:t>chế độ 2 là một "khuôn khổ của các ý tưởng" (framework of ideas): phiên bản của chế độ 1 được xem là một trong những lựa chọn </a:t>
            </a:r>
          </a:p>
        </p:txBody>
      </p:sp>
      <p:sp>
        <p:nvSpPr>
          <p:cNvPr id="5" name="Footer Placeholder 4"/>
          <p:cNvSpPr>
            <a:spLocks noGrp="1"/>
          </p:cNvSpPr>
          <p:nvPr>
            <p:ph type="ftr" sz="quarter" idx="11"/>
          </p:nvPr>
        </p:nvSpPr>
        <p:spPr/>
        <p:txBody>
          <a:bodyPr/>
          <a:lstStyle/>
          <a:p>
            <a:r>
              <a:rPr lang="vi-VN" smtClean="0"/>
              <a:t>Chương 5: Các phương pháp luận phát triển HTTT</a:t>
            </a:r>
            <a:endParaRPr lang="en-US"/>
          </a:p>
        </p:txBody>
      </p:sp>
      <p:sp>
        <p:nvSpPr>
          <p:cNvPr id="6" name="Slide Number Placeholder 5"/>
          <p:cNvSpPr>
            <a:spLocks noGrp="1"/>
          </p:cNvSpPr>
          <p:nvPr>
            <p:ph type="sldNum" sz="quarter" idx="12"/>
          </p:nvPr>
        </p:nvSpPr>
        <p:spPr/>
        <p:txBody>
          <a:bodyPr/>
          <a:lstStyle/>
          <a:p>
            <a:fld id="{608C809E-33B9-45BE-B130-5AF39CCD7C93}" type="slidenum">
              <a:rPr lang="en-US" smtClean="0"/>
              <a:t>71</a:t>
            </a:fld>
            <a:endParaRPr lang="en-US"/>
          </a:p>
        </p:txBody>
      </p:sp>
      <p:sp>
        <p:nvSpPr>
          <p:cNvPr id="4" name="Date Placeholder 3"/>
          <p:cNvSpPr>
            <a:spLocks noGrp="1"/>
          </p:cNvSpPr>
          <p:nvPr>
            <p:ph type="dt" sz="half" idx="2"/>
          </p:nvPr>
        </p:nvSpPr>
        <p:spPr/>
        <p:txBody>
          <a:bodyPr/>
          <a:lstStyle/>
          <a:p>
            <a:fld id="{D253D347-B2C7-4265-902C-1B13DB7C2730}" type="datetime1">
              <a:rPr lang="en-US" smtClean="0"/>
              <a:t>03/04/2013</a:t>
            </a:fld>
            <a:endParaRPr lang="en-US"/>
          </a:p>
        </p:txBody>
      </p:sp>
    </p:spTree>
    <p:extLst>
      <p:ext uri="{BB962C8B-B14F-4D97-AF65-F5344CB8AC3E}">
        <p14:creationId xmlns:p14="http://schemas.microsoft.com/office/powerpoint/2010/main" val="2392339901"/>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R="0" rtl="0"/>
            <a:r>
              <a:rPr lang="vi-VN" b="1" i="0" u="none" strike="noStrike" kern="1800" baseline="0" smtClean="0">
                <a:solidFill>
                  <a:srgbClr val="1F497D"/>
                </a:solidFill>
                <a:latin typeface="Cambria"/>
              </a:rPr>
              <a:t>Các giai đoạn của SSM: </a:t>
            </a:r>
          </a:p>
        </p:txBody>
      </p:sp>
      <p:sp>
        <p:nvSpPr>
          <p:cNvPr id="3" name="Text Placeholder 2"/>
          <p:cNvSpPr>
            <a:spLocks noGrp="1"/>
          </p:cNvSpPr>
          <p:nvPr>
            <p:ph idx="1"/>
          </p:nvPr>
        </p:nvSpPr>
        <p:spPr/>
        <p:txBody>
          <a:bodyPr>
            <a:normAutofit lnSpcReduction="10000"/>
          </a:bodyPr>
          <a:lstStyle/>
          <a:p>
            <a:pPr marL="571500" marR="0" lvl="0" indent="-571500" rtl="0">
              <a:lnSpc>
                <a:spcPct val="120000"/>
              </a:lnSpc>
              <a:buFont typeface="+mj-lt"/>
              <a:buAutoNum type="romanLcPeriod"/>
            </a:pPr>
            <a:r>
              <a:rPr lang="vi-VN" sz="2600" b="1" i="0" u="none" strike="noStrike" baseline="0" smtClean="0">
                <a:solidFill>
                  <a:srgbClr val="4F81BD"/>
                </a:solidFill>
                <a:latin typeface="Cambria"/>
              </a:rPr>
              <a:t>Tình hình vấn đề: không có cấu trúc </a:t>
            </a:r>
          </a:p>
          <a:p>
            <a:pPr marL="571500" marR="0" lvl="0" indent="-571500" rtl="0">
              <a:lnSpc>
                <a:spcPct val="120000"/>
              </a:lnSpc>
              <a:buFont typeface="+mj-lt"/>
              <a:buAutoNum type="romanLcPeriod"/>
            </a:pPr>
            <a:r>
              <a:rPr lang="vi-VN" sz="2600" b="1" i="0" u="none" strike="noStrike" baseline="0" smtClean="0">
                <a:solidFill>
                  <a:srgbClr val="4F81BD"/>
                </a:solidFill>
                <a:latin typeface="Cambria"/>
              </a:rPr>
              <a:t>Tình hình vấn đề: thể hiện </a:t>
            </a:r>
          </a:p>
          <a:p>
            <a:pPr marL="571500" marR="0" lvl="0" indent="-571500" rtl="0">
              <a:lnSpc>
                <a:spcPct val="120000"/>
              </a:lnSpc>
              <a:buFont typeface="+mj-lt"/>
              <a:buAutoNum type="romanLcPeriod"/>
            </a:pPr>
            <a:r>
              <a:rPr lang="en-US" sz="2600" b="1" i="0" u="none" strike="noStrike" baseline="0" smtClean="0">
                <a:solidFill>
                  <a:srgbClr val="4F81BD"/>
                </a:solidFill>
                <a:latin typeface="Cambria"/>
              </a:rPr>
              <a:t>Định nghĩa gốc của các hệ thống có liên quan </a:t>
            </a:r>
          </a:p>
          <a:p>
            <a:pPr marL="571500" marR="0" lvl="0" indent="-571500" rtl="0">
              <a:lnSpc>
                <a:spcPct val="120000"/>
              </a:lnSpc>
              <a:buFont typeface="+mj-lt"/>
              <a:buAutoNum type="romanLcPeriod"/>
            </a:pPr>
            <a:r>
              <a:rPr lang="en-US" sz="2600" b="1" i="0" u="none" strike="noStrike" baseline="0" smtClean="0">
                <a:solidFill>
                  <a:srgbClr val="4F81BD"/>
                </a:solidFill>
                <a:latin typeface="Cambria"/>
              </a:rPr>
              <a:t>Xây dựng các mô hình ý niệm </a:t>
            </a:r>
          </a:p>
          <a:p>
            <a:pPr marL="571500" marR="0" lvl="0" indent="-571500" rtl="0">
              <a:lnSpc>
                <a:spcPct val="120000"/>
              </a:lnSpc>
              <a:buFont typeface="+mj-lt"/>
              <a:buAutoNum type="romanLcPeriod"/>
            </a:pPr>
            <a:r>
              <a:rPr lang="vi-VN" sz="2600" b="1" i="0" u="none" strike="noStrike" baseline="0" smtClean="0">
                <a:solidFill>
                  <a:srgbClr val="4F81BD"/>
                </a:solidFill>
                <a:latin typeface="Cambria"/>
              </a:rPr>
              <a:t>So sánh các mô hình ý niệm với thực tế được nhận thức </a:t>
            </a:r>
          </a:p>
          <a:p>
            <a:pPr marL="571500" marR="0" lvl="0" indent="-571500" rtl="0">
              <a:lnSpc>
                <a:spcPct val="120000"/>
              </a:lnSpc>
              <a:buFont typeface="+mj-lt"/>
              <a:buAutoNum type="romanLcPeriod"/>
            </a:pPr>
            <a:r>
              <a:rPr lang="vi-VN" sz="2600" b="1" i="0" u="none" strike="noStrike" baseline="0" smtClean="0">
                <a:solidFill>
                  <a:srgbClr val="4F81BD"/>
                </a:solidFill>
                <a:latin typeface="Cambria"/>
              </a:rPr>
              <a:t>Đánh giá tính khả thi và mong muốn thay đổi </a:t>
            </a:r>
          </a:p>
          <a:p>
            <a:pPr marL="571500" marR="0" lvl="0" indent="-571500" rtl="0">
              <a:lnSpc>
                <a:spcPct val="120000"/>
              </a:lnSpc>
              <a:buFont typeface="+mj-lt"/>
              <a:buAutoNum type="romanLcPeriod"/>
            </a:pPr>
            <a:r>
              <a:rPr lang="vi-VN" sz="2600" b="1" i="0" u="none" strike="noStrike" baseline="0" smtClean="0">
                <a:solidFill>
                  <a:srgbClr val="4F81BD"/>
                </a:solidFill>
                <a:latin typeface="Cambria"/>
              </a:rPr>
              <a:t>Hành động để cải thiện tình hình </a:t>
            </a:r>
          </a:p>
        </p:txBody>
      </p:sp>
      <p:sp>
        <p:nvSpPr>
          <p:cNvPr id="5" name="Footer Placeholder 4"/>
          <p:cNvSpPr>
            <a:spLocks noGrp="1"/>
          </p:cNvSpPr>
          <p:nvPr>
            <p:ph type="ftr" sz="quarter" idx="11"/>
          </p:nvPr>
        </p:nvSpPr>
        <p:spPr/>
        <p:txBody>
          <a:bodyPr/>
          <a:lstStyle/>
          <a:p>
            <a:r>
              <a:rPr lang="vi-VN" smtClean="0"/>
              <a:t>Chương 5: Các phương pháp luận phát triển HTTT</a:t>
            </a:r>
            <a:endParaRPr lang="en-US"/>
          </a:p>
        </p:txBody>
      </p:sp>
      <p:sp>
        <p:nvSpPr>
          <p:cNvPr id="6" name="Slide Number Placeholder 5"/>
          <p:cNvSpPr>
            <a:spLocks noGrp="1"/>
          </p:cNvSpPr>
          <p:nvPr>
            <p:ph type="sldNum" sz="quarter" idx="12"/>
          </p:nvPr>
        </p:nvSpPr>
        <p:spPr/>
        <p:txBody>
          <a:bodyPr/>
          <a:lstStyle/>
          <a:p>
            <a:fld id="{608C809E-33B9-45BE-B130-5AF39CCD7C93}" type="slidenum">
              <a:rPr lang="en-US" smtClean="0"/>
              <a:t>72</a:t>
            </a:fld>
            <a:endParaRPr lang="en-US"/>
          </a:p>
        </p:txBody>
      </p:sp>
      <p:sp>
        <p:nvSpPr>
          <p:cNvPr id="4" name="Date Placeholder 3"/>
          <p:cNvSpPr>
            <a:spLocks noGrp="1"/>
          </p:cNvSpPr>
          <p:nvPr>
            <p:ph type="dt" sz="half" idx="2"/>
          </p:nvPr>
        </p:nvSpPr>
        <p:spPr/>
        <p:txBody>
          <a:bodyPr/>
          <a:lstStyle/>
          <a:p>
            <a:fld id="{F2CA80A2-56DC-4875-B8E6-51E27CBFBD0D}" type="datetime1">
              <a:rPr lang="en-US" smtClean="0"/>
              <a:t>03/04/2013</a:t>
            </a:fld>
            <a:endParaRPr lang="en-US"/>
          </a:p>
        </p:txBody>
      </p:sp>
    </p:spTree>
    <p:extLst>
      <p:ext uri="{BB962C8B-B14F-4D97-AF65-F5344CB8AC3E}">
        <p14:creationId xmlns:p14="http://schemas.microsoft.com/office/powerpoint/2010/main" val="1650481417"/>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R="0" rtl="0"/>
            <a:r>
              <a:rPr lang="vi-VN" b="1" i="0" u="none" strike="noStrike" kern="1800" baseline="0" smtClean="0">
                <a:solidFill>
                  <a:srgbClr val="1F497D"/>
                </a:solidFill>
                <a:latin typeface="Cambria"/>
              </a:rPr>
              <a:t>SSM chế độ 2 </a:t>
            </a:r>
          </a:p>
        </p:txBody>
      </p:sp>
      <p:sp>
        <p:nvSpPr>
          <p:cNvPr id="3" name="Text Placeholder 2"/>
          <p:cNvSpPr>
            <a:spLocks noGrp="1"/>
          </p:cNvSpPr>
          <p:nvPr>
            <p:ph idx="1"/>
          </p:nvPr>
        </p:nvSpPr>
        <p:spPr/>
        <p:txBody>
          <a:bodyPr>
            <a:normAutofit fontScale="77500" lnSpcReduction="20000"/>
          </a:bodyPr>
          <a:lstStyle/>
          <a:p>
            <a:pPr marL="0" marR="0" lvl="0" indent="0" rtl="0">
              <a:lnSpc>
                <a:spcPct val="120000"/>
              </a:lnSpc>
              <a:spcBef>
                <a:spcPts val="600"/>
              </a:spcBef>
              <a:buNone/>
            </a:pPr>
            <a:r>
              <a:rPr lang="en-US" b="1" i="0" u="none" strike="noStrike" baseline="0" smtClean="0">
                <a:solidFill>
                  <a:srgbClr val="4F81BD"/>
                </a:solidFill>
                <a:latin typeface="Cambria"/>
              </a:rPr>
              <a:t>Checkland và Scholes (1990) </a:t>
            </a:r>
          </a:p>
          <a:p>
            <a:pPr marR="0" lvl="0" rtl="0">
              <a:lnSpc>
                <a:spcPct val="120000"/>
              </a:lnSpc>
              <a:spcBef>
                <a:spcPts val="600"/>
              </a:spcBef>
            </a:pPr>
            <a:r>
              <a:rPr lang="vi-VN" b="1" i="0" u="none" strike="noStrike" baseline="0" smtClean="0">
                <a:solidFill>
                  <a:srgbClr val="4F81BD"/>
                </a:solidFill>
                <a:latin typeface="Cambria"/>
              </a:rPr>
              <a:t>Hai </a:t>
            </a:r>
            <a:r>
              <a:rPr lang="en-US" b="1" i="0" u="none" strike="noStrike" baseline="0" smtClean="0">
                <a:solidFill>
                  <a:srgbClr val="4F81BD"/>
                </a:solidFill>
                <a:latin typeface="Cambria"/>
              </a:rPr>
              <a:t>luồng</a:t>
            </a:r>
            <a:r>
              <a:rPr lang="vi-VN" b="1" i="0" u="none" strike="noStrike" baseline="0" smtClean="0">
                <a:solidFill>
                  <a:srgbClr val="4F81BD"/>
                </a:solidFill>
                <a:latin typeface="Cambria"/>
              </a:rPr>
              <a:t> yêu cầu cấu trúc diễn ra thông qua thời gian tương tác: </a:t>
            </a:r>
          </a:p>
          <a:p>
            <a:pPr lvl="1">
              <a:lnSpc>
                <a:spcPct val="120000"/>
              </a:lnSpc>
              <a:spcBef>
                <a:spcPts val="600"/>
              </a:spcBef>
            </a:pPr>
            <a:r>
              <a:rPr lang="en-US" b="1">
                <a:solidFill>
                  <a:srgbClr val="4F81BD"/>
                </a:solidFill>
                <a:latin typeface="Cambria"/>
              </a:rPr>
              <a:t>luồng </a:t>
            </a:r>
            <a:r>
              <a:rPr lang="en-US" b="1" i="0" u="none" strike="noStrike" baseline="0" smtClean="0">
                <a:solidFill>
                  <a:srgbClr val="4F81BD"/>
                </a:solidFill>
                <a:latin typeface="Cambria"/>
              </a:rPr>
              <a:t>dựa trên luận lý (logic-based stream) </a:t>
            </a:r>
          </a:p>
          <a:p>
            <a:pPr lvl="1">
              <a:lnSpc>
                <a:spcPct val="120000"/>
              </a:lnSpc>
              <a:spcBef>
                <a:spcPts val="600"/>
              </a:spcBef>
            </a:pPr>
            <a:r>
              <a:rPr lang="vi-VN" b="1">
                <a:solidFill>
                  <a:srgbClr val="4F81BD"/>
                </a:solidFill>
                <a:latin typeface="Cambria"/>
              </a:rPr>
              <a:t>luồng </a:t>
            </a:r>
            <a:r>
              <a:rPr lang="vi-VN" b="1" i="0" u="none" strike="noStrike" baseline="0" smtClean="0">
                <a:solidFill>
                  <a:srgbClr val="4F81BD"/>
                </a:solidFill>
                <a:latin typeface="Cambria"/>
              </a:rPr>
              <a:t>phân tích văn hóa (cultural analysis stream): </a:t>
            </a:r>
            <a:r>
              <a:rPr lang="vi-VN" b="1">
                <a:solidFill>
                  <a:srgbClr val="4F81BD"/>
                </a:solidFill>
                <a:latin typeface="Cambria"/>
              </a:rPr>
              <a:t>luồng </a:t>
            </a:r>
            <a:r>
              <a:rPr lang="vi-VN" b="1" i="0" u="none" strike="noStrike" baseline="0" smtClean="0">
                <a:solidFill>
                  <a:srgbClr val="4F81BD"/>
                </a:solidFill>
                <a:latin typeface="Cambria"/>
              </a:rPr>
              <a:t>yêu cầu văn hóa </a:t>
            </a:r>
          </a:p>
          <a:p>
            <a:pPr marR="0" lvl="2" rtl="0">
              <a:lnSpc>
                <a:spcPct val="120000"/>
              </a:lnSpc>
              <a:spcBef>
                <a:spcPts val="600"/>
              </a:spcBef>
            </a:pPr>
            <a:r>
              <a:rPr lang="en-US" b="1" i="1" u="none" strike="noStrike" baseline="0" smtClean="0">
                <a:solidFill>
                  <a:srgbClr val="4F81BD"/>
                </a:solidFill>
                <a:latin typeface="Cambria"/>
              </a:rPr>
              <a:t>phân tích can thiệp (analysis of the intervention) </a:t>
            </a:r>
          </a:p>
          <a:p>
            <a:pPr marR="0" lvl="2" rtl="0">
              <a:lnSpc>
                <a:spcPct val="120000"/>
              </a:lnSpc>
              <a:spcBef>
                <a:spcPts val="600"/>
              </a:spcBef>
            </a:pPr>
            <a:r>
              <a:rPr lang="en-US" b="1" i="1" u="none" strike="noStrike" baseline="0" smtClean="0">
                <a:solidFill>
                  <a:srgbClr val="4F81BD"/>
                </a:solidFill>
                <a:latin typeface="Cambria"/>
              </a:rPr>
              <a:t>phân tích hệ thống xã hội (social system analysis)</a:t>
            </a:r>
          </a:p>
          <a:p>
            <a:pPr marR="0" lvl="2" rtl="0">
              <a:lnSpc>
                <a:spcPct val="120000"/>
              </a:lnSpc>
              <a:spcBef>
                <a:spcPts val="600"/>
              </a:spcBef>
            </a:pPr>
            <a:r>
              <a:rPr lang="en-US" b="1" i="1" u="none" strike="noStrike" baseline="0" smtClean="0">
                <a:solidFill>
                  <a:srgbClr val="4F81BD"/>
                </a:solidFill>
                <a:latin typeface="Cambria"/>
              </a:rPr>
              <a:t>phân tích hệ thống chính trị (political system analysis)</a:t>
            </a:r>
          </a:p>
          <a:p>
            <a:pPr marR="0" lvl="1" rtl="0">
              <a:lnSpc>
                <a:spcPct val="120000"/>
              </a:lnSpc>
              <a:spcBef>
                <a:spcPts val="600"/>
              </a:spcBef>
            </a:pPr>
            <a:r>
              <a:rPr lang="vi-VN" b="1" i="0" u="none" strike="noStrike" baseline="0" smtClean="0">
                <a:solidFill>
                  <a:srgbClr val="4F81BD"/>
                </a:solidFill>
                <a:latin typeface="Cambria"/>
              </a:rPr>
              <a:t>cả ba phân tích văn hóa bổ sung cho các dòng dựa trên luận lý </a:t>
            </a:r>
          </a:p>
        </p:txBody>
      </p:sp>
      <p:sp>
        <p:nvSpPr>
          <p:cNvPr id="5" name="Footer Placeholder 4"/>
          <p:cNvSpPr>
            <a:spLocks noGrp="1"/>
          </p:cNvSpPr>
          <p:nvPr>
            <p:ph type="ftr" sz="quarter" idx="11"/>
          </p:nvPr>
        </p:nvSpPr>
        <p:spPr/>
        <p:txBody>
          <a:bodyPr/>
          <a:lstStyle/>
          <a:p>
            <a:r>
              <a:rPr lang="vi-VN" smtClean="0"/>
              <a:t>Chương 5: Các phương pháp luận phát triển HTTT</a:t>
            </a:r>
            <a:endParaRPr lang="en-US"/>
          </a:p>
        </p:txBody>
      </p:sp>
      <p:sp>
        <p:nvSpPr>
          <p:cNvPr id="6" name="Slide Number Placeholder 5"/>
          <p:cNvSpPr>
            <a:spLocks noGrp="1"/>
          </p:cNvSpPr>
          <p:nvPr>
            <p:ph type="sldNum" sz="quarter" idx="12"/>
          </p:nvPr>
        </p:nvSpPr>
        <p:spPr/>
        <p:txBody>
          <a:bodyPr/>
          <a:lstStyle/>
          <a:p>
            <a:fld id="{608C809E-33B9-45BE-B130-5AF39CCD7C93}" type="slidenum">
              <a:rPr lang="en-US" smtClean="0"/>
              <a:t>73</a:t>
            </a:fld>
            <a:endParaRPr lang="en-US"/>
          </a:p>
        </p:txBody>
      </p:sp>
      <p:sp>
        <p:nvSpPr>
          <p:cNvPr id="4" name="Date Placeholder 3"/>
          <p:cNvSpPr>
            <a:spLocks noGrp="1"/>
          </p:cNvSpPr>
          <p:nvPr>
            <p:ph type="dt" sz="half" idx="2"/>
          </p:nvPr>
        </p:nvSpPr>
        <p:spPr/>
        <p:txBody>
          <a:bodyPr/>
          <a:lstStyle/>
          <a:p>
            <a:fld id="{BEC00261-062A-4E86-BFDC-23F6895B29FA}" type="datetime1">
              <a:rPr lang="en-US" smtClean="0"/>
              <a:t>03/04/2013</a:t>
            </a:fld>
            <a:endParaRPr lang="en-US"/>
          </a:p>
        </p:txBody>
      </p:sp>
    </p:spTree>
    <p:extLst>
      <p:ext uri="{BB962C8B-B14F-4D97-AF65-F5344CB8AC3E}">
        <p14:creationId xmlns:p14="http://schemas.microsoft.com/office/powerpoint/2010/main" val="930376194"/>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R="0" rtl="0"/>
            <a:r>
              <a:rPr lang="en-US" b="1" i="0" u="none" strike="noStrike" kern="1800" baseline="0" smtClean="0">
                <a:solidFill>
                  <a:srgbClr val="1F497D"/>
                </a:solidFill>
                <a:latin typeface="Cambria"/>
              </a:rPr>
              <a:t>SSM và hệ thống thông tin </a:t>
            </a:r>
          </a:p>
        </p:txBody>
      </p:sp>
      <p:sp>
        <p:nvSpPr>
          <p:cNvPr id="3" name="Text Placeholder 2"/>
          <p:cNvSpPr>
            <a:spLocks noGrp="1"/>
          </p:cNvSpPr>
          <p:nvPr>
            <p:ph idx="1"/>
          </p:nvPr>
        </p:nvSpPr>
        <p:spPr/>
        <p:txBody>
          <a:bodyPr>
            <a:normAutofit lnSpcReduction="10000"/>
          </a:bodyPr>
          <a:lstStyle/>
          <a:p>
            <a:pPr marL="0" marR="0" lvl="0" indent="0" rtl="0">
              <a:buNone/>
            </a:pPr>
            <a:r>
              <a:rPr lang="vi-VN" b="1" i="0" u="none" strike="noStrike" baseline="0" smtClean="0">
                <a:solidFill>
                  <a:srgbClr val="4F81BD"/>
                </a:solidFill>
                <a:latin typeface="Cambria"/>
              </a:rPr>
              <a:t>Checkland và Scholes (1990) đề nghị: </a:t>
            </a:r>
          </a:p>
          <a:p>
            <a:pPr marR="0" lvl="0" rtl="0"/>
            <a:r>
              <a:rPr lang="en-US" b="1" i="0" u="none" strike="noStrike" baseline="0" smtClean="0">
                <a:solidFill>
                  <a:srgbClr val="4F81BD"/>
                </a:solidFill>
                <a:latin typeface="Cambria"/>
              </a:rPr>
              <a:t>Phát triển một mô hình luồng thông tin </a:t>
            </a:r>
          </a:p>
          <a:p>
            <a:pPr marR="0" lvl="0" rtl="0"/>
            <a:r>
              <a:rPr lang="vi-VN" b="1" i="0" u="none" strike="noStrike" baseline="0" smtClean="0">
                <a:solidFill>
                  <a:srgbClr val="4F81BD"/>
                </a:solidFill>
                <a:latin typeface="Cambria"/>
              </a:rPr>
              <a:t>Xác định các loại thông tin và các cấu trúc dữ liệu </a:t>
            </a:r>
          </a:p>
          <a:p>
            <a:pPr marR="0" lvl="0" rtl="0"/>
            <a:r>
              <a:rPr lang="en-US" b="1" i="0" u="none" strike="noStrike" baseline="0" smtClean="0">
                <a:solidFill>
                  <a:srgbClr val="4F81BD"/>
                </a:solidFill>
                <a:latin typeface="Cambria"/>
              </a:rPr>
              <a:t>Thiết kế một hệ thống thông tin </a:t>
            </a:r>
          </a:p>
          <a:p>
            <a:pPr marR="0" lvl="0" rtl="0"/>
            <a:r>
              <a:rPr lang="vi-VN" b="1" i="0" u="none" strike="noStrike" baseline="0" smtClean="0">
                <a:solidFill>
                  <a:srgbClr val="4F81BD"/>
                </a:solidFill>
                <a:latin typeface="Cambria"/>
              </a:rPr>
              <a:t>SSM có thể làm phong phú thêm các bước định nghĩa các yêu cầu thông tin của các phương pháp luận khác  </a:t>
            </a:r>
          </a:p>
        </p:txBody>
      </p:sp>
      <p:sp>
        <p:nvSpPr>
          <p:cNvPr id="5" name="Footer Placeholder 4"/>
          <p:cNvSpPr>
            <a:spLocks noGrp="1"/>
          </p:cNvSpPr>
          <p:nvPr>
            <p:ph type="ftr" sz="quarter" idx="11"/>
          </p:nvPr>
        </p:nvSpPr>
        <p:spPr/>
        <p:txBody>
          <a:bodyPr/>
          <a:lstStyle/>
          <a:p>
            <a:r>
              <a:rPr lang="vi-VN" smtClean="0"/>
              <a:t>Chương 5: Các phương pháp luận phát triển HTTT</a:t>
            </a:r>
            <a:endParaRPr lang="en-US"/>
          </a:p>
        </p:txBody>
      </p:sp>
      <p:sp>
        <p:nvSpPr>
          <p:cNvPr id="6" name="Slide Number Placeholder 5"/>
          <p:cNvSpPr>
            <a:spLocks noGrp="1"/>
          </p:cNvSpPr>
          <p:nvPr>
            <p:ph type="sldNum" sz="quarter" idx="12"/>
          </p:nvPr>
        </p:nvSpPr>
        <p:spPr/>
        <p:txBody>
          <a:bodyPr/>
          <a:lstStyle/>
          <a:p>
            <a:fld id="{608C809E-33B9-45BE-B130-5AF39CCD7C93}" type="slidenum">
              <a:rPr lang="en-US" smtClean="0"/>
              <a:t>74</a:t>
            </a:fld>
            <a:endParaRPr lang="en-US"/>
          </a:p>
        </p:txBody>
      </p:sp>
      <p:sp>
        <p:nvSpPr>
          <p:cNvPr id="4" name="Date Placeholder 3"/>
          <p:cNvSpPr>
            <a:spLocks noGrp="1"/>
          </p:cNvSpPr>
          <p:nvPr>
            <p:ph type="dt" sz="half" idx="2"/>
          </p:nvPr>
        </p:nvSpPr>
        <p:spPr/>
        <p:txBody>
          <a:bodyPr/>
          <a:lstStyle/>
          <a:p>
            <a:fld id="{4BBCE22C-190B-40AC-82EC-565708C14741}" type="datetime1">
              <a:rPr lang="en-US" smtClean="0"/>
              <a:t>03/04/2013</a:t>
            </a:fld>
            <a:endParaRPr lang="en-US"/>
          </a:p>
        </p:txBody>
      </p:sp>
    </p:spTree>
    <p:extLst>
      <p:ext uri="{BB962C8B-B14F-4D97-AF65-F5344CB8AC3E}">
        <p14:creationId xmlns:p14="http://schemas.microsoft.com/office/powerpoint/2010/main" val="821531940"/>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R="0" rtl="0"/>
            <a:r>
              <a:rPr lang="en-US" b="1" i="0" u="none" strike="noStrike" kern="1800" baseline="0" smtClean="0">
                <a:solidFill>
                  <a:srgbClr val="1F497D"/>
                </a:solidFill>
                <a:latin typeface="Cambria"/>
              </a:rPr>
              <a:t>SSM: những lời chỉ trích </a:t>
            </a:r>
          </a:p>
        </p:txBody>
      </p:sp>
      <p:sp>
        <p:nvSpPr>
          <p:cNvPr id="3" name="Text Placeholder 2"/>
          <p:cNvSpPr>
            <a:spLocks noGrp="1"/>
          </p:cNvSpPr>
          <p:nvPr>
            <p:ph idx="1"/>
          </p:nvPr>
        </p:nvSpPr>
        <p:spPr/>
        <p:txBody>
          <a:bodyPr>
            <a:normAutofit fontScale="70000" lnSpcReduction="20000"/>
          </a:bodyPr>
          <a:lstStyle/>
          <a:p>
            <a:pPr marR="0" lvl="0" rtl="0">
              <a:lnSpc>
                <a:spcPct val="120000"/>
              </a:lnSpc>
            </a:pPr>
            <a:r>
              <a:rPr lang="en-US" b="1" i="0" u="none" strike="noStrike" baseline="0" smtClean="0">
                <a:solidFill>
                  <a:srgbClr val="4F81BD"/>
                </a:solidFill>
                <a:latin typeface="Cambria"/>
              </a:rPr>
              <a:t>Quá chủ quan: </a:t>
            </a:r>
          </a:p>
          <a:p>
            <a:pPr marR="0" lvl="1" rtl="0">
              <a:lnSpc>
                <a:spcPct val="120000"/>
              </a:lnSpc>
            </a:pPr>
            <a:r>
              <a:rPr lang="vi-VN" b="1" i="0" u="none" strike="noStrike" baseline="0" smtClean="0">
                <a:solidFill>
                  <a:srgbClr val="4F81BD"/>
                </a:solidFill>
                <a:latin typeface="Cambria"/>
              </a:rPr>
              <a:t>tất cả các quan điểm được coi là có giá trị ngang nhau </a:t>
            </a:r>
          </a:p>
          <a:p>
            <a:pPr marR="0" lvl="1" rtl="0">
              <a:lnSpc>
                <a:spcPct val="120000"/>
              </a:lnSpc>
            </a:pPr>
            <a:r>
              <a:rPr lang="vi-VN" b="1" i="0" u="none" strike="noStrike" baseline="0" smtClean="0">
                <a:solidFill>
                  <a:srgbClr val="4F81BD"/>
                </a:solidFill>
                <a:latin typeface="Cambria"/>
              </a:rPr>
              <a:t>Bỏ qua các điều kiện cơ cấu chính trị và xã hội người theo quan điểm về con người</a:t>
            </a:r>
          </a:p>
          <a:p>
            <a:pPr marR="0" lvl="1" rtl="0">
              <a:lnSpc>
                <a:spcPct val="120000"/>
              </a:lnSpc>
            </a:pPr>
            <a:r>
              <a:rPr lang="vi-VN" b="1" i="0" u="none" strike="noStrike" baseline="0" smtClean="0">
                <a:solidFill>
                  <a:srgbClr val="4F81BD"/>
                </a:solidFill>
                <a:latin typeface="Cambria"/>
              </a:rPr>
              <a:t>bỏ qua các mối quan hệ quyền lực hạn chế hành động của </a:t>
            </a:r>
            <a:r>
              <a:rPr lang="en-US" b="1" i="0" u="none" strike="noStrike" baseline="0" smtClean="0">
                <a:solidFill>
                  <a:srgbClr val="4F81BD"/>
                </a:solidFill>
                <a:latin typeface="Cambria"/>
              </a:rPr>
              <a:t>con </a:t>
            </a:r>
            <a:r>
              <a:rPr lang="vi-VN" b="1" i="0" u="none" strike="noStrike" baseline="0" smtClean="0">
                <a:solidFill>
                  <a:srgbClr val="4F81BD"/>
                </a:solidFill>
                <a:latin typeface="Cambria"/>
              </a:rPr>
              <a:t>người </a:t>
            </a:r>
          </a:p>
          <a:p>
            <a:pPr marR="0" lvl="0" rtl="0">
              <a:lnSpc>
                <a:spcPct val="120000"/>
              </a:lnSpc>
            </a:pPr>
            <a:r>
              <a:rPr lang="vi-VN" b="1" i="0" u="none" strike="noStrike" baseline="0" smtClean="0">
                <a:solidFill>
                  <a:srgbClr val="4F81BD"/>
                </a:solidFill>
                <a:latin typeface="Cambria"/>
              </a:rPr>
              <a:t>Giả định cải tiến có thể xảy ra chỉ bằng cách thay đổi quan điểm của con người mà không cần thay đổi cấu trúc xã hội để định hình quan điểm của chúng ta </a:t>
            </a:r>
          </a:p>
          <a:p>
            <a:pPr marR="0" lvl="0" rtl="0">
              <a:lnSpc>
                <a:spcPct val="120000"/>
              </a:lnSpc>
            </a:pPr>
            <a:r>
              <a:rPr lang="vi-VN" b="1" i="0" u="none" strike="noStrike" baseline="0" smtClean="0">
                <a:solidFill>
                  <a:srgbClr val="4F81BD"/>
                </a:solidFill>
                <a:latin typeface="Cambria"/>
              </a:rPr>
              <a:t>Bỏ qua các vấn đề xung đột và cưỡng chế và những khó khăn của sự tránh đồng thuận hời hợt </a:t>
            </a:r>
          </a:p>
        </p:txBody>
      </p:sp>
      <p:sp>
        <p:nvSpPr>
          <p:cNvPr id="5" name="Footer Placeholder 4"/>
          <p:cNvSpPr>
            <a:spLocks noGrp="1"/>
          </p:cNvSpPr>
          <p:nvPr>
            <p:ph type="ftr" sz="quarter" idx="11"/>
          </p:nvPr>
        </p:nvSpPr>
        <p:spPr/>
        <p:txBody>
          <a:bodyPr/>
          <a:lstStyle/>
          <a:p>
            <a:r>
              <a:rPr lang="vi-VN" smtClean="0"/>
              <a:t>Chương 5: Các phương pháp luận phát triển HTTT</a:t>
            </a:r>
            <a:endParaRPr lang="en-US"/>
          </a:p>
        </p:txBody>
      </p:sp>
      <p:sp>
        <p:nvSpPr>
          <p:cNvPr id="6" name="Slide Number Placeholder 5"/>
          <p:cNvSpPr>
            <a:spLocks noGrp="1"/>
          </p:cNvSpPr>
          <p:nvPr>
            <p:ph type="sldNum" sz="quarter" idx="12"/>
          </p:nvPr>
        </p:nvSpPr>
        <p:spPr/>
        <p:txBody>
          <a:bodyPr/>
          <a:lstStyle/>
          <a:p>
            <a:fld id="{608C809E-33B9-45BE-B130-5AF39CCD7C93}" type="slidenum">
              <a:rPr lang="en-US" smtClean="0"/>
              <a:t>75</a:t>
            </a:fld>
            <a:endParaRPr lang="en-US"/>
          </a:p>
        </p:txBody>
      </p:sp>
      <p:sp>
        <p:nvSpPr>
          <p:cNvPr id="4" name="Date Placeholder 3"/>
          <p:cNvSpPr>
            <a:spLocks noGrp="1"/>
          </p:cNvSpPr>
          <p:nvPr>
            <p:ph type="dt" sz="half" idx="2"/>
          </p:nvPr>
        </p:nvSpPr>
        <p:spPr/>
        <p:txBody>
          <a:bodyPr/>
          <a:lstStyle/>
          <a:p>
            <a:fld id="{0F9EA465-EE27-4B09-A80C-E0459C0F11B2}" type="datetime1">
              <a:rPr lang="en-US" smtClean="0"/>
              <a:t>03/04/2013</a:t>
            </a:fld>
            <a:endParaRPr lang="en-US"/>
          </a:p>
        </p:txBody>
      </p:sp>
    </p:spTree>
    <p:extLst>
      <p:ext uri="{BB962C8B-B14F-4D97-AF65-F5344CB8AC3E}">
        <p14:creationId xmlns:p14="http://schemas.microsoft.com/office/powerpoint/2010/main" val="3316047028"/>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marR="0" rtl="0"/>
            <a:r>
              <a:rPr lang="en-US" b="1" i="0" u="none" strike="noStrike" kern="1800" baseline="0" smtClean="0">
                <a:solidFill>
                  <a:srgbClr val="1F497D"/>
                </a:solidFill>
                <a:latin typeface="Cambria"/>
              </a:rPr>
              <a:t>Information Systems Work and Analysis of Change (ISAC)</a:t>
            </a:r>
          </a:p>
        </p:txBody>
      </p:sp>
      <p:sp>
        <p:nvSpPr>
          <p:cNvPr id="3" name="Text Placeholder 2"/>
          <p:cNvSpPr>
            <a:spLocks noGrp="1"/>
          </p:cNvSpPr>
          <p:nvPr>
            <p:ph idx="1"/>
          </p:nvPr>
        </p:nvSpPr>
        <p:spPr>
          <a:xfrm>
            <a:off x="283780" y="2362200"/>
            <a:ext cx="8544910" cy="3962400"/>
          </a:xfrm>
        </p:spPr>
        <p:txBody>
          <a:bodyPr>
            <a:normAutofit fontScale="70000" lnSpcReduction="20000"/>
          </a:bodyPr>
          <a:lstStyle/>
          <a:p>
            <a:pPr marR="0" lvl="0" rtl="0">
              <a:lnSpc>
                <a:spcPct val="120000"/>
              </a:lnSpc>
              <a:spcBef>
                <a:spcPts val="600"/>
              </a:spcBef>
            </a:pPr>
            <a:r>
              <a:rPr lang="vi-VN" b="1" i="0" u="none" strike="noStrike" baseline="0" smtClean="0">
                <a:solidFill>
                  <a:srgbClr val="4F81BD"/>
                </a:solidFill>
                <a:latin typeface="Cambria"/>
              </a:rPr>
              <a:t>ISAC là một phương pháp tiếp cận hướng về con người và họ được xem là những yếu tố quan trọng trong các tổ chức. Thuật ngữ "con người" (people) bao gồm tất cả mọi người trong một tổ chức: người sử dụng, quản lý, người lao động, cũng như những người thường được coi là bên ngoài tổ chức, chẳng hạn như khách hàng và các nhà tài trợ (tức là các bên liên quan). </a:t>
            </a:r>
          </a:p>
          <a:p>
            <a:pPr marR="0" lvl="0" rtl="0">
              <a:lnSpc>
                <a:spcPct val="120000"/>
              </a:lnSpc>
              <a:spcBef>
                <a:spcPts val="600"/>
              </a:spcBef>
            </a:pPr>
            <a:r>
              <a:rPr lang="vi-VN" b="1" i="0" u="none" strike="noStrike" baseline="0" smtClean="0">
                <a:solidFill>
                  <a:srgbClr val="4F81BD"/>
                </a:solidFill>
                <a:latin typeface="Cambria"/>
              </a:rPr>
              <a:t>Trong thuật ngữ của ISAC, hệ thống thông tin là một sự hợp tác có tổ chức giữa những con người để xử lý và truyền đạt thông tin cho nhau, nó không nhất thiết liên quan đến bất kỳ hình thức tin học hóa nào. </a:t>
            </a:r>
          </a:p>
        </p:txBody>
      </p:sp>
      <p:sp>
        <p:nvSpPr>
          <p:cNvPr id="5" name="Footer Placeholder 4"/>
          <p:cNvSpPr>
            <a:spLocks noGrp="1"/>
          </p:cNvSpPr>
          <p:nvPr>
            <p:ph type="ftr" sz="quarter" idx="11"/>
          </p:nvPr>
        </p:nvSpPr>
        <p:spPr/>
        <p:txBody>
          <a:bodyPr/>
          <a:lstStyle/>
          <a:p>
            <a:r>
              <a:rPr lang="vi-VN" smtClean="0"/>
              <a:t>Chương 5: Các phương pháp luận phát triển HTTT</a:t>
            </a:r>
            <a:endParaRPr lang="en-US"/>
          </a:p>
        </p:txBody>
      </p:sp>
      <p:sp>
        <p:nvSpPr>
          <p:cNvPr id="6" name="Slide Number Placeholder 5"/>
          <p:cNvSpPr>
            <a:spLocks noGrp="1"/>
          </p:cNvSpPr>
          <p:nvPr>
            <p:ph type="sldNum" sz="quarter" idx="12"/>
          </p:nvPr>
        </p:nvSpPr>
        <p:spPr/>
        <p:txBody>
          <a:bodyPr/>
          <a:lstStyle/>
          <a:p>
            <a:fld id="{608C809E-33B9-45BE-B130-5AF39CCD7C93}" type="slidenum">
              <a:rPr lang="en-US" smtClean="0"/>
              <a:t>76</a:t>
            </a:fld>
            <a:endParaRPr lang="en-US"/>
          </a:p>
        </p:txBody>
      </p:sp>
      <p:sp>
        <p:nvSpPr>
          <p:cNvPr id="4" name="Date Placeholder 3"/>
          <p:cNvSpPr>
            <a:spLocks noGrp="1"/>
          </p:cNvSpPr>
          <p:nvPr>
            <p:ph type="dt" sz="half" idx="2"/>
          </p:nvPr>
        </p:nvSpPr>
        <p:spPr/>
        <p:txBody>
          <a:bodyPr/>
          <a:lstStyle/>
          <a:p>
            <a:fld id="{D03997EE-D23C-4614-93A1-435BBF93D469}" type="datetime1">
              <a:rPr lang="en-US" smtClean="0"/>
              <a:t>03/04/2013</a:t>
            </a:fld>
            <a:endParaRPr lang="en-US"/>
          </a:p>
        </p:txBody>
      </p:sp>
    </p:spTree>
    <p:extLst>
      <p:ext uri="{BB962C8B-B14F-4D97-AF65-F5344CB8AC3E}">
        <p14:creationId xmlns:p14="http://schemas.microsoft.com/office/powerpoint/2010/main" val="153474890"/>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marR="0" rtl="0"/>
            <a:r>
              <a:rPr lang="en-US" b="1" i="0" u="none" strike="noStrike" kern="1800" baseline="0" smtClean="0">
                <a:solidFill>
                  <a:srgbClr val="1F497D"/>
                </a:solidFill>
                <a:latin typeface="Cambria"/>
              </a:rPr>
              <a:t>Information Systems Work and Analysis of Change (ISAC)...</a:t>
            </a:r>
          </a:p>
        </p:txBody>
      </p:sp>
      <p:sp>
        <p:nvSpPr>
          <p:cNvPr id="3" name="Text Placeholder 2"/>
          <p:cNvSpPr>
            <a:spLocks noGrp="1"/>
          </p:cNvSpPr>
          <p:nvPr>
            <p:ph idx="1"/>
          </p:nvPr>
        </p:nvSpPr>
        <p:spPr>
          <a:xfrm>
            <a:off x="283780" y="2438400"/>
            <a:ext cx="8544910" cy="3886200"/>
          </a:xfrm>
        </p:spPr>
        <p:txBody>
          <a:bodyPr>
            <a:normAutofit/>
          </a:bodyPr>
          <a:lstStyle/>
          <a:p>
            <a:pPr marR="0" lvl="0" rtl="0"/>
            <a:r>
              <a:rPr lang="vi-VN" b="1" i="0" u="none" strike="noStrike" baseline="0" smtClean="0">
                <a:solidFill>
                  <a:srgbClr val="4F81BD"/>
                </a:solidFill>
                <a:latin typeface="Cambria"/>
              </a:rPr>
              <a:t>Các giai đoạn chính của ISAC là: </a:t>
            </a:r>
          </a:p>
          <a:p>
            <a:pPr marR="0" lvl="1" rtl="0"/>
            <a:r>
              <a:rPr lang="vi-VN" b="1" i="0" u="none" strike="noStrike" baseline="0" smtClean="0">
                <a:solidFill>
                  <a:srgbClr val="4F81BD"/>
                </a:solidFill>
                <a:latin typeface="Cambria"/>
              </a:rPr>
              <a:t>Phân tích thay đổi (Change analysis) </a:t>
            </a:r>
          </a:p>
          <a:p>
            <a:pPr marR="0" lvl="1" rtl="0"/>
            <a:r>
              <a:rPr lang="vi-VN" b="1" i="0" u="none" strike="noStrike" baseline="0" smtClean="0">
                <a:solidFill>
                  <a:srgbClr val="4F81BD"/>
                </a:solidFill>
                <a:latin typeface="Cambria"/>
              </a:rPr>
              <a:t>Nghiên cứu hoạt động (Activity study) </a:t>
            </a:r>
          </a:p>
          <a:p>
            <a:pPr marR="0" lvl="1" rtl="0"/>
            <a:r>
              <a:rPr lang="sv-SE" b="1" i="0" u="none" strike="noStrike" baseline="0" smtClean="0">
                <a:solidFill>
                  <a:srgbClr val="4F81BD"/>
                </a:solidFill>
                <a:latin typeface="Cambria"/>
              </a:rPr>
              <a:t>Phân tích thông tin (Information analysis) </a:t>
            </a:r>
          </a:p>
          <a:p>
            <a:pPr marR="0" lvl="1" rtl="0"/>
            <a:r>
              <a:rPr lang="en-US" b="1" i="0" u="none" strike="noStrike" baseline="0" smtClean="0">
                <a:solidFill>
                  <a:srgbClr val="4F81BD"/>
                </a:solidFill>
                <a:latin typeface="Cambria"/>
              </a:rPr>
              <a:t>Thiết kế hệ thống dữ liệu (Data system design)</a:t>
            </a:r>
          </a:p>
          <a:p>
            <a:pPr marR="0" lvl="1" rtl="0"/>
            <a:r>
              <a:rPr lang="en-US" b="1" i="0" u="none" strike="noStrike" baseline="0" smtClean="0">
                <a:solidFill>
                  <a:srgbClr val="4F81BD"/>
                </a:solidFill>
                <a:latin typeface="Cambria"/>
              </a:rPr>
              <a:t>Thích ứng thiết bị (Equipment adaption)</a:t>
            </a:r>
            <a:endParaRPr lang="en-US" b="1" i="0" u="none" strike="noStrike" baseline="0" smtClean="0">
              <a:solidFill>
                <a:srgbClr val="4F81BD"/>
              </a:solidFill>
              <a:latin typeface="Times New Roman"/>
            </a:endParaRPr>
          </a:p>
        </p:txBody>
      </p:sp>
      <p:sp>
        <p:nvSpPr>
          <p:cNvPr id="5" name="Footer Placeholder 4"/>
          <p:cNvSpPr>
            <a:spLocks noGrp="1"/>
          </p:cNvSpPr>
          <p:nvPr>
            <p:ph type="ftr" sz="quarter" idx="11"/>
          </p:nvPr>
        </p:nvSpPr>
        <p:spPr/>
        <p:txBody>
          <a:bodyPr/>
          <a:lstStyle/>
          <a:p>
            <a:r>
              <a:rPr lang="vi-VN" smtClean="0"/>
              <a:t>Chương 5: Các phương pháp luận phát triển HTTT</a:t>
            </a:r>
            <a:endParaRPr lang="en-US"/>
          </a:p>
        </p:txBody>
      </p:sp>
      <p:sp>
        <p:nvSpPr>
          <p:cNvPr id="6" name="Slide Number Placeholder 5"/>
          <p:cNvSpPr>
            <a:spLocks noGrp="1"/>
          </p:cNvSpPr>
          <p:nvPr>
            <p:ph type="sldNum" sz="quarter" idx="12"/>
          </p:nvPr>
        </p:nvSpPr>
        <p:spPr/>
        <p:txBody>
          <a:bodyPr/>
          <a:lstStyle/>
          <a:p>
            <a:fld id="{608C809E-33B9-45BE-B130-5AF39CCD7C93}" type="slidenum">
              <a:rPr lang="en-US" smtClean="0"/>
              <a:t>77</a:t>
            </a:fld>
            <a:endParaRPr lang="en-US"/>
          </a:p>
        </p:txBody>
      </p:sp>
      <p:sp>
        <p:nvSpPr>
          <p:cNvPr id="4" name="Date Placeholder 3"/>
          <p:cNvSpPr>
            <a:spLocks noGrp="1"/>
          </p:cNvSpPr>
          <p:nvPr>
            <p:ph type="dt" sz="half" idx="2"/>
          </p:nvPr>
        </p:nvSpPr>
        <p:spPr/>
        <p:txBody>
          <a:bodyPr/>
          <a:lstStyle/>
          <a:p>
            <a:fld id="{E80BD399-C38D-42E6-B77E-31606C688B39}" type="datetime1">
              <a:rPr lang="en-US" smtClean="0"/>
              <a:t>03/04/2013</a:t>
            </a:fld>
            <a:endParaRPr lang="en-US"/>
          </a:p>
        </p:txBody>
      </p:sp>
    </p:spTree>
    <p:extLst>
      <p:ext uri="{BB962C8B-B14F-4D97-AF65-F5344CB8AC3E}">
        <p14:creationId xmlns:p14="http://schemas.microsoft.com/office/powerpoint/2010/main" val="3612596069"/>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marR="0" rtl="0"/>
            <a:r>
              <a:rPr lang="vi-VN" b="1" i="0" u="none" strike="noStrike" kern="1800" baseline="0" smtClean="0">
                <a:solidFill>
                  <a:srgbClr val="1F497D"/>
                </a:solidFill>
                <a:latin typeface="Cambria"/>
              </a:rPr>
              <a:t>PROCESS INNOVATION (PI) </a:t>
            </a:r>
          </a:p>
        </p:txBody>
      </p:sp>
      <p:sp>
        <p:nvSpPr>
          <p:cNvPr id="3" name="Text Placeholder 2"/>
          <p:cNvSpPr>
            <a:spLocks noGrp="1"/>
          </p:cNvSpPr>
          <p:nvPr>
            <p:ph idx="1"/>
          </p:nvPr>
        </p:nvSpPr>
        <p:spPr/>
        <p:txBody>
          <a:bodyPr>
            <a:normAutofit fontScale="85000" lnSpcReduction="20000"/>
          </a:bodyPr>
          <a:lstStyle/>
          <a:p>
            <a:pPr marR="0" lvl="0" rtl="0">
              <a:lnSpc>
                <a:spcPct val="120000"/>
              </a:lnSpc>
              <a:spcBef>
                <a:spcPts val="600"/>
              </a:spcBef>
            </a:pPr>
            <a:r>
              <a:rPr lang="vi-VN" b="1" i="0" u="none" strike="noStrike" baseline="0" smtClean="0">
                <a:solidFill>
                  <a:srgbClr val="4F81BD"/>
                </a:solidFill>
                <a:latin typeface="Cambria"/>
              </a:rPr>
              <a:t>PI là một cách tiếp cận để thực hiện BPR cổ điển (tái cấu trúc quy trình nghiệp vụ). Nó đã được đưa ra bởi Tom Davenport (Davenport và Short, 1990; Davenport, 1993) cho thấy năm giai đoạn như sau: </a:t>
            </a:r>
          </a:p>
          <a:p>
            <a:pPr marR="0" lvl="1" rtl="0">
              <a:lnSpc>
                <a:spcPct val="120000"/>
              </a:lnSpc>
              <a:spcBef>
                <a:spcPts val="600"/>
              </a:spcBef>
            </a:pPr>
            <a:r>
              <a:rPr lang="en-US" b="1" i="0" u="none" strike="noStrike" baseline="0" smtClean="0">
                <a:solidFill>
                  <a:srgbClr val="4F81BD"/>
                </a:solidFill>
                <a:latin typeface="Cambria"/>
              </a:rPr>
              <a:t>phát triển tầm nhìn kinh doanh và mục tiêu quá trình; </a:t>
            </a:r>
          </a:p>
          <a:p>
            <a:pPr marR="0" lvl="1" rtl="0">
              <a:lnSpc>
                <a:spcPct val="120000"/>
              </a:lnSpc>
              <a:spcBef>
                <a:spcPts val="600"/>
              </a:spcBef>
            </a:pPr>
            <a:r>
              <a:rPr lang="vi-VN" b="1" i="0" u="none" strike="noStrike" baseline="0" smtClean="0">
                <a:solidFill>
                  <a:srgbClr val="4F81BD"/>
                </a:solidFill>
                <a:latin typeface="Cambria"/>
              </a:rPr>
              <a:t>xác định các quy trình phải được thiết kế lại; </a:t>
            </a:r>
          </a:p>
          <a:p>
            <a:pPr marR="0" lvl="1" rtl="0">
              <a:lnSpc>
                <a:spcPct val="120000"/>
              </a:lnSpc>
              <a:spcBef>
                <a:spcPts val="600"/>
              </a:spcBef>
            </a:pPr>
            <a:r>
              <a:rPr lang="vi-VN" b="1" i="0" u="none" strike="noStrike" baseline="0" smtClean="0">
                <a:solidFill>
                  <a:srgbClr val="4F81BD"/>
                </a:solidFill>
                <a:latin typeface="Cambria"/>
              </a:rPr>
              <a:t>hiểu và đo lường quá trình hiện có; </a:t>
            </a:r>
          </a:p>
          <a:p>
            <a:pPr marR="0" lvl="1" rtl="0">
              <a:lnSpc>
                <a:spcPct val="120000"/>
              </a:lnSpc>
              <a:spcBef>
                <a:spcPts val="600"/>
              </a:spcBef>
            </a:pPr>
            <a:r>
              <a:rPr lang="vi-VN" b="1" i="0" u="none" strike="noStrike" baseline="0" smtClean="0">
                <a:solidFill>
                  <a:srgbClr val="4F81BD"/>
                </a:solidFill>
                <a:latin typeface="Cambria"/>
              </a:rPr>
              <a:t>xác định các đòn bẩy CNTT; </a:t>
            </a:r>
          </a:p>
          <a:p>
            <a:pPr marR="0" lvl="1" rtl="0">
              <a:lnSpc>
                <a:spcPct val="120000"/>
              </a:lnSpc>
              <a:spcBef>
                <a:spcPts val="600"/>
              </a:spcBef>
            </a:pPr>
            <a:r>
              <a:rPr lang="en-US" b="1" i="0" u="none" strike="noStrike" baseline="0" smtClean="0">
                <a:solidFill>
                  <a:srgbClr val="4F81BD"/>
                </a:solidFill>
                <a:latin typeface="Cambria"/>
              </a:rPr>
              <a:t>thiết kế và xây dựng một nguyên mẫu của quy trình mới. </a:t>
            </a:r>
          </a:p>
        </p:txBody>
      </p:sp>
      <p:sp>
        <p:nvSpPr>
          <p:cNvPr id="5" name="Footer Placeholder 4"/>
          <p:cNvSpPr>
            <a:spLocks noGrp="1"/>
          </p:cNvSpPr>
          <p:nvPr>
            <p:ph type="ftr" sz="quarter" idx="11"/>
          </p:nvPr>
        </p:nvSpPr>
        <p:spPr/>
        <p:txBody>
          <a:bodyPr/>
          <a:lstStyle/>
          <a:p>
            <a:r>
              <a:rPr lang="vi-VN" smtClean="0"/>
              <a:t>Chương 5: Các phương pháp luận phát triển HTTT</a:t>
            </a:r>
            <a:endParaRPr lang="en-US"/>
          </a:p>
        </p:txBody>
      </p:sp>
      <p:sp>
        <p:nvSpPr>
          <p:cNvPr id="6" name="Slide Number Placeholder 5"/>
          <p:cNvSpPr>
            <a:spLocks noGrp="1"/>
          </p:cNvSpPr>
          <p:nvPr>
            <p:ph type="sldNum" sz="quarter" idx="12"/>
          </p:nvPr>
        </p:nvSpPr>
        <p:spPr/>
        <p:txBody>
          <a:bodyPr/>
          <a:lstStyle/>
          <a:p>
            <a:fld id="{608C809E-33B9-45BE-B130-5AF39CCD7C93}" type="slidenum">
              <a:rPr lang="en-US" smtClean="0"/>
              <a:t>78</a:t>
            </a:fld>
            <a:endParaRPr lang="en-US"/>
          </a:p>
        </p:txBody>
      </p:sp>
      <p:sp>
        <p:nvSpPr>
          <p:cNvPr id="4" name="Date Placeholder 3"/>
          <p:cNvSpPr>
            <a:spLocks noGrp="1"/>
          </p:cNvSpPr>
          <p:nvPr>
            <p:ph type="dt" sz="half" idx="2"/>
          </p:nvPr>
        </p:nvSpPr>
        <p:spPr/>
        <p:txBody>
          <a:bodyPr/>
          <a:lstStyle/>
          <a:p>
            <a:fld id="{712C0032-4438-4232-AC04-179FEFFBAE9D}" type="datetime1">
              <a:rPr lang="en-US" smtClean="0"/>
              <a:t>03/04/2013</a:t>
            </a:fld>
            <a:endParaRPr lang="en-US"/>
          </a:p>
        </p:txBody>
      </p:sp>
    </p:spTree>
    <p:extLst>
      <p:ext uri="{BB962C8B-B14F-4D97-AF65-F5344CB8AC3E}">
        <p14:creationId xmlns:p14="http://schemas.microsoft.com/office/powerpoint/2010/main" val="2417151061"/>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vi-VN" b="1" kern="1800">
                <a:solidFill>
                  <a:srgbClr val="1F497D"/>
                </a:solidFill>
                <a:latin typeface="Cambria"/>
              </a:rPr>
              <a:t>PRoject IN Controlled Environments </a:t>
            </a:r>
            <a:r>
              <a:rPr lang="vi-VN" b="1" i="0" u="none" strike="noStrike" kern="1800" baseline="0" smtClean="0">
                <a:solidFill>
                  <a:srgbClr val="1F497D"/>
                </a:solidFill>
                <a:latin typeface="Cambria"/>
              </a:rPr>
              <a:t>(PRINCE) </a:t>
            </a:r>
          </a:p>
        </p:txBody>
      </p:sp>
      <p:sp>
        <p:nvSpPr>
          <p:cNvPr id="3" name="Text Placeholder 2"/>
          <p:cNvSpPr>
            <a:spLocks noGrp="1"/>
          </p:cNvSpPr>
          <p:nvPr>
            <p:ph idx="1"/>
          </p:nvPr>
        </p:nvSpPr>
        <p:spPr>
          <a:xfrm>
            <a:off x="283780" y="2438400"/>
            <a:ext cx="8544910" cy="3886200"/>
          </a:xfrm>
        </p:spPr>
        <p:txBody>
          <a:bodyPr>
            <a:normAutofit/>
          </a:bodyPr>
          <a:lstStyle/>
          <a:p>
            <a:pPr marR="0" lvl="0" rtl="0">
              <a:spcBef>
                <a:spcPts val="600"/>
              </a:spcBef>
            </a:pPr>
            <a:r>
              <a:rPr lang="vi-VN" sz="3000" b="1" i="0" u="none" strike="noStrike" baseline="0" smtClean="0">
                <a:solidFill>
                  <a:srgbClr val="4F81BD"/>
                </a:solidFill>
                <a:latin typeface="Cambria"/>
              </a:rPr>
              <a:t>PRINCE là một cách tiếp cận có cấu trúc và tiêu chuẩn để quản lý dự án và giống như SSADM. </a:t>
            </a:r>
          </a:p>
          <a:p>
            <a:pPr marR="0" lvl="0" rtl="0">
              <a:spcBef>
                <a:spcPts val="600"/>
              </a:spcBef>
            </a:pPr>
            <a:r>
              <a:rPr lang="vi-VN" sz="3000" b="1" i="0" u="none" strike="noStrike" baseline="0" smtClean="0">
                <a:solidFill>
                  <a:srgbClr val="4F81BD"/>
                </a:solidFill>
                <a:latin typeface="Cambria"/>
              </a:rPr>
              <a:t>Lần đầu tiên được phát triển cho các ứng dụng chính phủ ở Anh, mặc dù nó được sử dụng ở nơi khác và không chỉ dành cho các dự án CNTT. </a:t>
            </a:r>
          </a:p>
          <a:p>
            <a:pPr marR="0" lvl="0" rtl="0">
              <a:spcBef>
                <a:spcPts val="600"/>
              </a:spcBef>
            </a:pPr>
            <a:r>
              <a:rPr lang="vi-VN" sz="3000" b="1" i="0" u="none" strike="noStrike" baseline="0" smtClean="0">
                <a:solidFill>
                  <a:srgbClr val="4F81BD"/>
                </a:solidFill>
                <a:latin typeface="Cambria"/>
              </a:rPr>
              <a:t>Phiên bản mới nhất được gọi là PRINCE 2 </a:t>
            </a:r>
          </a:p>
        </p:txBody>
      </p:sp>
      <p:sp>
        <p:nvSpPr>
          <p:cNvPr id="5" name="Footer Placeholder 4"/>
          <p:cNvSpPr>
            <a:spLocks noGrp="1"/>
          </p:cNvSpPr>
          <p:nvPr>
            <p:ph type="ftr" sz="quarter" idx="11"/>
          </p:nvPr>
        </p:nvSpPr>
        <p:spPr/>
        <p:txBody>
          <a:bodyPr/>
          <a:lstStyle/>
          <a:p>
            <a:r>
              <a:rPr lang="vi-VN" smtClean="0"/>
              <a:t>Chương 5: Các phương pháp luận phát triển HTTT</a:t>
            </a:r>
            <a:endParaRPr lang="en-US"/>
          </a:p>
        </p:txBody>
      </p:sp>
      <p:sp>
        <p:nvSpPr>
          <p:cNvPr id="6" name="Slide Number Placeholder 5"/>
          <p:cNvSpPr>
            <a:spLocks noGrp="1"/>
          </p:cNvSpPr>
          <p:nvPr>
            <p:ph type="sldNum" sz="quarter" idx="12"/>
          </p:nvPr>
        </p:nvSpPr>
        <p:spPr/>
        <p:txBody>
          <a:bodyPr/>
          <a:lstStyle/>
          <a:p>
            <a:fld id="{608C809E-33B9-45BE-B130-5AF39CCD7C93}" type="slidenum">
              <a:rPr lang="en-US" smtClean="0"/>
              <a:t>79</a:t>
            </a:fld>
            <a:endParaRPr lang="en-US"/>
          </a:p>
        </p:txBody>
      </p:sp>
      <p:sp>
        <p:nvSpPr>
          <p:cNvPr id="4" name="Date Placeholder 3"/>
          <p:cNvSpPr>
            <a:spLocks noGrp="1"/>
          </p:cNvSpPr>
          <p:nvPr>
            <p:ph type="dt" sz="half" idx="2"/>
          </p:nvPr>
        </p:nvSpPr>
        <p:spPr/>
        <p:txBody>
          <a:bodyPr/>
          <a:lstStyle/>
          <a:p>
            <a:fld id="{7736535F-19C9-41A4-A3A7-F95D193E39E1}" type="datetime1">
              <a:rPr lang="en-US" smtClean="0"/>
              <a:t>03/04/2013</a:t>
            </a:fld>
            <a:endParaRPr lang="en-US"/>
          </a:p>
        </p:txBody>
      </p:sp>
    </p:spTree>
    <p:extLst>
      <p:ext uri="{BB962C8B-B14F-4D97-AF65-F5344CB8AC3E}">
        <p14:creationId xmlns:p14="http://schemas.microsoft.com/office/powerpoint/2010/main" val="76016793"/>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marR="0" rtl="0"/>
            <a:r>
              <a:rPr lang="vi-VN" b="1" i="0" u="none" strike="noStrike" kern="1800" baseline="0" smtClean="0">
                <a:solidFill>
                  <a:srgbClr val="1F497D"/>
                </a:solidFill>
                <a:latin typeface="Cambria"/>
              </a:rPr>
              <a:t>PRoject IN Controlled Environments (PRINCE)</a:t>
            </a:r>
            <a:r>
              <a:rPr lang="en-US" b="1" i="0" u="none" strike="noStrike" kern="1800" baseline="0" smtClean="0">
                <a:solidFill>
                  <a:srgbClr val="1F497D"/>
                </a:solidFill>
                <a:latin typeface="Cambria"/>
              </a:rPr>
              <a:t>...</a:t>
            </a:r>
            <a:endParaRPr lang="vi-VN" b="1" i="0" u="none" strike="noStrike" kern="1800" baseline="0" smtClean="0">
              <a:solidFill>
                <a:srgbClr val="1F497D"/>
              </a:solidFill>
              <a:latin typeface="Cambria"/>
            </a:endParaRPr>
          </a:p>
        </p:txBody>
      </p:sp>
      <p:sp>
        <p:nvSpPr>
          <p:cNvPr id="3" name="Text Placeholder 2"/>
          <p:cNvSpPr>
            <a:spLocks noGrp="1"/>
          </p:cNvSpPr>
          <p:nvPr>
            <p:ph idx="1"/>
          </p:nvPr>
        </p:nvSpPr>
        <p:spPr>
          <a:xfrm>
            <a:off x="283780" y="2438400"/>
            <a:ext cx="8544910" cy="3886200"/>
          </a:xfrm>
        </p:spPr>
        <p:txBody>
          <a:bodyPr>
            <a:normAutofit fontScale="77500" lnSpcReduction="20000"/>
          </a:bodyPr>
          <a:lstStyle/>
          <a:p>
            <a:pPr marR="0" lvl="0" rtl="0">
              <a:lnSpc>
                <a:spcPct val="110000"/>
              </a:lnSpc>
              <a:spcBef>
                <a:spcPts val="600"/>
              </a:spcBef>
            </a:pPr>
            <a:r>
              <a:rPr lang="en-US" b="1" i="0" u="none" strike="noStrike" baseline="0" smtClean="0">
                <a:solidFill>
                  <a:srgbClr val="4F81BD"/>
                </a:solidFill>
                <a:latin typeface="Cambria"/>
              </a:rPr>
              <a:t>Trong một dự án PRINCE có tám quá trình: </a:t>
            </a:r>
          </a:p>
          <a:p>
            <a:pPr marR="0" lvl="1" rtl="0">
              <a:lnSpc>
                <a:spcPct val="110000"/>
              </a:lnSpc>
              <a:spcBef>
                <a:spcPts val="600"/>
              </a:spcBef>
            </a:pPr>
            <a:r>
              <a:rPr lang="en-US" b="1" i="0" u="none" strike="noStrike" baseline="0" smtClean="0">
                <a:solidFill>
                  <a:srgbClr val="4F81BD"/>
                </a:solidFill>
                <a:latin typeface="Cambria"/>
              </a:rPr>
              <a:t>Chỉ đạo một dự án (Directing a project) </a:t>
            </a:r>
          </a:p>
          <a:p>
            <a:pPr marR="0" lvl="1" rtl="0">
              <a:lnSpc>
                <a:spcPct val="110000"/>
              </a:lnSpc>
              <a:spcBef>
                <a:spcPts val="600"/>
              </a:spcBef>
            </a:pPr>
            <a:r>
              <a:rPr lang="en-US" b="1" i="0" u="none" strike="noStrike" baseline="0" smtClean="0">
                <a:solidFill>
                  <a:srgbClr val="4F81BD"/>
                </a:solidFill>
                <a:latin typeface="Cambria"/>
              </a:rPr>
              <a:t>Xem xét một dự án (Staring up a project)</a:t>
            </a:r>
          </a:p>
          <a:p>
            <a:pPr marR="0" lvl="1" rtl="0">
              <a:lnSpc>
                <a:spcPct val="110000"/>
              </a:lnSpc>
              <a:spcBef>
                <a:spcPts val="600"/>
              </a:spcBef>
            </a:pPr>
            <a:r>
              <a:rPr lang="en-US" b="1" i="0" u="none" strike="noStrike" baseline="0" smtClean="0">
                <a:solidFill>
                  <a:srgbClr val="4F81BD"/>
                </a:solidFill>
                <a:latin typeface="Cambria"/>
              </a:rPr>
              <a:t>Bắt đầu một dự án (Initiating a project)</a:t>
            </a:r>
          </a:p>
          <a:p>
            <a:pPr marR="0" lvl="1" rtl="0">
              <a:lnSpc>
                <a:spcPct val="110000"/>
              </a:lnSpc>
              <a:spcBef>
                <a:spcPts val="600"/>
              </a:spcBef>
            </a:pPr>
            <a:r>
              <a:rPr lang="vi-VN" b="1" i="0" u="none" strike="noStrike" baseline="0" smtClean="0">
                <a:solidFill>
                  <a:srgbClr val="4F81BD"/>
                </a:solidFill>
                <a:latin typeface="Cambria"/>
              </a:rPr>
              <a:t>Kiểm soát từng giai đoạn (Controlling each stage)</a:t>
            </a:r>
          </a:p>
          <a:p>
            <a:pPr marR="0" lvl="1" rtl="0">
              <a:lnSpc>
                <a:spcPct val="110000"/>
              </a:lnSpc>
              <a:spcBef>
                <a:spcPts val="600"/>
              </a:spcBef>
            </a:pPr>
            <a:r>
              <a:rPr lang="en-US" b="1" i="0" u="none" strike="noStrike" baseline="0" smtClean="0">
                <a:solidFill>
                  <a:srgbClr val="4F81BD"/>
                </a:solidFill>
                <a:latin typeface="Cambria"/>
              </a:rPr>
              <a:t>Quản lý chuyển giao sản phẩm (Managing product delivery) </a:t>
            </a:r>
          </a:p>
          <a:p>
            <a:pPr marR="0" lvl="1" rtl="0">
              <a:lnSpc>
                <a:spcPct val="110000"/>
              </a:lnSpc>
              <a:spcBef>
                <a:spcPts val="600"/>
              </a:spcBef>
            </a:pPr>
            <a:r>
              <a:rPr lang="vi-VN" b="1" i="0" u="none" strike="noStrike" baseline="0" smtClean="0">
                <a:solidFill>
                  <a:srgbClr val="4F81BD"/>
                </a:solidFill>
                <a:latin typeface="Cambria"/>
              </a:rPr>
              <a:t>Quản lý các ranh giới giai đoạn (Managing stage boundaries) </a:t>
            </a:r>
          </a:p>
          <a:p>
            <a:pPr marR="0" lvl="1" rtl="0">
              <a:lnSpc>
                <a:spcPct val="110000"/>
              </a:lnSpc>
              <a:spcBef>
                <a:spcPts val="600"/>
              </a:spcBef>
            </a:pPr>
            <a:r>
              <a:rPr lang="en-US" b="1" i="0" u="none" strike="noStrike" baseline="0" smtClean="0">
                <a:solidFill>
                  <a:srgbClr val="4F81BD"/>
                </a:solidFill>
                <a:latin typeface="Cambria"/>
              </a:rPr>
              <a:t>Kết thúc một dự án (Closing a project)</a:t>
            </a:r>
          </a:p>
          <a:p>
            <a:pPr marR="0" lvl="1" rtl="0">
              <a:lnSpc>
                <a:spcPct val="110000"/>
              </a:lnSpc>
              <a:spcBef>
                <a:spcPts val="600"/>
              </a:spcBef>
            </a:pPr>
            <a:r>
              <a:rPr lang="en-US" b="1" i="0" u="none" strike="noStrike" baseline="0" smtClean="0">
                <a:solidFill>
                  <a:srgbClr val="4F81BD"/>
                </a:solidFill>
                <a:latin typeface="Cambria"/>
              </a:rPr>
              <a:t>Lập kế hoạch (Planning) </a:t>
            </a:r>
          </a:p>
        </p:txBody>
      </p:sp>
      <p:sp>
        <p:nvSpPr>
          <p:cNvPr id="5" name="Footer Placeholder 4"/>
          <p:cNvSpPr>
            <a:spLocks noGrp="1"/>
          </p:cNvSpPr>
          <p:nvPr>
            <p:ph type="ftr" sz="quarter" idx="11"/>
          </p:nvPr>
        </p:nvSpPr>
        <p:spPr/>
        <p:txBody>
          <a:bodyPr/>
          <a:lstStyle/>
          <a:p>
            <a:r>
              <a:rPr lang="vi-VN" smtClean="0"/>
              <a:t>Chương 5: Các phương pháp luận phát triển HTTT</a:t>
            </a:r>
            <a:endParaRPr lang="en-US"/>
          </a:p>
        </p:txBody>
      </p:sp>
      <p:sp>
        <p:nvSpPr>
          <p:cNvPr id="6" name="Slide Number Placeholder 5"/>
          <p:cNvSpPr>
            <a:spLocks noGrp="1"/>
          </p:cNvSpPr>
          <p:nvPr>
            <p:ph type="sldNum" sz="quarter" idx="12"/>
          </p:nvPr>
        </p:nvSpPr>
        <p:spPr/>
        <p:txBody>
          <a:bodyPr/>
          <a:lstStyle/>
          <a:p>
            <a:fld id="{608C809E-33B9-45BE-B130-5AF39CCD7C93}" type="slidenum">
              <a:rPr lang="en-US" smtClean="0"/>
              <a:t>80</a:t>
            </a:fld>
            <a:endParaRPr lang="en-US"/>
          </a:p>
        </p:txBody>
      </p:sp>
      <p:sp>
        <p:nvSpPr>
          <p:cNvPr id="4" name="Date Placeholder 3"/>
          <p:cNvSpPr>
            <a:spLocks noGrp="1"/>
          </p:cNvSpPr>
          <p:nvPr>
            <p:ph type="dt" sz="half" idx="2"/>
          </p:nvPr>
        </p:nvSpPr>
        <p:spPr/>
        <p:txBody>
          <a:bodyPr/>
          <a:lstStyle/>
          <a:p>
            <a:fld id="{458CE24E-D86A-4AE3-A6E3-DBD6A0645408}" type="datetime1">
              <a:rPr lang="en-US" smtClean="0"/>
              <a:t>03/04/2013</a:t>
            </a:fld>
            <a:endParaRPr lang="en-US"/>
          </a:p>
        </p:txBody>
      </p:sp>
    </p:spTree>
    <p:extLst>
      <p:ext uri="{BB962C8B-B14F-4D97-AF65-F5344CB8AC3E}">
        <p14:creationId xmlns:p14="http://schemas.microsoft.com/office/powerpoint/2010/main" val="1888240973"/>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R="0" rtl="0"/>
            <a:r>
              <a:rPr lang="en-US" b="1" i="0" u="none" strike="noStrike" kern="1800" baseline="0" smtClean="0">
                <a:solidFill>
                  <a:srgbClr val="1F497D"/>
                </a:solidFill>
                <a:latin typeface="Cambria"/>
              </a:rPr>
              <a:t>Renaissance </a:t>
            </a:r>
          </a:p>
        </p:txBody>
      </p:sp>
      <p:sp>
        <p:nvSpPr>
          <p:cNvPr id="3" name="Text Placeholder 2"/>
          <p:cNvSpPr>
            <a:spLocks noGrp="1"/>
          </p:cNvSpPr>
          <p:nvPr>
            <p:ph idx="1"/>
          </p:nvPr>
        </p:nvSpPr>
        <p:spPr/>
        <p:txBody>
          <a:bodyPr>
            <a:normAutofit lnSpcReduction="10000"/>
          </a:bodyPr>
          <a:lstStyle/>
          <a:p>
            <a:pPr marR="0" lvl="0" rtl="0"/>
            <a:r>
              <a:rPr lang="vi-VN" b="1" i="0" u="none" strike="noStrike" baseline="0" smtClean="0">
                <a:solidFill>
                  <a:srgbClr val="4F81BD"/>
                </a:solidFill>
                <a:latin typeface="Cambria"/>
              </a:rPr>
              <a:t>Renaissance cung cấp một cách tiếp cận để đảm bảo rằng hệ thống lỗi thời có thể được điều chỉnh để phản ánh những thay đổi trong môi trường. Các mục tiêu chính của Renaissance là đề xuất một cách tiếp cận về phương pháp luận để tiến triển và tái cấu trúc lại để phù hợp với sự phát triển hiện tại và thực tế bảo trì được sử dụng trong ngành công nghiệp. </a:t>
            </a:r>
          </a:p>
        </p:txBody>
      </p:sp>
      <p:sp>
        <p:nvSpPr>
          <p:cNvPr id="5" name="Footer Placeholder 4"/>
          <p:cNvSpPr>
            <a:spLocks noGrp="1"/>
          </p:cNvSpPr>
          <p:nvPr>
            <p:ph type="ftr" sz="quarter" idx="11"/>
          </p:nvPr>
        </p:nvSpPr>
        <p:spPr/>
        <p:txBody>
          <a:bodyPr/>
          <a:lstStyle/>
          <a:p>
            <a:r>
              <a:rPr lang="vi-VN" smtClean="0"/>
              <a:t>Chương 5: Các phương pháp luận phát triển HTTT</a:t>
            </a:r>
            <a:endParaRPr lang="en-US"/>
          </a:p>
        </p:txBody>
      </p:sp>
      <p:sp>
        <p:nvSpPr>
          <p:cNvPr id="6" name="Slide Number Placeholder 5"/>
          <p:cNvSpPr>
            <a:spLocks noGrp="1"/>
          </p:cNvSpPr>
          <p:nvPr>
            <p:ph type="sldNum" sz="quarter" idx="12"/>
          </p:nvPr>
        </p:nvSpPr>
        <p:spPr/>
        <p:txBody>
          <a:bodyPr/>
          <a:lstStyle/>
          <a:p>
            <a:fld id="{608C809E-33B9-45BE-B130-5AF39CCD7C93}" type="slidenum">
              <a:rPr lang="en-US" smtClean="0"/>
              <a:t>81</a:t>
            </a:fld>
            <a:endParaRPr lang="en-US"/>
          </a:p>
        </p:txBody>
      </p:sp>
      <p:sp>
        <p:nvSpPr>
          <p:cNvPr id="4" name="Date Placeholder 3"/>
          <p:cNvSpPr>
            <a:spLocks noGrp="1"/>
          </p:cNvSpPr>
          <p:nvPr>
            <p:ph type="dt" sz="half" idx="2"/>
          </p:nvPr>
        </p:nvSpPr>
        <p:spPr/>
        <p:txBody>
          <a:bodyPr/>
          <a:lstStyle/>
          <a:p>
            <a:fld id="{B3ACEC3C-33A8-4EB9-8684-2D52EE6C18CA}" type="datetime1">
              <a:rPr lang="en-US" smtClean="0"/>
              <a:t>03/04/2013</a:t>
            </a:fld>
            <a:endParaRPr lang="en-US"/>
          </a:p>
        </p:txBody>
      </p:sp>
    </p:spTree>
    <p:extLst>
      <p:ext uri="{BB962C8B-B14F-4D97-AF65-F5344CB8AC3E}">
        <p14:creationId xmlns:p14="http://schemas.microsoft.com/office/powerpoint/2010/main" val="3517764652"/>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R="0" rtl="0"/>
            <a:r>
              <a:rPr lang="en-US" b="1" i="0" u="none" strike="noStrike" kern="1800" baseline="0" smtClean="0">
                <a:solidFill>
                  <a:srgbClr val="1F497D"/>
                </a:solidFill>
                <a:latin typeface="Cambria"/>
              </a:rPr>
              <a:t>Renaissance... </a:t>
            </a:r>
          </a:p>
        </p:txBody>
      </p:sp>
      <p:sp>
        <p:nvSpPr>
          <p:cNvPr id="3" name="Text Placeholder 2"/>
          <p:cNvSpPr>
            <a:spLocks noGrp="1"/>
          </p:cNvSpPr>
          <p:nvPr>
            <p:ph idx="1"/>
          </p:nvPr>
        </p:nvSpPr>
        <p:spPr/>
        <p:txBody>
          <a:bodyPr>
            <a:normAutofit/>
          </a:bodyPr>
          <a:lstStyle/>
          <a:p>
            <a:pPr marR="0" lvl="0" rtl="0"/>
            <a:r>
              <a:rPr lang="fr-FR" b="1" i="0" u="none" strike="noStrike" baseline="0" smtClean="0">
                <a:solidFill>
                  <a:srgbClr val="4F81BD"/>
                </a:solidFill>
                <a:latin typeface="Cambria"/>
              </a:rPr>
              <a:t>Renaissance có ba quan điểm: </a:t>
            </a:r>
          </a:p>
          <a:p>
            <a:pPr marR="0" lvl="1" rtl="0"/>
            <a:r>
              <a:rPr lang="en-US" b="1" i="0" u="none" strike="noStrike" baseline="0" smtClean="0">
                <a:solidFill>
                  <a:srgbClr val="4F81BD"/>
                </a:solidFill>
                <a:latin typeface="Cambria"/>
              </a:rPr>
              <a:t>Kỹ thuật (Technical) </a:t>
            </a:r>
          </a:p>
          <a:p>
            <a:pPr marR="0" lvl="1" rtl="0"/>
            <a:r>
              <a:rPr lang="en-US" b="1" i="0" u="none" strike="noStrike" baseline="0" smtClean="0">
                <a:solidFill>
                  <a:srgbClr val="4F81BD"/>
                </a:solidFill>
                <a:latin typeface="Cambria"/>
              </a:rPr>
              <a:t>Kinh tế (Economic) </a:t>
            </a:r>
          </a:p>
          <a:p>
            <a:pPr marR="0" lvl="1" rtl="0"/>
            <a:r>
              <a:rPr lang="en-US" b="1" i="0" u="none" strike="noStrike" baseline="0" smtClean="0">
                <a:solidFill>
                  <a:srgbClr val="4F81BD"/>
                </a:solidFill>
                <a:latin typeface="Cambria"/>
              </a:rPr>
              <a:t>Quản lý (Managerial) </a:t>
            </a:r>
          </a:p>
          <a:p>
            <a:pPr marR="0" lvl="0" rtl="0"/>
            <a:r>
              <a:rPr lang="vi-VN" b="1" i="0" u="none" strike="noStrike" baseline="0" smtClean="0">
                <a:solidFill>
                  <a:srgbClr val="4F81BD"/>
                </a:solidFill>
                <a:latin typeface="Cambria"/>
              </a:rPr>
              <a:t>Khuôn khổ cũng xác định ba loại vai trò: </a:t>
            </a:r>
          </a:p>
          <a:p>
            <a:pPr marR="0" lvl="1" rtl="0"/>
            <a:r>
              <a:rPr lang="vi-VN" b="1" i="0" u="none" strike="noStrike" baseline="0" smtClean="0">
                <a:solidFill>
                  <a:srgbClr val="4F81BD"/>
                </a:solidFill>
                <a:latin typeface="Cambria"/>
              </a:rPr>
              <a:t>Chiến lược (Strategic) </a:t>
            </a:r>
          </a:p>
          <a:p>
            <a:pPr marR="0" lvl="1" rtl="0"/>
            <a:r>
              <a:rPr lang="vi-VN" b="1" i="0" u="none" strike="noStrike" baseline="0" smtClean="0">
                <a:solidFill>
                  <a:srgbClr val="4F81BD"/>
                </a:solidFill>
                <a:latin typeface="Cambria"/>
              </a:rPr>
              <a:t>Hoạt động (Operational) </a:t>
            </a:r>
          </a:p>
          <a:p>
            <a:pPr marR="0" lvl="1" rtl="0"/>
            <a:r>
              <a:rPr lang="vi-VN" b="1" i="0" u="none" strike="noStrike" baseline="0" smtClean="0">
                <a:solidFill>
                  <a:srgbClr val="4F81BD"/>
                </a:solidFill>
                <a:latin typeface="Cambria"/>
              </a:rPr>
              <a:t>Dịch vụ (Service) </a:t>
            </a:r>
          </a:p>
        </p:txBody>
      </p:sp>
      <p:sp>
        <p:nvSpPr>
          <p:cNvPr id="5" name="Footer Placeholder 4"/>
          <p:cNvSpPr>
            <a:spLocks noGrp="1"/>
          </p:cNvSpPr>
          <p:nvPr>
            <p:ph type="ftr" sz="quarter" idx="11"/>
          </p:nvPr>
        </p:nvSpPr>
        <p:spPr/>
        <p:txBody>
          <a:bodyPr/>
          <a:lstStyle/>
          <a:p>
            <a:r>
              <a:rPr lang="vi-VN" smtClean="0"/>
              <a:t>Chương 5: Các phương pháp luận phát triển HTTT</a:t>
            </a:r>
            <a:endParaRPr lang="en-US"/>
          </a:p>
        </p:txBody>
      </p:sp>
      <p:sp>
        <p:nvSpPr>
          <p:cNvPr id="6" name="Slide Number Placeholder 5"/>
          <p:cNvSpPr>
            <a:spLocks noGrp="1"/>
          </p:cNvSpPr>
          <p:nvPr>
            <p:ph type="sldNum" sz="quarter" idx="12"/>
          </p:nvPr>
        </p:nvSpPr>
        <p:spPr/>
        <p:txBody>
          <a:bodyPr/>
          <a:lstStyle/>
          <a:p>
            <a:fld id="{608C809E-33B9-45BE-B130-5AF39CCD7C93}" type="slidenum">
              <a:rPr lang="en-US" smtClean="0"/>
              <a:t>82</a:t>
            </a:fld>
            <a:endParaRPr lang="en-US"/>
          </a:p>
        </p:txBody>
      </p:sp>
      <p:sp>
        <p:nvSpPr>
          <p:cNvPr id="4" name="Date Placeholder 3"/>
          <p:cNvSpPr>
            <a:spLocks noGrp="1"/>
          </p:cNvSpPr>
          <p:nvPr>
            <p:ph type="dt" sz="half" idx="2"/>
          </p:nvPr>
        </p:nvSpPr>
        <p:spPr/>
        <p:txBody>
          <a:bodyPr/>
          <a:lstStyle/>
          <a:p>
            <a:fld id="{BB44A0AC-271F-4F87-BF3B-569725189BA7}" type="datetime1">
              <a:rPr lang="en-US" smtClean="0"/>
              <a:t>03/04/2013</a:t>
            </a:fld>
            <a:endParaRPr lang="en-US"/>
          </a:p>
        </p:txBody>
      </p:sp>
    </p:spTree>
    <p:extLst>
      <p:ext uri="{BB962C8B-B14F-4D97-AF65-F5344CB8AC3E}">
        <p14:creationId xmlns:p14="http://schemas.microsoft.com/office/powerpoint/2010/main" val="4053605551"/>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kern="1800" smtClean="0">
                <a:solidFill>
                  <a:srgbClr val="1F497D"/>
                </a:solidFill>
                <a:latin typeface="Cambria"/>
              </a:rPr>
              <a:t>Renaissance...</a:t>
            </a:r>
            <a:endParaRPr lang="en-US" b="1" i="0" u="none" strike="noStrike" kern="1800" baseline="0" smtClean="0">
              <a:solidFill>
                <a:srgbClr val="1F497D"/>
              </a:solidFill>
              <a:latin typeface="Cambria"/>
            </a:endParaRPr>
          </a:p>
        </p:txBody>
      </p:sp>
      <p:sp>
        <p:nvSpPr>
          <p:cNvPr id="3" name="Text Placeholder 2"/>
          <p:cNvSpPr>
            <a:spLocks noGrp="1"/>
          </p:cNvSpPr>
          <p:nvPr>
            <p:ph idx="1"/>
          </p:nvPr>
        </p:nvSpPr>
        <p:spPr/>
        <p:txBody>
          <a:bodyPr>
            <a:normAutofit fontScale="92500" lnSpcReduction="10000"/>
          </a:bodyPr>
          <a:lstStyle/>
          <a:p>
            <a:pPr marR="0" lvl="0" rtl="0">
              <a:lnSpc>
                <a:spcPct val="110000"/>
              </a:lnSpc>
              <a:spcBef>
                <a:spcPts val="600"/>
              </a:spcBef>
            </a:pPr>
            <a:r>
              <a:rPr lang="vi-VN" b="1" i="0" u="none" strike="noStrike" baseline="0" smtClean="0">
                <a:solidFill>
                  <a:srgbClr val="4F81BD"/>
                </a:solidFill>
                <a:latin typeface="Cambria"/>
              </a:rPr>
              <a:t>Một mô hình quá trình được định nghĩa cho thấy các hoạt động khác nhau: </a:t>
            </a:r>
          </a:p>
          <a:p>
            <a:pPr marR="0" lvl="1" rtl="0">
              <a:lnSpc>
                <a:spcPct val="110000"/>
              </a:lnSpc>
              <a:spcBef>
                <a:spcPts val="600"/>
              </a:spcBef>
            </a:pPr>
            <a:r>
              <a:rPr lang="en-US" b="1" i="0" u="none" strike="noStrike" baseline="0" smtClean="0">
                <a:solidFill>
                  <a:srgbClr val="4F81BD"/>
                </a:solidFill>
                <a:latin typeface="Cambria"/>
              </a:rPr>
              <a:t>Phân tích đánh đổi (Trade-off analysis) </a:t>
            </a:r>
          </a:p>
          <a:p>
            <a:pPr marR="0" lvl="1" rtl="0">
              <a:lnSpc>
                <a:spcPct val="110000"/>
              </a:lnSpc>
              <a:spcBef>
                <a:spcPts val="600"/>
              </a:spcBef>
            </a:pPr>
            <a:r>
              <a:rPr lang="en-US" b="1" i="0" u="none" strike="noStrike" baseline="0" smtClean="0">
                <a:solidFill>
                  <a:srgbClr val="4F81BD"/>
                </a:solidFill>
                <a:latin typeface="Cambria"/>
              </a:rPr>
              <a:t>Đánh giá vấn đề (Issue assessment) </a:t>
            </a:r>
          </a:p>
          <a:p>
            <a:pPr marR="0" lvl="1" rtl="0">
              <a:lnSpc>
                <a:spcPct val="110000"/>
              </a:lnSpc>
              <a:spcBef>
                <a:spcPts val="600"/>
              </a:spcBef>
            </a:pPr>
            <a:r>
              <a:rPr lang="vi-VN" b="1" i="0" u="none" strike="noStrike" baseline="0" smtClean="0">
                <a:solidFill>
                  <a:srgbClr val="4F81BD"/>
                </a:solidFill>
                <a:latin typeface="Cambria"/>
              </a:rPr>
              <a:t>Phân tích quyết định (Decision analysis)</a:t>
            </a:r>
          </a:p>
          <a:p>
            <a:pPr marR="0" lvl="1" rtl="0">
              <a:lnSpc>
                <a:spcPct val="110000"/>
              </a:lnSpc>
              <a:spcBef>
                <a:spcPts val="600"/>
              </a:spcBef>
            </a:pPr>
            <a:r>
              <a:rPr lang="fr-FR" b="1" i="0" u="none" strike="noStrike" baseline="0" smtClean="0">
                <a:solidFill>
                  <a:srgbClr val="4F81BD"/>
                </a:solidFill>
                <a:latin typeface="Cambria"/>
              </a:rPr>
              <a:t>Thực hiện giải pháp </a:t>
            </a:r>
            <a:br>
              <a:rPr lang="fr-FR" b="1" i="0" u="none" strike="noStrike" baseline="0" smtClean="0">
                <a:solidFill>
                  <a:srgbClr val="4F81BD"/>
                </a:solidFill>
                <a:latin typeface="Cambria"/>
              </a:rPr>
            </a:br>
            <a:r>
              <a:rPr lang="fr-FR" b="1" i="0" u="none" strike="noStrike" baseline="0" smtClean="0">
                <a:solidFill>
                  <a:srgbClr val="4F81BD"/>
                </a:solidFill>
                <a:latin typeface="Cambria"/>
              </a:rPr>
              <a:t>(Solution implementation)</a:t>
            </a:r>
          </a:p>
          <a:p>
            <a:pPr marR="0" lvl="1" rtl="0">
              <a:lnSpc>
                <a:spcPct val="110000"/>
              </a:lnSpc>
              <a:spcBef>
                <a:spcPts val="600"/>
              </a:spcBef>
            </a:pPr>
            <a:r>
              <a:rPr lang="en-US" b="1" i="0" u="none" strike="noStrike" baseline="0" smtClean="0">
                <a:solidFill>
                  <a:srgbClr val="4F81BD"/>
                </a:solidFill>
                <a:latin typeface="Cambria"/>
              </a:rPr>
              <a:t>Triển khai giải pháp (Solution deployment)</a:t>
            </a:r>
          </a:p>
          <a:p>
            <a:pPr marR="0" lvl="1" rtl="0">
              <a:lnSpc>
                <a:spcPct val="110000"/>
              </a:lnSpc>
              <a:spcBef>
                <a:spcPts val="600"/>
              </a:spcBef>
            </a:pPr>
            <a:r>
              <a:rPr lang="en-US" b="1" i="0" u="none" strike="noStrike" baseline="0" smtClean="0">
                <a:solidFill>
                  <a:srgbClr val="4F81BD"/>
                </a:solidFill>
                <a:latin typeface="Cambria"/>
              </a:rPr>
              <a:t>Cải tiến Kaizen (Kaizen improvement) </a:t>
            </a:r>
          </a:p>
        </p:txBody>
      </p:sp>
      <p:sp>
        <p:nvSpPr>
          <p:cNvPr id="5" name="Footer Placeholder 4"/>
          <p:cNvSpPr>
            <a:spLocks noGrp="1"/>
          </p:cNvSpPr>
          <p:nvPr>
            <p:ph type="ftr" sz="quarter" idx="11"/>
          </p:nvPr>
        </p:nvSpPr>
        <p:spPr/>
        <p:txBody>
          <a:bodyPr/>
          <a:lstStyle/>
          <a:p>
            <a:r>
              <a:rPr lang="vi-VN" smtClean="0"/>
              <a:t>Chương 5: Các phương pháp luận phát triển HTTT</a:t>
            </a:r>
            <a:endParaRPr lang="en-US"/>
          </a:p>
        </p:txBody>
      </p:sp>
      <p:sp>
        <p:nvSpPr>
          <p:cNvPr id="6" name="Slide Number Placeholder 5"/>
          <p:cNvSpPr>
            <a:spLocks noGrp="1"/>
          </p:cNvSpPr>
          <p:nvPr>
            <p:ph type="sldNum" sz="quarter" idx="12"/>
          </p:nvPr>
        </p:nvSpPr>
        <p:spPr/>
        <p:txBody>
          <a:bodyPr/>
          <a:lstStyle/>
          <a:p>
            <a:fld id="{608C809E-33B9-45BE-B130-5AF39CCD7C93}" type="slidenum">
              <a:rPr lang="en-US" smtClean="0"/>
              <a:t>83</a:t>
            </a:fld>
            <a:endParaRPr lang="en-US"/>
          </a:p>
        </p:txBody>
      </p:sp>
      <p:sp>
        <p:nvSpPr>
          <p:cNvPr id="4" name="Date Placeholder 3"/>
          <p:cNvSpPr>
            <a:spLocks noGrp="1"/>
          </p:cNvSpPr>
          <p:nvPr>
            <p:ph type="dt" sz="half" idx="2"/>
          </p:nvPr>
        </p:nvSpPr>
        <p:spPr/>
        <p:txBody>
          <a:bodyPr/>
          <a:lstStyle/>
          <a:p>
            <a:fld id="{6015979C-E3B4-4F97-B53B-CE3AE854813C}" type="datetime1">
              <a:rPr lang="en-US" smtClean="0"/>
              <a:t>03/04/2013</a:t>
            </a:fld>
            <a:endParaRPr lang="en-US"/>
          </a:p>
        </p:txBody>
      </p:sp>
    </p:spTree>
    <p:extLst>
      <p:ext uri="{BB962C8B-B14F-4D97-AF65-F5344CB8AC3E}">
        <p14:creationId xmlns:p14="http://schemas.microsoft.com/office/powerpoint/2010/main" val="2492257110"/>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kern="1800" smtClean="0">
                <a:solidFill>
                  <a:srgbClr val="1F497D"/>
                </a:solidFill>
                <a:latin typeface="Cambria"/>
              </a:rPr>
              <a:t>Renaissance...</a:t>
            </a:r>
            <a:endParaRPr lang="en-US" b="1" i="0" u="none" strike="noStrike" kern="1800" baseline="0" smtClean="0">
              <a:solidFill>
                <a:srgbClr val="1F497D"/>
              </a:solidFill>
              <a:latin typeface="Cambria"/>
            </a:endParaRPr>
          </a:p>
        </p:txBody>
      </p:sp>
      <p:sp>
        <p:nvSpPr>
          <p:cNvPr id="3" name="Text Placeholder 2"/>
          <p:cNvSpPr>
            <a:spLocks noGrp="1"/>
          </p:cNvSpPr>
          <p:nvPr>
            <p:ph idx="1"/>
          </p:nvPr>
        </p:nvSpPr>
        <p:spPr/>
        <p:txBody>
          <a:bodyPr>
            <a:normAutofit fontScale="92500" lnSpcReduction="10000"/>
          </a:bodyPr>
          <a:lstStyle/>
          <a:p>
            <a:pPr marR="0" lvl="0" rtl="0">
              <a:lnSpc>
                <a:spcPct val="110000"/>
              </a:lnSpc>
              <a:spcBef>
                <a:spcPts val="600"/>
              </a:spcBef>
            </a:pPr>
            <a:r>
              <a:rPr lang="vi-VN" b="1" i="0" u="none" strike="noStrike" baseline="0" smtClean="0">
                <a:solidFill>
                  <a:srgbClr val="4F81BD"/>
                </a:solidFill>
                <a:latin typeface="Cambria"/>
              </a:rPr>
              <a:t>Renaissance cho thấy sáu chiến lược tiến triển có thể: </a:t>
            </a:r>
          </a:p>
          <a:p>
            <a:pPr marR="0" lvl="1" rtl="0">
              <a:lnSpc>
                <a:spcPct val="110000"/>
              </a:lnSpc>
              <a:spcBef>
                <a:spcPts val="600"/>
              </a:spcBef>
            </a:pPr>
            <a:r>
              <a:rPr lang="en-US" b="1" i="0" u="none" strike="noStrike" baseline="0" smtClean="0">
                <a:solidFill>
                  <a:srgbClr val="4F81BD"/>
                </a:solidFill>
                <a:latin typeface="Cambria"/>
              </a:rPr>
              <a:t>Bảo trì liên tục (Continued maintenance)</a:t>
            </a:r>
          </a:p>
          <a:p>
            <a:pPr marR="0" lvl="1" rtl="0">
              <a:lnSpc>
                <a:spcPct val="110000"/>
              </a:lnSpc>
              <a:spcBef>
                <a:spcPts val="600"/>
              </a:spcBef>
            </a:pPr>
            <a:r>
              <a:rPr lang="en-US" b="1" i="0" u="none" strike="noStrike" baseline="0" smtClean="0">
                <a:solidFill>
                  <a:srgbClr val="4F81BD"/>
                </a:solidFill>
                <a:latin typeface="Cambria"/>
              </a:rPr>
              <a:t>Sửa chữa lại (Revamp) </a:t>
            </a:r>
          </a:p>
          <a:p>
            <a:pPr marR="0" lvl="1" rtl="0">
              <a:lnSpc>
                <a:spcPct val="110000"/>
              </a:lnSpc>
              <a:spcBef>
                <a:spcPts val="600"/>
              </a:spcBef>
            </a:pPr>
            <a:r>
              <a:rPr lang="vi-VN" b="1" i="0" u="none" strike="noStrike" baseline="0" smtClean="0">
                <a:solidFill>
                  <a:srgbClr val="4F81BD"/>
                </a:solidFill>
                <a:latin typeface="Cambria"/>
              </a:rPr>
              <a:t>Tái cơ cấu (Restructure) </a:t>
            </a:r>
          </a:p>
          <a:p>
            <a:pPr marR="0" lvl="1" rtl="0">
              <a:lnSpc>
                <a:spcPct val="110000"/>
              </a:lnSpc>
              <a:spcBef>
                <a:spcPts val="600"/>
              </a:spcBef>
            </a:pPr>
            <a:r>
              <a:rPr lang="en-US" b="1" i="0" u="none" strike="noStrike" baseline="0" smtClean="0">
                <a:solidFill>
                  <a:srgbClr val="4F81BD"/>
                </a:solidFill>
                <a:latin typeface="Cambria"/>
              </a:rPr>
              <a:t>Tái kiến ​​trúc (Re-architecture)</a:t>
            </a:r>
          </a:p>
          <a:p>
            <a:pPr marR="0" lvl="1" rtl="0">
              <a:lnSpc>
                <a:spcPct val="110000"/>
              </a:lnSpc>
              <a:spcBef>
                <a:spcPts val="600"/>
              </a:spcBef>
            </a:pPr>
            <a:r>
              <a:rPr lang="en-US" b="1" i="0" u="none" strike="noStrike" baseline="0" smtClean="0">
                <a:solidFill>
                  <a:srgbClr val="4F81BD"/>
                </a:solidFill>
                <a:latin typeface="Cambria"/>
              </a:rPr>
              <a:t>Thiết kế lại với sử dụng lại </a:t>
            </a:r>
            <a:br>
              <a:rPr lang="en-US" b="1" i="0" u="none" strike="noStrike" baseline="0" smtClean="0">
                <a:solidFill>
                  <a:srgbClr val="4F81BD"/>
                </a:solidFill>
                <a:latin typeface="Cambria"/>
              </a:rPr>
            </a:br>
            <a:r>
              <a:rPr lang="en-US" b="1" i="0" u="none" strike="noStrike" baseline="0" smtClean="0">
                <a:solidFill>
                  <a:srgbClr val="4F81BD"/>
                </a:solidFill>
                <a:latin typeface="Cambria"/>
              </a:rPr>
              <a:t>(Redesign with reuse) </a:t>
            </a:r>
          </a:p>
          <a:p>
            <a:pPr marR="0" lvl="1" rtl="0">
              <a:lnSpc>
                <a:spcPct val="110000"/>
              </a:lnSpc>
              <a:spcBef>
                <a:spcPts val="600"/>
              </a:spcBef>
            </a:pPr>
            <a:r>
              <a:rPr lang="en-US" b="1" i="0" u="none" strike="noStrike" baseline="0" smtClean="0">
                <a:solidFill>
                  <a:srgbClr val="4F81BD"/>
                </a:solidFill>
                <a:latin typeface="Cambria"/>
              </a:rPr>
              <a:t>Thay thế (Replacement) </a:t>
            </a:r>
          </a:p>
        </p:txBody>
      </p:sp>
      <p:sp>
        <p:nvSpPr>
          <p:cNvPr id="5" name="Footer Placeholder 4"/>
          <p:cNvSpPr>
            <a:spLocks noGrp="1"/>
          </p:cNvSpPr>
          <p:nvPr>
            <p:ph type="ftr" sz="quarter" idx="11"/>
          </p:nvPr>
        </p:nvSpPr>
        <p:spPr/>
        <p:txBody>
          <a:bodyPr/>
          <a:lstStyle/>
          <a:p>
            <a:r>
              <a:rPr lang="vi-VN" smtClean="0"/>
              <a:t>Chương 5: Các phương pháp luận phát triển HTTT</a:t>
            </a:r>
            <a:endParaRPr lang="en-US"/>
          </a:p>
        </p:txBody>
      </p:sp>
      <p:sp>
        <p:nvSpPr>
          <p:cNvPr id="6" name="Slide Number Placeholder 5"/>
          <p:cNvSpPr>
            <a:spLocks noGrp="1"/>
          </p:cNvSpPr>
          <p:nvPr>
            <p:ph type="sldNum" sz="quarter" idx="12"/>
          </p:nvPr>
        </p:nvSpPr>
        <p:spPr/>
        <p:txBody>
          <a:bodyPr/>
          <a:lstStyle/>
          <a:p>
            <a:fld id="{608C809E-33B9-45BE-B130-5AF39CCD7C93}" type="slidenum">
              <a:rPr lang="en-US" smtClean="0"/>
              <a:t>84</a:t>
            </a:fld>
            <a:endParaRPr lang="en-US"/>
          </a:p>
        </p:txBody>
      </p:sp>
      <p:sp>
        <p:nvSpPr>
          <p:cNvPr id="4" name="Date Placeholder 3"/>
          <p:cNvSpPr>
            <a:spLocks noGrp="1"/>
          </p:cNvSpPr>
          <p:nvPr>
            <p:ph type="dt" sz="half" idx="2"/>
          </p:nvPr>
        </p:nvSpPr>
        <p:spPr/>
        <p:txBody>
          <a:bodyPr/>
          <a:lstStyle/>
          <a:p>
            <a:fld id="{02F28D54-AF62-4B27-9573-C457707EE69E}" type="datetime1">
              <a:rPr lang="en-US" smtClean="0"/>
              <a:t>03/04/2013</a:t>
            </a:fld>
            <a:endParaRPr lang="en-US"/>
          </a:p>
        </p:txBody>
      </p:sp>
    </p:spTree>
    <p:extLst>
      <p:ext uri="{BB962C8B-B14F-4D97-AF65-F5344CB8AC3E}">
        <p14:creationId xmlns:p14="http://schemas.microsoft.com/office/powerpoint/2010/main" val="2220009367"/>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marR="0" rtl="0"/>
            <a:r>
              <a:rPr lang="en-US" b="1" i="0" u="none" strike="noStrike" kern="1800" baseline="0" smtClean="0">
                <a:solidFill>
                  <a:srgbClr val="1F497D"/>
                </a:solidFill>
                <a:latin typeface="Cambria"/>
              </a:rPr>
              <a:t>CÁC KHUÔN MẪU (FRAMEWORKS) </a:t>
            </a:r>
          </a:p>
        </p:txBody>
      </p:sp>
      <p:sp>
        <p:nvSpPr>
          <p:cNvPr id="3" name="Text Placeholder 2"/>
          <p:cNvSpPr>
            <a:spLocks noGrp="1"/>
          </p:cNvSpPr>
          <p:nvPr>
            <p:ph idx="1"/>
          </p:nvPr>
        </p:nvSpPr>
        <p:spPr/>
        <p:txBody>
          <a:bodyPr/>
          <a:lstStyle/>
          <a:p>
            <a:pPr marL="457200" indent="-457200">
              <a:buFont typeface="Wingdings" pitchFamily="2" charset="2"/>
              <a:buChar char="q"/>
            </a:pPr>
            <a:r>
              <a:rPr lang="en-US" b="1" kern="1800">
                <a:solidFill>
                  <a:srgbClr val="1F497D"/>
                </a:solidFill>
                <a:latin typeface="Cambria"/>
              </a:rPr>
              <a:t>MultiView </a:t>
            </a:r>
            <a:endParaRPr lang="en-US" b="1" kern="1800" smtClean="0">
              <a:solidFill>
                <a:srgbClr val="1F497D"/>
              </a:solidFill>
              <a:latin typeface="Cambria"/>
            </a:endParaRPr>
          </a:p>
          <a:p>
            <a:pPr marL="457200" indent="-457200">
              <a:buFont typeface="Wingdings" pitchFamily="2" charset="2"/>
              <a:buChar char="q"/>
            </a:pPr>
            <a:r>
              <a:rPr lang="en-US" b="1" kern="1800">
                <a:solidFill>
                  <a:srgbClr val="1F497D"/>
                </a:solidFill>
                <a:latin typeface="Cambria"/>
              </a:rPr>
              <a:t>Strategic Options Development and Analysis (SODA</a:t>
            </a:r>
            <a:r>
              <a:rPr lang="en-US" b="1" kern="1800" smtClean="0">
                <a:solidFill>
                  <a:srgbClr val="1F497D"/>
                </a:solidFill>
                <a:latin typeface="Cambria"/>
              </a:rPr>
              <a:t>)</a:t>
            </a:r>
          </a:p>
          <a:p>
            <a:pPr marL="457200" indent="-457200">
              <a:buFont typeface="Wingdings" pitchFamily="2" charset="2"/>
              <a:buChar char="q"/>
            </a:pPr>
            <a:r>
              <a:rPr lang="en-US" b="1" kern="1800">
                <a:solidFill>
                  <a:srgbClr val="1F497D"/>
                </a:solidFill>
                <a:latin typeface="Cambria"/>
              </a:rPr>
              <a:t>Capability Maturity Model (CMM) </a:t>
            </a:r>
            <a:endParaRPr lang="en-US" b="1" kern="1800" smtClean="0">
              <a:solidFill>
                <a:srgbClr val="1F497D"/>
              </a:solidFill>
              <a:latin typeface="Cambria"/>
            </a:endParaRPr>
          </a:p>
          <a:p>
            <a:pPr marL="457200" indent="-457200">
              <a:buFont typeface="Wingdings" pitchFamily="2" charset="2"/>
              <a:buChar char="q"/>
            </a:pPr>
            <a:r>
              <a:rPr lang="en-US" b="1" kern="1800">
                <a:solidFill>
                  <a:srgbClr val="1F497D"/>
                </a:solidFill>
                <a:latin typeface="Cambria"/>
              </a:rPr>
              <a:t>Euromethod </a:t>
            </a:r>
            <a:endParaRPr lang="en-US"/>
          </a:p>
        </p:txBody>
      </p:sp>
      <p:sp>
        <p:nvSpPr>
          <p:cNvPr id="5" name="Footer Placeholder 4"/>
          <p:cNvSpPr>
            <a:spLocks noGrp="1"/>
          </p:cNvSpPr>
          <p:nvPr>
            <p:ph type="ftr" sz="quarter" idx="11"/>
          </p:nvPr>
        </p:nvSpPr>
        <p:spPr/>
        <p:txBody>
          <a:bodyPr/>
          <a:lstStyle/>
          <a:p>
            <a:r>
              <a:rPr lang="vi-VN" smtClean="0"/>
              <a:t>Chương 5: Các phương pháp luận phát triển HTTT</a:t>
            </a:r>
            <a:endParaRPr lang="en-US"/>
          </a:p>
        </p:txBody>
      </p:sp>
      <p:sp>
        <p:nvSpPr>
          <p:cNvPr id="6" name="Slide Number Placeholder 5"/>
          <p:cNvSpPr>
            <a:spLocks noGrp="1"/>
          </p:cNvSpPr>
          <p:nvPr>
            <p:ph type="sldNum" sz="quarter" idx="12"/>
          </p:nvPr>
        </p:nvSpPr>
        <p:spPr/>
        <p:txBody>
          <a:bodyPr/>
          <a:lstStyle/>
          <a:p>
            <a:fld id="{608C809E-33B9-45BE-B130-5AF39CCD7C93}" type="slidenum">
              <a:rPr lang="en-US" smtClean="0"/>
              <a:t>85</a:t>
            </a:fld>
            <a:endParaRPr lang="en-US"/>
          </a:p>
        </p:txBody>
      </p:sp>
      <p:sp>
        <p:nvSpPr>
          <p:cNvPr id="4" name="Date Placeholder 3"/>
          <p:cNvSpPr>
            <a:spLocks noGrp="1"/>
          </p:cNvSpPr>
          <p:nvPr>
            <p:ph type="dt" sz="half" idx="2"/>
          </p:nvPr>
        </p:nvSpPr>
        <p:spPr/>
        <p:txBody>
          <a:bodyPr/>
          <a:lstStyle/>
          <a:p>
            <a:fld id="{4E378EAF-94ED-44AE-BBF1-122345A039D9}" type="datetime1">
              <a:rPr lang="en-US" smtClean="0"/>
              <a:t>03/04/2013</a:t>
            </a:fld>
            <a:endParaRPr lang="en-US"/>
          </a:p>
        </p:txBody>
      </p:sp>
    </p:spTree>
    <p:extLst>
      <p:ext uri="{BB962C8B-B14F-4D97-AF65-F5344CB8AC3E}">
        <p14:creationId xmlns:p14="http://schemas.microsoft.com/office/powerpoint/2010/main" val="1771874"/>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R="0" rtl="0"/>
            <a:r>
              <a:rPr lang="en-US" b="1" i="0" u="none" strike="noStrike" kern="1800" baseline="0" smtClean="0">
                <a:solidFill>
                  <a:srgbClr val="1F497D"/>
                </a:solidFill>
                <a:latin typeface="Cambria"/>
              </a:rPr>
              <a:t>MultiView </a:t>
            </a:r>
          </a:p>
        </p:txBody>
      </p:sp>
      <p:sp>
        <p:nvSpPr>
          <p:cNvPr id="3" name="Text Placeholder 2"/>
          <p:cNvSpPr>
            <a:spLocks noGrp="1"/>
          </p:cNvSpPr>
          <p:nvPr>
            <p:ph idx="1"/>
          </p:nvPr>
        </p:nvSpPr>
        <p:spPr/>
        <p:txBody>
          <a:bodyPr>
            <a:normAutofit fontScale="70000" lnSpcReduction="20000"/>
          </a:bodyPr>
          <a:lstStyle/>
          <a:p>
            <a:pPr marR="0" lvl="0" rtl="0">
              <a:lnSpc>
                <a:spcPct val="120000"/>
              </a:lnSpc>
              <a:spcBef>
                <a:spcPts val="600"/>
              </a:spcBef>
            </a:pPr>
            <a:r>
              <a:rPr lang="vi-VN" b="1" i="0" u="none" strike="noStrike" baseline="0" smtClean="0">
                <a:solidFill>
                  <a:srgbClr val="4F81BD"/>
                </a:solidFill>
                <a:latin typeface="Cambria"/>
              </a:rPr>
              <a:t>Multiview nhận thức phát triển hệ thống thông tin là một quá trình lai (hybrid process) liên quan đến các chuyên gia máy tính, những người sẽ xây dựng hệ thống, và Người dùng của hệ thống đang được xây dựng. </a:t>
            </a:r>
          </a:p>
          <a:p>
            <a:pPr marR="0" lvl="1" rtl="0">
              <a:lnSpc>
                <a:spcPct val="120000"/>
              </a:lnSpc>
              <a:spcBef>
                <a:spcPts val="600"/>
              </a:spcBef>
            </a:pPr>
            <a:r>
              <a:rPr lang="en-US" b="1" i="0" u="none" strike="noStrike" baseline="0" smtClean="0">
                <a:solidFill>
                  <a:srgbClr val="4F81BD"/>
                </a:solidFill>
                <a:latin typeface="Cambria"/>
              </a:rPr>
              <a:t>Multiview 1 </a:t>
            </a:r>
          </a:p>
          <a:p>
            <a:pPr marR="0" lvl="1" rtl="0">
              <a:lnSpc>
                <a:spcPct val="120000"/>
              </a:lnSpc>
              <a:spcBef>
                <a:spcPts val="600"/>
              </a:spcBef>
            </a:pPr>
            <a:r>
              <a:rPr lang="en-US" b="1" i="0" u="none" strike="noStrike" baseline="0" smtClean="0">
                <a:solidFill>
                  <a:srgbClr val="4F81BD"/>
                </a:solidFill>
                <a:latin typeface="Cambria"/>
              </a:rPr>
              <a:t>Multiview 2 </a:t>
            </a:r>
          </a:p>
          <a:p>
            <a:pPr marR="0" lvl="0" rtl="0">
              <a:lnSpc>
                <a:spcPct val="120000"/>
              </a:lnSpc>
              <a:spcBef>
                <a:spcPts val="600"/>
              </a:spcBef>
            </a:pPr>
            <a:r>
              <a:rPr lang="vi-VN" b="1" i="0" u="none" strike="noStrike" baseline="0" smtClean="0">
                <a:solidFill>
                  <a:srgbClr val="4F81BD"/>
                </a:solidFill>
                <a:latin typeface="Cambria"/>
              </a:rPr>
              <a:t>Multiview là một phương pháp luận ngẫu nhiên chứ không phải là quy tắc cao. </a:t>
            </a:r>
          </a:p>
          <a:p>
            <a:pPr marR="0" lvl="0" rtl="0">
              <a:lnSpc>
                <a:spcPct val="120000"/>
              </a:lnSpc>
              <a:spcBef>
                <a:spcPts val="600"/>
              </a:spcBef>
            </a:pPr>
            <a:r>
              <a:rPr lang="vi-VN" b="1" i="0" u="none" strike="noStrike" baseline="0" smtClean="0">
                <a:solidFill>
                  <a:srgbClr val="4F81BD"/>
                </a:solidFill>
                <a:latin typeface="Cambria"/>
              </a:rPr>
              <a:t>Avison và Wood-Harper (1986) mô tả Multiview như là một sự khám phá trong phát triển hệ thống thông tin. </a:t>
            </a:r>
          </a:p>
        </p:txBody>
      </p:sp>
      <p:sp>
        <p:nvSpPr>
          <p:cNvPr id="5" name="Footer Placeholder 4"/>
          <p:cNvSpPr>
            <a:spLocks noGrp="1"/>
          </p:cNvSpPr>
          <p:nvPr>
            <p:ph type="ftr" sz="quarter" idx="11"/>
          </p:nvPr>
        </p:nvSpPr>
        <p:spPr/>
        <p:txBody>
          <a:bodyPr/>
          <a:lstStyle/>
          <a:p>
            <a:r>
              <a:rPr lang="vi-VN" smtClean="0"/>
              <a:t>Chương 5: Các phương pháp luận phát triển HTTT</a:t>
            </a:r>
            <a:endParaRPr lang="en-US"/>
          </a:p>
        </p:txBody>
      </p:sp>
      <p:sp>
        <p:nvSpPr>
          <p:cNvPr id="6" name="Slide Number Placeholder 5"/>
          <p:cNvSpPr>
            <a:spLocks noGrp="1"/>
          </p:cNvSpPr>
          <p:nvPr>
            <p:ph type="sldNum" sz="quarter" idx="12"/>
          </p:nvPr>
        </p:nvSpPr>
        <p:spPr/>
        <p:txBody>
          <a:bodyPr/>
          <a:lstStyle/>
          <a:p>
            <a:fld id="{608C809E-33B9-45BE-B130-5AF39CCD7C93}" type="slidenum">
              <a:rPr lang="en-US" smtClean="0"/>
              <a:t>86</a:t>
            </a:fld>
            <a:endParaRPr lang="en-US"/>
          </a:p>
        </p:txBody>
      </p:sp>
      <p:sp>
        <p:nvSpPr>
          <p:cNvPr id="4" name="Date Placeholder 3"/>
          <p:cNvSpPr>
            <a:spLocks noGrp="1"/>
          </p:cNvSpPr>
          <p:nvPr>
            <p:ph type="dt" sz="half" idx="2"/>
          </p:nvPr>
        </p:nvSpPr>
        <p:spPr/>
        <p:txBody>
          <a:bodyPr/>
          <a:lstStyle/>
          <a:p>
            <a:fld id="{61F93C7E-FE81-4A09-A524-1DC1243C405C}" type="datetime1">
              <a:rPr lang="en-US" smtClean="0"/>
              <a:t>03/04/2013</a:t>
            </a:fld>
            <a:endParaRPr lang="en-US"/>
          </a:p>
        </p:txBody>
      </p:sp>
    </p:spTree>
    <p:extLst>
      <p:ext uri="{BB962C8B-B14F-4D97-AF65-F5344CB8AC3E}">
        <p14:creationId xmlns:p14="http://schemas.microsoft.com/office/powerpoint/2010/main" val="1617196558"/>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R="0" rtl="0"/>
            <a:r>
              <a:rPr lang="en-US" b="1" i="0" u="none" strike="noStrike" kern="1800" baseline="0" smtClean="0">
                <a:solidFill>
                  <a:srgbClr val="1F497D"/>
                </a:solidFill>
                <a:latin typeface="Cambria"/>
              </a:rPr>
              <a:t>MultiView... </a:t>
            </a:r>
          </a:p>
        </p:txBody>
      </p:sp>
      <p:sp>
        <p:nvSpPr>
          <p:cNvPr id="3" name="Text Placeholder 2"/>
          <p:cNvSpPr>
            <a:spLocks noGrp="1"/>
          </p:cNvSpPr>
          <p:nvPr>
            <p:ph idx="1"/>
          </p:nvPr>
        </p:nvSpPr>
        <p:spPr/>
        <p:txBody>
          <a:bodyPr>
            <a:normAutofit fontScale="85000" lnSpcReduction="20000"/>
          </a:bodyPr>
          <a:lstStyle/>
          <a:p>
            <a:pPr marR="0" lvl="0" rtl="0">
              <a:lnSpc>
                <a:spcPct val="110000"/>
              </a:lnSpc>
              <a:spcBef>
                <a:spcPts val="600"/>
              </a:spcBef>
            </a:pPr>
            <a:r>
              <a:rPr lang="vi-VN" b="1" i="0" u="none" strike="noStrike" baseline="0" smtClean="0">
                <a:solidFill>
                  <a:srgbClr val="4F81BD"/>
                </a:solidFill>
                <a:latin typeface="Cambria"/>
              </a:rPr>
              <a:t>Năm giai đoạn của Multiview như sau: </a:t>
            </a:r>
          </a:p>
          <a:p>
            <a:pPr marR="0" lvl="1" rtl="0">
              <a:lnSpc>
                <a:spcPct val="110000"/>
              </a:lnSpc>
              <a:spcBef>
                <a:spcPts val="600"/>
              </a:spcBef>
            </a:pPr>
            <a:r>
              <a:rPr lang="vi-VN" b="1" i="0" u="none" strike="noStrike" baseline="0" smtClean="0">
                <a:solidFill>
                  <a:srgbClr val="4F81BD"/>
                </a:solidFill>
                <a:latin typeface="Cambria"/>
              </a:rPr>
              <a:t>phân tích hoạt động của con người </a:t>
            </a:r>
            <a:r>
              <a:rPr lang="en-US" b="1" i="0" u="none" strike="noStrike" baseline="0" smtClean="0">
                <a:solidFill>
                  <a:srgbClr val="4F81BD"/>
                </a:solidFill>
                <a:latin typeface="Cambria"/>
              </a:rPr>
              <a:t/>
            </a:r>
            <a:br>
              <a:rPr lang="en-US" b="1" i="0" u="none" strike="noStrike" baseline="0" smtClean="0">
                <a:solidFill>
                  <a:srgbClr val="4F81BD"/>
                </a:solidFill>
                <a:latin typeface="Cambria"/>
              </a:rPr>
            </a:br>
            <a:r>
              <a:rPr lang="vi-VN" b="1" i="0" u="none" strike="noStrike" baseline="0" smtClean="0">
                <a:solidFill>
                  <a:srgbClr val="4F81BD"/>
                </a:solidFill>
                <a:latin typeface="Cambria"/>
              </a:rPr>
              <a:t>(analysis of human activity) </a:t>
            </a:r>
          </a:p>
          <a:p>
            <a:pPr marR="0" lvl="1" rtl="0">
              <a:lnSpc>
                <a:spcPct val="110000"/>
              </a:lnSpc>
              <a:spcBef>
                <a:spcPts val="600"/>
              </a:spcBef>
            </a:pPr>
            <a:r>
              <a:rPr lang="vi-VN" b="1" i="0" u="none" strike="noStrike" baseline="0" smtClean="0">
                <a:solidFill>
                  <a:srgbClr val="4F81BD"/>
                </a:solidFill>
                <a:latin typeface="Cambria"/>
              </a:rPr>
              <a:t>phân tích thông tin</a:t>
            </a:r>
            <a:r>
              <a:rPr lang="en-US" b="1" i="0" u="none" strike="noStrike" smtClean="0">
                <a:solidFill>
                  <a:srgbClr val="4F81BD"/>
                </a:solidFill>
                <a:latin typeface="Cambria"/>
              </a:rPr>
              <a:t> /</a:t>
            </a:r>
            <a:r>
              <a:rPr lang="vi-VN" b="1" i="0" u="none" strike="noStrike" baseline="0" smtClean="0">
                <a:solidFill>
                  <a:srgbClr val="4F81BD"/>
                </a:solidFill>
                <a:latin typeface="Cambria"/>
              </a:rPr>
              <a:t> mô hình hóa thông tin (analysis of information </a:t>
            </a:r>
            <a:r>
              <a:rPr lang="en-US" b="1" i="0" u="none" strike="noStrike" baseline="0" smtClean="0">
                <a:solidFill>
                  <a:srgbClr val="4F81BD"/>
                </a:solidFill>
                <a:latin typeface="Cambria"/>
              </a:rPr>
              <a:t>/</a:t>
            </a:r>
            <a:r>
              <a:rPr lang="vi-VN" b="1" i="0" u="none" strike="noStrike" baseline="0" smtClean="0">
                <a:solidFill>
                  <a:srgbClr val="4F81BD"/>
                </a:solidFill>
                <a:latin typeface="Cambria"/>
              </a:rPr>
              <a:t> information modeling);</a:t>
            </a:r>
          </a:p>
          <a:p>
            <a:pPr marR="0" lvl="1" rtl="0">
              <a:lnSpc>
                <a:spcPct val="110000"/>
              </a:lnSpc>
              <a:spcBef>
                <a:spcPts val="600"/>
              </a:spcBef>
            </a:pPr>
            <a:r>
              <a:rPr lang="en-US" b="1" i="0" u="none" strike="noStrike" baseline="0" smtClean="0">
                <a:solidFill>
                  <a:srgbClr val="4F81BD"/>
                </a:solidFill>
                <a:latin typeface="Cambria"/>
              </a:rPr>
              <a:t>phân tích và thiết kế các khía cạnh kỹ thuật - xã hội (analysis and design of socio-technical aspects); </a:t>
            </a:r>
          </a:p>
          <a:p>
            <a:pPr marR="0" lvl="1" rtl="0">
              <a:lnSpc>
                <a:spcPct val="110000"/>
              </a:lnSpc>
              <a:spcBef>
                <a:spcPts val="600"/>
              </a:spcBef>
            </a:pPr>
            <a:r>
              <a:rPr lang="en-US" b="1" i="0" u="none" strike="noStrike" baseline="0" smtClean="0">
                <a:solidFill>
                  <a:srgbClr val="4F81BD"/>
                </a:solidFill>
                <a:latin typeface="Cambria"/>
              </a:rPr>
              <a:t>thiết kế giao diện người-máy </a:t>
            </a:r>
            <a:br>
              <a:rPr lang="en-US" b="1" i="0" u="none" strike="noStrike" baseline="0" smtClean="0">
                <a:solidFill>
                  <a:srgbClr val="4F81BD"/>
                </a:solidFill>
                <a:latin typeface="Cambria"/>
              </a:rPr>
            </a:br>
            <a:r>
              <a:rPr lang="en-US" b="1" i="0" u="none" strike="noStrike" baseline="0" smtClean="0">
                <a:solidFill>
                  <a:srgbClr val="4F81BD"/>
                </a:solidFill>
                <a:latin typeface="Cambria"/>
              </a:rPr>
              <a:t>(design of the human-computer interface); </a:t>
            </a:r>
          </a:p>
          <a:p>
            <a:pPr marR="0" lvl="1" rtl="0">
              <a:lnSpc>
                <a:spcPct val="110000"/>
              </a:lnSpc>
              <a:spcBef>
                <a:spcPts val="600"/>
              </a:spcBef>
            </a:pPr>
            <a:r>
              <a:rPr lang="en-US" b="1" i="0" u="none" strike="noStrike" baseline="0" smtClean="0">
                <a:solidFill>
                  <a:srgbClr val="4F81BD"/>
                </a:solidFill>
                <a:latin typeface="Cambria"/>
              </a:rPr>
              <a:t>thiết kế các khía cạnh kỹ thuật </a:t>
            </a:r>
            <a:br>
              <a:rPr lang="en-US" b="1" i="0" u="none" strike="noStrike" baseline="0" smtClean="0">
                <a:solidFill>
                  <a:srgbClr val="4F81BD"/>
                </a:solidFill>
                <a:latin typeface="Cambria"/>
              </a:rPr>
            </a:br>
            <a:r>
              <a:rPr lang="en-US" b="1" i="0" u="none" strike="noStrike" baseline="0" smtClean="0">
                <a:solidFill>
                  <a:srgbClr val="4F81BD"/>
                </a:solidFill>
                <a:latin typeface="Cambria"/>
              </a:rPr>
              <a:t>(design of technical aspects)</a:t>
            </a:r>
            <a:r>
              <a:rPr lang="en-US" b="1" i="0" u="none" strike="noStrike" baseline="0" smtClean="0">
                <a:solidFill>
                  <a:srgbClr val="4F81BD"/>
                </a:solidFill>
                <a:latin typeface="Times New Roman"/>
              </a:rPr>
              <a:t>.</a:t>
            </a:r>
            <a:r>
              <a:rPr lang="en-US" b="1" i="0" u="none" strike="noStrike" baseline="0" smtClean="0">
                <a:solidFill>
                  <a:srgbClr val="4F81BD"/>
                </a:solidFill>
                <a:latin typeface="Cambria"/>
              </a:rPr>
              <a:t> </a:t>
            </a:r>
          </a:p>
        </p:txBody>
      </p:sp>
      <p:sp>
        <p:nvSpPr>
          <p:cNvPr id="5" name="Footer Placeholder 4"/>
          <p:cNvSpPr>
            <a:spLocks noGrp="1"/>
          </p:cNvSpPr>
          <p:nvPr>
            <p:ph type="ftr" sz="quarter" idx="11"/>
          </p:nvPr>
        </p:nvSpPr>
        <p:spPr/>
        <p:txBody>
          <a:bodyPr/>
          <a:lstStyle/>
          <a:p>
            <a:r>
              <a:rPr lang="vi-VN" smtClean="0"/>
              <a:t>Chương 5: Các phương pháp luận phát triển HTTT</a:t>
            </a:r>
            <a:endParaRPr lang="en-US"/>
          </a:p>
        </p:txBody>
      </p:sp>
      <p:sp>
        <p:nvSpPr>
          <p:cNvPr id="6" name="Slide Number Placeholder 5"/>
          <p:cNvSpPr>
            <a:spLocks noGrp="1"/>
          </p:cNvSpPr>
          <p:nvPr>
            <p:ph type="sldNum" sz="quarter" idx="12"/>
          </p:nvPr>
        </p:nvSpPr>
        <p:spPr/>
        <p:txBody>
          <a:bodyPr/>
          <a:lstStyle/>
          <a:p>
            <a:fld id="{608C809E-33B9-45BE-B130-5AF39CCD7C93}" type="slidenum">
              <a:rPr lang="en-US" smtClean="0"/>
              <a:t>87</a:t>
            </a:fld>
            <a:endParaRPr lang="en-US"/>
          </a:p>
        </p:txBody>
      </p:sp>
      <p:sp>
        <p:nvSpPr>
          <p:cNvPr id="4" name="Date Placeholder 3"/>
          <p:cNvSpPr>
            <a:spLocks noGrp="1"/>
          </p:cNvSpPr>
          <p:nvPr>
            <p:ph type="dt" sz="half" idx="2"/>
          </p:nvPr>
        </p:nvSpPr>
        <p:spPr/>
        <p:txBody>
          <a:bodyPr/>
          <a:lstStyle/>
          <a:p>
            <a:fld id="{7841A5B4-2681-4011-8556-F56E4D86E24E}" type="datetime1">
              <a:rPr lang="en-US" smtClean="0"/>
              <a:t>03/04/2013</a:t>
            </a:fld>
            <a:endParaRPr lang="en-US"/>
          </a:p>
        </p:txBody>
      </p:sp>
    </p:spTree>
    <p:extLst>
      <p:ext uri="{BB962C8B-B14F-4D97-AF65-F5344CB8AC3E}">
        <p14:creationId xmlns:p14="http://schemas.microsoft.com/office/powerpoint/2010/main" val="22672907"/>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marR="0" rtl="0"/>
            <a:r>
              <a:rPr lang="en-US" b="1" i="0" u="none" strike="noStrike" kern="1800" baseline="0" smtClean="0">
                <a:solidFill>
                  <a:srgbClr val="1F497D"/>
                </a:solidFill>
                <a:latin typeface="Cambria"/>
              </a:rPr>
              <a:t>Strategic Options Development and Analysis (SODA)</a:t>
            </a:r>
          </a:p>
        </p:txBody>
      </p:sp>
      <p:sp>
        <p:nvSpPr>
          <p:cNvPr id="3" name="Text Placeholder 2"/>
          <p:cNvSpPr>
            <a:spLocks noGrp="1"/>
          </p:cNvSpPr>
          <p:nvPr>
            <p:ph idx="1"/>
          </p:nvPr>
        </p:nvSpPr>
        <p:spPr>
          <a:xfrm>
            <a:off x="283780" y="2362200"/>
            <a:ext cx="8544910" cy="3962400"/>
          </a:xfrm>
        </p:spPr>
        <p:txBody>
          <a:bodyPr>
            <a:normAutofit fontScale="85000" lnSpcReduction="10000"/>
          </a:bodyPr>
          <a:lstStyle/>
          <a:p>
            <a:pPr marR="0" lvl="0" rtl="0"/>
            <a:r>
              <a:rPr lang="vi-VN" b="1" i="0" u="none" strike="noStrike" baseline="0" smtClean="0">
                <a:solidFill>
                  <a:srgbClr val="4F81BD"/>
                </a:solidFill>
                <a:latin typeface="Cambria"/>
              </a:rPr>
              <a:t>SODA là: “một cách tiếp cận mà được thiết kế để cung cấp cho chuyên gia tư vấn có một bộ kỹ năng, một khuôn khổ cho việc thiết kế các tình huống giải quyết vấn đề và một tập hợp các kỹ thuật và các công cụ để giúp khách hàng của họ làm việc với các vấn đề lộn xộn. "(Eden và Ackerman, 2001) </a:t>
            </a:r>
          </a:p>
          <a:p>
            <a:pPr marR="0" lvl="0" rtl="0"/>
            <a:r>
              <a:rPr lang="vi-VN" b="1" i="0" u="none" strike="noStrike" baseline="0" smtClean="0">
                <a:solidFill>
                  <a:srgbClr val="4F81BD"/>
                </a:solidFill>
                <a:latin typeface="Cambria"/>
              </a:rPr>
              <a:t>Lập bản đồ nhận thức (cognitive mapping) được xem như là một kỹ thuật rất quan trọng để giúp quá trình hiểu biết theo cách tiếp cận SODA </a:t>
            </a:r>
          </a:p>
        </p:txBody>
      </p:sp>
      <p:sp>
        <p:nvSpPr>
          <p:cNvPr id="5" name="Footer Placeholder 4"/>
          <p:cNvSpPr>
            <a:spLocks noGrp="1"/>
          </p:cNvSpPr>
          <p:nvPr>
            <p:ph type="ftr" sz="quarter" idx="11"/>
          </p:nvPr>
        </p:nvSpPr>
        <p:spPr/>
        <p:txBody>
          <a:bodyPr/>
          <a:lstStyle/>
          <a:p>
            <a:r>
              <a:rPr lang="vi-VN" smtClean="0"/>
              <a:t>Chương 5: Các phương pháp luận phát triển HTTT</a:t>
            </a:r>
            <a:endParaRPr lang="en-US"/>
          </a:p>
        </p:txBody>
      </p:sp>
      <p:sp>
        <p:nvSpPr>
          <p:cNvPr id="6" name="Slide Number Placeholder 5"/>
          <p:cNvSpPr>
            <a:spLocks noGrp="1"/>
          </p:cNvSpPr>
          <p:nvPr>
            <p:ph type="sldNum" sz="quarter" idx="12"/>
          </p:nvPr>
        </p:nvSpPr>
        <p:spPr/>
        <p:txBody>
          <a:bodyPr/>
          <a:lstStyle/>
          <a:p>
            <a:fld id="{608C809E-33B9-45BE-B130-5AF39CCD7C93}" type="slidenum">
              <a:rPr lang="en-US" smtClean="0"/>
              <a:t>88</a:t>
            </a:fld>
            <a:endParaRPr lang="en-US"/>
          </a:p>
        </p:txBody>
      </p:sp>
      <p:sp>
        <p:nvSpPr>
          <p:cNvPr id="4" name="Date Placeholder 3"/>
          <p:cNvSpPr>
            <a:spLocks noGrp="1"/>
          </p:cNvSpPr>
          <p:nvPr>
            <p:ph type="dt" sz="half" idx="2"/>
          </p:nvPr>
        </p:nvSpPr>
        <p:spPr/>
        <p:txBody>
          <a:bodyPr/>
          <a:lstStyle/>
          <a:p>
            <a:fld id="{26AB1DAF-E1EA-4298-BE4E-4055327AFF08}" type="datetime1">
              <a:rPr lang="en-US" smtClean="0"/>
              <a:t>03/04/2013</a:t>
            </a:fld>
            <a:endParaRPr lang="en-US"/>
          </a:p>
        </p:txBody>
      </p:sp>
    </p:spTree>
    <p:extLst>
      <p:ext uri="{BB962C8B-B14F-4D97-AF65-F5344CB8AC3E}">
        <p14:creationId xmlns:p14="http://schemas.microsoft.com/office/powerpoint/2010/main" val="3402923734"/>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marR="0" rtl="0"/>
            <a:r>
              <a:rPr lang="en-US" b="1" i="0" u="none" strike="noStrike" kern="1800" baseline="0" smtClean="0">
                <a:solidFill>
                  <a:srgbClr val="1F497D"/>
                </a:solidFill>
                <a:latin typeface="Cambria"/>
              </a:rPr>
              <a:t>Capability Maturity Model (CMM) </a:t>
            </a:r>
          </a:p>
        </p:txBody>
      </p:sp>
      <p:sp>
        <p:nvSpPr>
          <p:cNvPr id="3" name="Text Placeholder 2"/>
          <p:cNvSpPr>
            <a:spLocks noGrp="1"/>
          </p:cNvSpPr>
          <p:nvPr>
            <p:ph idx="1"/>
          </p:nvPr>
        </p:nvSpPr>
        <p:spPr/>
        <p:txBody>
          <a:bodyPr>
            <a:normAutofit fontScale="77500" lnSpcReduction="20000"/>
          </a:bodyPr>
          <a:lstStyle/>
          <a:p>
            <a:pPr marR="0" lvl="0" rtl="0"/>
            <a:r>
              <a:rPr lang="vi-VN" b="1" i="0" u="none" strike="noStrike" baseline="0" smtClean="0">
                <a:solidFill>
                  <a:srgbClr val="4F81BD"/>
                </a:solidFill>
                <a:latin typeface="Cambria"/>
              </a:rPr>
              <a:t>CMM được tạo ra bởi Viện Kỹ thuật phần mềm tại Đại học Carnegie Mellon cho Bộ Quốc phòng Hoa Kỳ để giúp đánh giá khả năng công nghệ phần mềm của các nhà cung cấp và nhà thầu phụ (McGrew et al, 1999) </a:t>
            </a:r>
          </a:p>
          <a:p>
            <a:pPr marR="0" lvl="0" rtl="0"/>
            <a:r>
              <a:rPr lang="vi-VN" b="1" i="0" u="none" strike="noStrike" baseline="0" smtClean="0">
                <a:solidFill>
                  <a:srgbClr val="4F81BD"/>
                </a:solidFill>
                <a:latin typeface="Cambria"/>
              </a:rPr>
              <a:t>CMMI (Capability Maturity Model Integration) tích hợp các mô hình riêng biệt và cá nhân trước đó. </a:t>
            </a:r>
          </a:p>
          <a:p>
            <a:pPr marR="0" lvl="0" rtl="0"/>
            <a:r>
              <a:rPr lang="vi-VN" b="1" i="0" u="none" strike="noStrike" baseline="0" smtClean="0">
                <a:solidFill>
                  <a:srgbClr val="4F81BD"/>
                </a:solidFill>
                <a:latin typeface="Cambria"/>
              </a:rPr>
              <a:t>Năm cấp độ của CMM </a:t>
            </a:r>
          </a:p>
          <a:p>
            <a:pPr marR="0" lvl="1" rtl="0"/>
            <a:r>
              <a:rPr lang="en-US" b="1" i="0" u="none" strike="noStrike" baseline="0" smtClean="0">
                <a:solidFill>
                  <a:srgbClr val="4F81BD"/>
                </a:solidFill>
                <a:latin typeface="Cambria"/>
              </a:rPr>
              <a:t>Khởi tạo (Initial) </a:t>
            </a:r>
          </a:p>
          <a:p>
            <a:pPr marR="0" lvl="1" rtl="0"/>
            <a:r>
              <a:rPr lang="vi-VN" b="1" i="0" u="none" strike="noStrike" baseline="0" smtClean="0">
                <a:solidFill>
                  <a:srgbClr val="4F81BD"/>
                </a:solidFill>
                <a:latin typeface="Cambria"/>
              </a:rPr>
              <a:t>Lặp lại được (Repeatable) </a:t>
            </a:r>
          </a:p>
          <a:p>
            <a:pPr marR="0" lvl="1" rtl="0"/>
            <a:r>
              <a:rPr lang="vi-VN" b="1" i="0" u="none" strike="noStrike" baseline="0" smtClean="0">
                <a:solidFill>
                  <a:srgbClr val="4F81BD"/>
                </a:solidFill>
                <a:latin typeface="Cambria"/>
              </a:rPr>
              <a:t>Xác định được (Defined) </a:t>
            </a:r>
          </a:p>
          <a:p>
            <a:pPr marR="0" lvl="1" rtl="0"/>
            <a:r>
              <a:rPr lang="vi-VN" b="1" i="0" u="none" strike="noStrike" baseline="0" smtClean="0">
                <a:solidFill>
                  <a:srgbClr val="4F81BD"/>
                </a:solidFill>
                <a:latin typeface="Cambria"/>
              </a:rPr>
              <a:t>Quản lý được (Managed) </a:t>
            </a:r>
          </a:p>
          <a:p>
            <a:pPr marR="0" lvl="1" rtl="0"/>
            <a:r>
              <a:rPr lang="vi-VN" b="1" i="0" u="none" strike="noStrike" baseline="0" smtClean="0">
                <a:solidFill>
                  <a:srgbClr val="4F81BD"/>
                </a:solidFill>
                <a:latin typeface="Cambria"/>
              </a:rPr>
              <a:t>Tối ưu hóa (Optimizing)</a:t>
            </a:r>
            <a:endParaRPr lang="vi-VN" b="1" i="0" u="none" strike="noStrike" baseline="0" smtClean="0">
              <a:solidFill>
                <a:srgbClr val="4F81BD"/>
              </a:solidFill>
              <a:latin typeface="Times New Roman"/>
            </a:endParaRPr>
          </a:p>
        </p:txBody>
      </p:sp>
      <p:sp>
        <p:nvSpPr>
          <p:cNvPr id="5" name="Footer Placeholder 4"/>
          <p:cNvSpPr>
            <a:spLocks noGrp="1"/>
          </p:cNvSpPr>
          <p:nvPr>
            <p:ph type="ftr" sz="quarter" idx="11"/>
          </p:nvPr>
        </p:nvSpPr>
        <p:spPr/>
        <p:txBody>
          <a:bodyPr/>
          <a:lstStyle/>
          <a:p>
            <a:r>
              <a:rPr lang="vi-VN" smtClean="0"/>
              <a:t>Chương 5: Các phương pháp luận phát triển HTTT</a:t>
            </a:r>
            <a:endParaRPr lang="en-US"/>
          </a:p>
        </p:txBody>
      </p:sp>
      <p:sp>
        <p:nvSpPr>
          <p:cNvPr id="6" name="Slide Number Placeholder 5"/>
          <p:cNvSpPr>
            <a:spLocks noGrp="1"/>
          </p:cNvSpPr>
          <p:nvPr>
            <p:ph type="sldNum" sz="quarter" idx="12"/>
          </p:nvPr>
        </p:nvSpPr>
        <p:spPr/>
        <p:txBody>
          <a:bodyPr/>
          <a:lstStyle/>
          <a:p>
            <a:fld id="{608C809E-33B9-45BE-B130-5AF39CCD7C93}" type="slidenum">
              <a:rPr lang="en-US" smtClean="0"/>
              <a:t>89</a:t>
            </a:fld>
            <a:endParaRPr lang="en-US"/>
          </a:p>
        </p:txBody>
      </p:sp>
      <p:sp>
        <p:nvSpPr>
          <p:cNvPr id="4" name="Date Placeholder 3"/>
          <p:cNvSpPr>
            <a:spLocks noGrp="1"/>
          </p:cNvSpPr>
          <p:nvPr>
            <p:ph type="dt" sz="half" idx="2"/>
          </p:nvPr>
        </p:nvSpPr>
        <p:spPr/>
        <p:txBody>
          <a:bodyPr/>
          <a:lstStyle/>
          <a:p>
            <a:fld id="{8336BC48-84F9-4FA1-9C4B-0D218C90A7F3}" type="datetime1">
              <a:rPr lang="en-US" smtClean="0"/>
              <a:t>03/04/2013</a:t>
            </a:fld>
            <a:endParaRPr lang="en-US"/>
          </a:p>
        </p:txBody>
      </p:sp>
    </p:spTree>
    <p:extLst>
      <p:ext uri="{BB962C8B-B14F-4D97-AF65-F5344CB8AC3E}">
        <p14:creationId xmlns:p14="http://schemas.microsoft.com/office/powerpoint/2010/main" val="2434957749"/>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R="0" rtl="0"/>
            <a:r>
              <a:rPr lang="en-US" b="1" i="0" u="none" strike="noStrike" kern="1800" baseline="0" smtClean="0">
                <a:solidFill>
                  <a:srgbClr val="1F497D"/>
                </a:solidFill>
                <a:latin typeface="Cambria"/>
              </a:rPr>
              <a:t>Euromethod </a:t>
            </a:r>
          </a:p>
        </p:txBody>
      </p:sp>
      <p:sp>
        <p:nvSpPr>
          <p:cNvPr id="3" name="Text Placeholder 2"/>
          <p:cNvSpPr>
            <a:spLocks noGrp="1"/>
          </p:cNvSpPr>
          <p:nvPr>
            <p:ph idx="1"/>
          </p:nvPr>
        </p:nvSpPr>
        <p:spPr/>
        <p:txBody>
          <a:bodyPr>
            <a:noAutofit/>
          </a:bodyPr>
          <a:lstStyle/>
          <a:p>
            <a:pPr marR="0" lvl="0" rtl="0"/>
            <a:r>
              <a:rPr lang="vi-VN" sz="2800" b="1" i="0" u="none" strike="noStrike" baseline="0" smtClean="0">
                <a:solidFill>
                  <a:srgbClr val="4F81BD"/>
                </a:solidFill>
                <a:latin typeface="Cambria"/>
              </a:rPr>
              <a:t>Euromethod dựa trên kinh nghiệm với các phương pháp hiện có như sau: </a:t>
            </a:r>
          </a:p>
          <a:p>
            <a:pPr marR="0" lvl="1" rtl="0"/>
            <a:r>
              <a:rPr lang="vi-VN" sz="2400" b="1" i="0" u="none" strike="noStrike" baseline="0" smtClean="0">
                <a:solidFill>
                  <a:srgbClr val="4F81BD"/>
                </a:solidFill>
                <a:latin typeface="Cambria"/>
              </a:rPr>
              <a:t>SSADM từ Vương quốc Anh </a:t>
            </a:r>
          </a:p>
          <a:p>
            <a:pPr marR="0" lvl="1" rtl="0"/>
            <a:r>
              <a:rPr lang="en-US" sz="2400" b="1" i="0" u="none" strike="noStrike" baseline="0" smtClean="0">
                <a:solidFill>
                  <a:srgbClr val="4F81BD"/>
                </a:solidFill>
                <a:latin typeface="Cambria"/>
              </a:rPr>
              <a:t>Merise từ Pháp </a:t>
            </a:r>
          </a:p>
          <a:p>
            <a:pPr marR="0" lvl="1" rtl="0"/>
            <a:r>
              <a:rPr lang="en-US" sz="2400" b="1" i="0" u="none" strike="noStrike" baseline="0" smtClean="0">
                <a:solidFill>
                  <a:srgbClr val="4F81BD"/>
                </a:solidFill>
                <a:latin typeface="Cambria"/>
              </a:rPr>
              <a:t>DAFNE (Data and Function NEtworking) từ Ý </a:t>
            </a:r>
          </a:p>
          <a:p>
            <a:pPr marR="0" lvl="1" rtl="0"/>
            <a:r>
              <a:rPr lang="en-US" sz="2400" b="1" i="0" u="none" strike="noStrike" baseline="0" smtClean="0">
                <a:solidFill>
                  <a:srgbClr val="4F81BD"/>
                </a:solidFill>
                <a:latin typeface="Cambria"/>
              </a:rPr>
              <a:t>SDM (System Development Methodology) từ Hà Lan </a:t>
            </a:r>
          </a:p>
          <a:p>
            <a:pPr marR="0" lvl="1" rtl="0"/>
            <a:r>
              <a:rPr lang="en-US" sz="2400" b="1" i="0" u="none" strike="noStrike" baseline="0" smtClean="0">
                <a:solidFill>
                  <a:srgbClr val="4F81BD"/>
                </a:solidFill>
                <a:latin typeface="Cambria"/>
              </a:rPr>
              <a:t>MEIN (MEtodológica INformática) từ Tây Ban Nha </a:t>
            </a:r>
          </a:p>
          <a:p>
            <a:pPr marR="0" lvl="1" rtl="0"/>
            <a:r>
              <a:rPr lang="en-US" sz="2400" b="1" i="0" u="none" strike="noStrike" baseline="0" smtClean="0">
                <a:solidFill>
                  <a:srgbClr val="4F81BD"/>
                </a:solidFill>
                <a:latin typeface="Cambria"/>
              </a:rPr>
              <a:t>Vorgehensmodell  từ Đức </a:t>
            </a:r>
          </a:p>
          <a:p>
            <a:pPr marR="0" lvl="1" rtl="0"/>
            <a:r>
              <a:rPr lang="en-US" sz="2400" b="1" i="0" u="none" strike="noStrike" baseline="0" smtClean="0">
                <a:solidFill>
                  <a:srgbClr val="4F81BD"/>
                </a:solidFill>
                <a:latin typeface="Cambria"/>
              </a:rPr>
              <a:t>IE (Information Engineering) from UK/US IE (Thông tin Kỹ thuật) từ Anh / Mỹ </a:t>
            </a:r>
          </a:p>
        </p:txBody>
      </p:sp>
      <p:sp>
        <p:nvSpPr>
          <p:cNvPr id="5" name="Footer Placeholder 4"/>
          <p:cNvSpPr>
            <a:spLocks noGrp="1"/>
          </p:cNvSpPr>
          <p:nvPr>
            <p:ph type="ftr" sz="quarter" idx="11"/>
          </p:nvPr>
        </p:nvSpPr>
        <p:spPr/>
        <p:txBody>
          <a:bodyPr/>
          <a:lstStyle/>
          <a:p>
            <a:r>
              <a:rPr lang="vi-VN" smtClean="0"/>
              <a:t>Chương 5: Các phương pháp luận phát triển HTTT</a:t>
            </a:r>
            <a:endParaRPr lang="en-US"/>
          </a:p>
        </p:txBody>
      </p:sp>
      <p:sp>
        <p:nvSpPr>
          <p:cNvPr id="6" name="Slide Number Placeholder 5"/>
          <p:cNvSpPr>
            <a:spLocks noGrp="1"/>
          </p:cNvSpPr>
          <p:nvPr>
            <p:ph type="sldNum" sz="quarter" idx="12"/>
          </p:nvPr>
        </p:nvSpPr>
        <p:spPr/>
        <p:txBody>
          <a:bodyPr/>
          <a:lstStyle/>
          <a:p>
            <a:fld id="{608C809E-33B9-45BE-B130-5AF39CCD7C93}" type="slidenum">
              <a:rPr lang="en-US" smtClean="0"/>
              <a:t>90</a:t>
            </a:fld>
            <a:endParaRPr lang="en-US"/>
          </a:p>
        </p:txBody>
      </p:sp>
      <p:sp>
        <p:nvSpPr>
          <p:cNvPr id="4" name="Date Placeholder 3"/>
          <p:cNvSpPr>
            <a:spLocks noGrp="1"/>
          </p:cNvSpPr>
          <p:nvPr>
            <p:ph type="dt" sz="half" idx="2"/>
          </p:nvPr>
        </p:nvSpPr>
        <p:spPr/>
        <p:txBody>
          <a:bodyPr/>
          <a:lstStyle/>
          <a:p>
            <a:fld id="{8A18AEAB-8F1D-4E84-A9F4-A28C53419DC6}" type="datetime1">
              <a:rPr lang="en-US" smtClean="0"/>
              <a:t>03/04/2013</a:t>
            </a:fld>
            <a:endParaRPr lang="en-US"/>
          </a:p>
        </p:txBody>
      </p:sp>
    </p:spTree>
    <p:extLst>
      <p:ext uri="{BB962C8B-B14F-4D97-AF65-F5344CB8AC3E}">
        <p14:creationId xmlns:p14="http://schemas.microsoft.com/office/powerpoint/2010/main" val="2031784139"/>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R="0" rtl="0"/>
            <a:r>
              <a:rPr lang="en-US" b="1" i="0" u="none" strike="noStrike" kern="1800" baseline="0" smtClean="0">
                <a:solidFill>
                  <a:srgbClr val="1F497D"/>
                </a:solidFill>
                <a:latin typeface="Cambria"/>
              </a:rPr>
              <a:t>Euromethod... </a:t>
            </a:r>
          </a:p>
        </p:txBody>
      </p:sp>
      <p:sp>
        <p:nvSpPr>
          <p:cNvPr id="3" name="Text Placeholder 2"/>
          <p:cNvSpPr>
            <a:spLocks noGrp="1"/>
          </p:cNvSpPr>
          <p:nvPr>
            <p:ph idx="1"/>
          </p:nvPr>
        </p:nvSpPr>
        <p:spPr/>
        <p:txBody>
          <a:bodyPr>
            <a:noAutofit/>
          </a:bodyPr>
          <a:lstStyle/>
          <a:p>
            <a:pPr marR="0" lvl="0" rtl="0"/>
            <a:r>
              <a:rPr lang="vi-VN" sz="2800" b="1" i="0" u="none" strike="noStrike" baseline="0" smtClean="0">
                <a:solidFill>
                  <a:srgbClr val="4F81BD"/>
                </a:solidFill>
                <a:latin typeface="Cambria"/>
              </a:rPr>
              <a:t>Phạm vi Euromethod phải bao gồm tất cả các giai đoạn mua sắm thông qua để hoàn thành dựa trên sự áp dụng hệ thống thông tin và lập kế hoạch liên quan và các yếu tố quản lý. Euromethod tập trung vào sự hiểu biết, lập kế hoạch, và quản lý các mối quan hệ hợp đồng giữa khách hàng và nhà cung cấp của hệ thống thông tin chuyển dổi. </a:t>
            </a:r>
          </a:p>
        </p:txBody>
      </p:sp>
      <p:sp>
        <p:nvSpPr>
          <p:cNvPr id="5" name="Footer Placeholder 4"/>
          <p:cNvSpPr>
            <a:spLocks noGrp="1"/>
          </p:cNvSpPr>
          <p:nvPr>
            <p:ph type="ftr" sz="quarter" idx="11"/>
          </p:nvPr>
        </p:nvSpPr>
        <p:spPr/>
        <p:txBody>
          <a:bodyPr/>
          <a:lstStyle/>
          <a:p>
            <a:r>
              <a:rPr lang="vi-VN" smtClean="0"/>
              <a:t>Chương 5: Các phương pháp luận phát triển HTTT</a:t>
            </a:r>
            <a:endParaRPr lang="en-US"/>
          </a:p>
        </p:txBody>
      </p:sp>
      <p:sp>
        <p:nvSpPr>
          <p:cNvPr id="6" name="Slide Number Placeholder 5"/>
          <p:cNvSpPr>
            <a:spLocks noGrp="1"/>
          </p:cNvSpPr>
          <p:nvPr>
            <p:ph type="sldNum" sz="quarter" idx="12"/>
          </p:nvPr>
        </p:nvSpPr>
        <p:spPr/>
        <p:txBody>
          <a:bodyPr/>
          <a:lstStyle/>
          <a:p>
            <a:fld id="{608C809E-33B9-45BE-B130-5AF39CCD7C93}" type="slidenum">
              <a:rPr lang="en-US" smtClean="0"/>
              <a:t>91</a:t>
            </a:fld>
            <a:endParaRPr lang="en-US"/>
          </a:p>
        </p:txBody>
      </p:sp>
      <p:sp>
        <p:nvSpPr>
          <p:cNvPr id="4" name="Date Placeholder 3"/>
          <p:cNvSpPr>
            <a:spLocks noGrp="1"/>
          </p:cNvSpPr>
          <p:nvPr>
            <p:ph type="dt" sz="half" idx="2"/>
          </p:nvPr>
        </p:nvSpPr>
        <p:spPr/>
        <p:txBody>
          <a:bodyPr/>
          <a:lstStyle/>
          <a:p>
            <a:fld id="{A1615893-AB70-405A-963D-C719A272DD70}" type="datetime1">
              <a:rPr lang="en-US" smtClean="0"/>
              <a:t>03/04/2013</a:t>
            </a:fld>
            <a:endParaRPr lang="en-US"/>
          </a:p>
        </p:txBody>
      </p:sp>
    </p:spTree>
    <p:extLst>
      <p:ext uri="{BB962C8B-B14F-4D97-AF65-F5344CB8AC3E}">
        <p14:creationId xmlns:p14="http://schemas.microsoft.com/office/powerpoint/2010/main" val="2348631941"/>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Hỏi</a:t>
            </a:r>
            <a:r>
              <a:rPr lang="en-US" dirty="0" smtClean="0"/>
              <a:t> </a:t>
            </a:r>
            <a:r>
              <a:rPr lang="en-US" dirty="0" err="1" smtClean="0"/>
              <a:t>đáp</a:t>
            </a:r>
            <a:endParaRPr lang="en-US" dirty="0"/>
          </a:p>
        </p:txBody>
      </p:sp>
      <p:pic>
        <p:nvPicPr>
          <p:cNvPr id="11" name="Content Placeholder 10"/>
          <p:cNvPicPr>
            <a:picLocks noGrp="1" noChangeAspect="1"/>
          </p:cNvPicPr>
          <p:nvPr>
            <p:ph sz="half" idx="1"/>
          </p:nvPr>
        </p:nvPicPr>
        <p:blipFill>
          <a:blip r:embed="rId3">
            <a:extLst>
              <a:ext uri="{28A0092B-C50C-407E-A947-70E740481C1C}">
                <a14:useLocalDpi xmlns:a14="http://schemas.microsoft.com/office/drawing/2010/main" val="0"/>
              </a:ext>
            </a:extLst>
          </a:blip>
          <a:stretch>
            <a:fillRect/>
          </a:stretch>
        </p:blipFill>
        <p:spPr>
          <a:xfrm>
            <a:off x="300038" y="2103437"/>
            <a:ext cx="4098925" cy="4098925"/>
          </a:xfrm>
        </p:spPr>
      </p:pic>
      <p:pic>
        <p:nvPicPr>
          <p:cNvPr id="10" name="Content Placeholder 9"/>
          <p:cNvPicPr>
            <a:picLocks noGrp="1" noChangeAspect="1"/>
          </p:cNvPicPr>
          <p:nvPr>
            <p:ph sz="half" idx="2"/>
          </p:nvPr>
        </p:nvPicPr>
        <p:blipFill>
          <a:blip r:embed="rId4">
            <a:extLst>
              <a:ext uri="{28A0092B-C50C-407E-A947-70E740481C1C}">
                <a14:useLocalDpi xmlns:a14="http://schemas.microsoft.com/office/drawing/2010/main" val="0"/>
              </a:ext>
            </a:extLst>
          </a:blip>
          <a:stretch>
            <a:fillRect/>
          </a:stretch>
        </p:blipFill>
        <p:spPr>
          <a:xfrm>
            <a:off x="4619180" y="2605189"/>
            <a:ext cx="3762820" cy="2805011"/>
          </a:xfrm>
          <a:prstGeom prst="roundRect">
            <a:avLst>
              <a:gd name="adj" fmla="val 4167"/>
            </a:avLst>
          </a:prstGeom>
          <a:solidFill>
            <a:srgbClr val="FFFFFF"/>
          </a:solidFill>
          <a:ln w="76200" cap="sq">
            <a:solidFill>
              <a:schemeClr val="accent4">
                <a:lumMod val="75000"/>
              </a:schemeClr>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5" name="Footer Placeholder 4"/>
          <p:cNvSpPr>
            <a:spLocks noGrp="1"/>
          </p:cNvSpPr>
          <p:nvPr>
            <p:ph type="ftr" sz="quarter" idx="11"/>
          </p:nvPr>
        </p:nvSpPr>
        <p:spPr>
          <a:prstGeom prst="rect">
            <a:avLst/>
          </a:prstGeom>
        </p:spPr>
        <p:txBody>
          <a:bodyPr/>
          <a:lstStyle/>
          <a:p>
            <a:r>
              <a:rPr lang="vi-VN" smtClean="0"/>
              <a:t>Chương 5: Các phương pháp luận phát triển HTTT</a:t>
            </a:r>
            <a:endParaRPr lang="en-US" dirty="0"/>
          </a:p>
        </p:txBody>
      </p:sp>
      <p:sp>
        <p:nvSpPr>
          <p:cNvPr id="6" name="Slide Number Placeholder 5"/>
          <p:cNvSpPr>
            <a:spLocks noGrp="1"/>
          </p:cNvSpPr>
          <p:nvPr>
            <p:ph type="sldNum" sz="quarter" idx="12"/>
          </p:nvPr>
        </p:nvSpPr>
        <p:spPr>
          <a:prstGeom prst="rect">
            <a:avLst/>
          </a:prstGeom>
        </p:spPr>
        <p:txBody>
          <a:bodyPr>
            <a:normAutofit fontScale="92500" lnSpcReduction="20000"/>
          </a:bodyPr>
          <a:lstStyle/>
          <a:p>
            <a:pPr algn="ctr"/>
            <a:fld id="{1AD93096-5B34-4342-9326-69289CEAE4C2}" type="slidenum">
              <a:rPr lang="en-US" smtClean="0"/>
              <a:pPr algn="ctr"/>
              <a:t>92</a:t>
            </a:fld>
            <a:endParaRPr lang="en-US"/>
          </a:p>
        </p:txBody>
      </p:sp>
      <p:sp>
        <p:nvSpPr>
          <p:cNvPr id="3" name="Date Placeholder 2"/>
          <p:cNvSpPr>
            <a:spLocks noGrp="1"/>
          </p:cNvSpPr>
          <p:nvPr>
            <p:ph type="dt" sz="half" idx="13"/>
          </p:nvPr>
        </p:nvSpPr>
        <p:spPr/>
        <p:txBody>
          <a:bodyPr/>
          <a:lstStyle/>
          <a:p>
            <a:fld id="{9D226672-EF18-453C-A4B9-21168583DEAA}" type="datetime1">
              <a:rPr lang="en-US" smtClean="0"/>
              <a:t>03/04/2013</a:t>
            </a:fld>
            <a:endParaRPr lang="en-US"/>
          </a:p>
        </p:txBody>
      </p:sp>
    </p:spTree>
    <p:extLst>
      <p:ext uri="{BB962C8B-B14F-4D97-AF65-F5344CB8AC3E}">
        <p14:creationId xmlns:p14="http://schemas.microsoft.com/office/powerpoint/2010/main" val="1452430597"/>
      </p:ext>
    </p:extLst>
  </p:cSld>
  <p:clrMapOvr>
    <a:masterClrMapping/>
  </p:clrMapOvr>
  <p:timing>
    <p:tnLst>
      <p:par>
        <p:cTn id="1" dur="indefinite" restart="never" nodeType="tmRoot"/>
      </p:par>
    </p:tnLst>
  </p:timing>
</p:sld>
</file>

<file path=ppt/theme/theme1.xml><?xml version="1.0" encoding="utf-8"?>
<a:theme xmlns:a="http://schemas.openxmlformats.org/drawingml/2006/main" name="ERP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none" rtlCol="0">
        <a:spAutoFit/>
      </a:bodyPr>
      <a:lstStyle>
        <a:defPPr>
          <a:defRPr dirty="0" err="1" smtClean="0">
            <a:solidFill>
              <a:srgbClr val="717171"/>
            </a:solidFill>
            <a:latin typeface="Arial" pitchFamily="34" charset="0"/>
            <a:cs typeface="Arial" pitchFamily="34" charset="0"/>
          </a:defRPr>
        </a:defPPr>
      </a:lstStyle>
    </a:tx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ERP_Template</Template>
  <TotalTime>2010</TotalTime>
  <Words>9378</Words>
  <Application>Microsoft Office PowerPoint</Application>
  <PresentationFormat>On-screen Show (4:3)</PresentationFormat>
  <Paragraphs>889</Paragraphs>
  <Slides>92</Slides>
  <Notes>2</Notes>
  <HiddenSlides>0</HiddenSlides>
  <MMClips>0</MMClips>
  <ScaleCrop>false</ScaleCrop>
  <HeadingPairs>
    <vt:vector size="4" baseType="variant">
      <vt:variant>
        <vt:lpstr>Theme</vt:lpstr>
      </vt:variant>
      <vt:variant>
        <vt:i4>1</vt:i4>
      </vt:variant>
      <vt:variant>
        <vt:lpstr>Slide Titles</vt:lpstr>
      </vt:variant>
      <vt:variant>
        <vt:i4>92</vt:i4>
      </vt:variant>
    </vt:vector>
  </HeadingPairs>
  <TitlesOfParts>
    <vt:vector size="93" baseType="lpstr">
      <vt:lpstr>ERP_Template</vt:lpstr>
      <vt:lpstr>Phát triển hệ thống thông tin (IS Development)</vt:lpstr>
      <vt:lpstr>NỘI DUNG CHÍNH</vt:lpstr>
      <vt:lpstr>Tài liệu học tập</vt:lpstr>
      <vt:lpstr>PHƯƠNG PHÁP LUẬN HƯỚNG QUY TRÌNH (PROCESS-ORIENTED METHODOLOGIES) </vt:lpstr>
      <vt:lpstr>Phân tích thiết kế và thực hiện hệ thống thông tin có cấu trúc (STRADIS) </vt:lpstr>
      <vt:lpstr>Chu trình STRADIS: </vt:lpstr>
      <vt:lpstr>Yourdon Systems Method (YSM)</vt:lpstr>
      <vt:lpstr>Cách tiếp cận YSM có ba giai đoạn chính: </vt:lpstr>
      <vt:lpstr>Jackson Systems Development (JSD)</vt:lpstr>
      <vt:lpstr>JSD có ba giai đoạn chính: </vt:lpstr>
      <vt:lpstr>PHƯƠNG PHÁP LUẬN HỖN HỢP  (BLENDED METHODOLOGIES) </vt:lpstr>
      <vt:lpstr>Phương pháp phân tích và thiết kế hệ thống theo cấu trúc (SSADM) </vt:lpstr>
      <vt:lpstr>SSADM... </vt:lpstr>
      <vt:lpstr>SSADM... </vt:lpstr>
      <vt:lpstr>SSADM... </vt:lpstr>
      <vt:lpstr>SSADM...</vt:lpstr>
      <vt:lpstr>SSADM... </vt:lpstr>
      <vt:lpstr>SSADM: phiên bản mới </vt:lpstr>
      <vt:lpstr>MERISE</vt:lpstr>
      <vt:lpstr>Chu trình quyết định (Decision cycle) </vt:lpstr>
      <vt:lpstr>Chu trình vòng đời (Life cycle) </vt:lpstr>
      <vt:lpstr>Chu trình trừu tượng (Abstraction cycle) </vt:lpstr>
      <vt:lpstr>INFORMATION ENGINEERING (IE) </vt:lpstr>
      <vt:lpstr>Information Engineering ... </vt:lpstr>
      <vt:lpstr>Information Engineering ...</vt:lpstr>
      <vt:lpstr>Các giai đoạn chính của Information Engineering </vt:lpstr>
      <vt:lpstr>Information Engineering ... </vt:lpstr>
      <vt:lpstr>Information Engineering ... </vt:lpstr>
      <vt:lpstr>Welti ERP Development </vt:lpstr>
      <vt:lpstr>Welti ERP Development </vt:lpstr>
      <vt:lpstr>PHƯƠNG PHÁP LUẬN HƯỚNG ĐỐI TƯỢNG (OBJECT-ORIENTED METHODOLOGIES)</vt:lpstr>
      <vt:lpstr>Phân tích hướng đối tượng (OOA) </vt:lpstr>
      <vt:lpstr>Phân tích hướng đối tượng (OOA)... </vt:lpstr>
      <vt:lpstr>Rational Unified Process (RUP) </vt:lpstr>
      <vt:lpstr>Rational Unified Process (RUP)... </vt:lpstr>
      <vt:lpstr>Rational Unified Process (RUP)... </vt:lpstr>
      <vt:lpstr>PHƯƠNG PHÁP LUẬN PHÁT TRIỂN NHANH (RAPID DEVELOPMENT METHODOLOGIES)</vt:lpstr>
      <vt:lpstr>James Martin's RAD (JMRAD) </vt:lpstr>
      <vt:lpstr>James Martin's RAD (JMRAD)... </vt:lpstr>
      <vt:lpstr>Phương pháp phát triển hệ thống năng động (DSDM) </vt:lpstr>
      <vt:lpstr>Phương pháp phát triển hệ thống năng động (DSDM)...</vt:lpstr>
      <vt:lpstr>Phương pháp phát triển hệ thống năng động (DSDM)...</vt:lpstr>
      <vt:lpstr>Extreme Programming (XP) </vt:lpstr>
      <vt:lpstr>Phương pháp phát triển hệ thống thông tin WEB (WISDM) </vt:lpstr>
      <vt:lpstr>PHƯƠNG PHÁP LUẬN HƯỚNG CON NGƯỜI (PEOPLE-ORIENTED METHODOLOGIES)</vt:lpstr>
      <vt:lpstr> ETHICS </vt:lpstr>
      <vt:lpstr>ETHICS ... </vt:lpstr>
      <vt:lpstr>ETHICS ... </vt:lpstr>
      <vt:lpstr>ETHICS: thiết kế kỹ thuật-xã hội  (socio-technical design) </vt:lpstr>
      <vt:lpstr>ETHICS ... </vt:lpstr>
      <vt:lpstr>Mười lăm bước phiên bản được mô tả trong Mumford (1983) &amp; văn bản theo quy định </vt:lpstr>
      <vt:lpstr>ETHICS: thiết kế hệ thống tốt (good systems design)</vt:lpstr>
      <vt:lpstr>Đặc điểm của ETHICS</vt:lpstr>
      <vt:lpstr>Sử dụng ETHICS </vt:lpstr>
      <vt:lpstr>KADS</vt:lpstr>
      <vt:lpstr>KADS...</vt:lpstr>
      <vt:lpstr>CommonKADS</vt:lpstr>
      <vt:lpstr>CommonKADS...</vt:lpstr>
      <vt:lpstr>PHƯƠNG PHÁP LUẬN HƯỚNG TỔ CHỨC (ORGANISATIONAL-ORIENTED METHODOLOGIES) </vt:lpstr>
      <vt:lpstr>Phương pháp luận hệ thống mềm  (SSM: Soft Systems Methodology) </vt:lpstr>
      <vt:lpstr>Cách tiếp cận hệ thống </vt:lpstr>
      <vt:lpstr>Cách tiếp cận hệ thống... </vt:lpstr>
      <vt:lpstr>Cách tiếp cận hệ thống... </vt:lpstr>
      <vt:lpstr>Cách tiếp cận hệ thống... </vt:lpstr>
      <vt:lpstr>Tư duy hệ thống "cứng" (hard) với "mềm" (soft)</vt:lpstr>
      <vt:lpstr>Phương pháp luận hệ thống mềm (SSM)</vt:lpstr>
      <vt:lpstr>Tư duy hệ thống "cứng" (“hard” systems thinking) </vt:lpstr>
      <vt:lpstr>Tư duy hệ thống "mềm" (“soft” systems thinking)  </vt:lpstr>
      <vt:lpstr>Phương pháp luận hệ thống mềm (SSM) </vt:lpstr>
      <vt:lpstr>Sự phát triển của SSM: nghiên cứu hành động</vt:lpstr>
      <vt:lpstr>Sự phát triển của SSM </vt:lpstr>
      <vt:lpstr>Các giai đoạn của SSM: </vt:lpstr>
      <vt:lpstr>SSM chế độ 2 </vt:lpstr>
      <vt:lpstr>SSM và hệ thống thông tin </vt:lpstr>
      <vt:lpstr>SSM: những lời chỉ trích </vt:lpstr>
      <vt:lpstr>Information Systems Work and Analysis of Change (ISAC)</vt:lpstr>
      <vt:lpstr>Information Systems Work and Analysis of Change (ISAC)...</vt:lpstr>
      <vt:lpstr>PROCESS INNOVATION (PI) </vt:lpstr>
      <vt:lpstr>PRoject IN Controlled Environments (PRINCE) </vt:lpstr>
      <vt:lpstr>PRoject IN Controlled Environments (PRINCE)...</vt:lpstr>
      <vt:lpstr>Renaissance </vt:lpstr>
      <vt:lpstr>Renaissance... </vt:lpstr>
      <vt:lpstr>Renaissance...</vt:lpstr>
      <vt:lpstr>Renaissance...</vt:lpstr>
      <vt:lpstr>CÁC KHUÔN MẪU (FRAMEWORKS) </vt:lpstr>
      <vt:lpstr>MultiView </vt:lpstr>
      <vt:lpstr>MultiView... </vt:lpstr>
      <vt:lpstr>Strategic Options Development and Analysis (SODA)</vt:lpstr>
      <vt:lpstr>Capability Maturity Model (CMM) </vt:lpstr>
      <vt:lpstr>Euromethod </vt:lpstr>
      <vt:lpstr>Euromethod... </vt:lpstr>
      <vt:lpstr>Hỏi đáp</vt:lpstr>
    </vt:vector>
  </TitlesOfParts>
  <Company>Intel Corporation</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Hệ thống hoạch định  nguồn lực doanh nghiệp</dc:title>
  <dc:creator>Anh Vu</dc:creator>
  <cp:lastModifiedBy>user</cp:lastModifiedBy>
  <cp:revision>123</cp:revision>
  <dcterms:created xsi:type="dcterms:W3CDTF">2012-09-01T02:53:44Z</dcterms:created>
  <dcterms:modified xsi:type="dcterms:W3CDTF">2013-04-03T07:01:57Z</dcterms:modified>
</cp:coreProperties>
</file>