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28"/>
  </p:notesMasterIdLst>
  <p:sldIdLst>
    <p:sldId id="256" r:id="rId2"/>
    <p:sldId id="258"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1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348" autoAdjust="0"/>
  </p:normalViewPr>
  <p:slideViewPr>
    <p:cSldViewPr>
      <p:cViewPr varScale="1">
        <p:scale>
          <a:sx n="82" d="100"/>
          <a:sy n="82" d="100"/>
        </p:scale>
        <p:origin x="-91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03/04/2013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rtl="0"/>
            <a:r>
              <a:rPr lang="vi-VN" b="0" i="0" u="none" strike="noStrike" baseline="0" smtClean="0">
                <a:solidFill>
                  <a:srgbClr val="4F81BD"/>
                </a:solidFill>
                <a:latin typeface="Cambria"/>
              </a:rPr>
              <a:t>Một khung mẫu cụ thể hơn để so sánh các phương pháp được đề xuất.  Khung mẫu này có bảy yếu tố. </a:t>
            </a:r>
          </a:p>
          <a:p>
            <a:pPr marL="171450" marR="0" lvl="0" indent="-171450" rtl="0">
              <a:buFont typeface="Arial" pitchFamily="34" charset="0"/>
              <a:buChar char="•"/>
            </a:pPr>
            <a:r>
              <a:rPr lang="vi-VN" b="0" i="0" u="none" strike="noStrike" baseline="0" smtClean="0">
                <a:solidFill>
                  <a:srgbClr val="4F81BD"/>
                </a:solidFill>
                <a:latin typeface="Cambria"/>
              </a:rPr>
              <a:t>Yếu tố đầu tiên liên quan đến việc xác định các triết lý cơ bản đằng sau phương pháp luận (tức là những gì mang lại cho nó nét riêng đặc biệt của nó và lý do tại sao các tác giả nghĩ rằng đó là một cách thích hợp để phát triển các hệ thống thông tin). </a:t>
            </a:r>
          </a:p>
          <a:p>
            <a:pPr marL="171450" marR="0" lvl="0" indent="-171450" rtl="0">
              <a:buFont typeface="Arial" pitchFamily="34" charset="0"/>
              <a:buChar char="•"/>
            </a:pPr>
            <a:r>
              <a:rPr lang="vi-VN" b="0" i="0" u="none" strike="noStrike" baseline="0" smtClean="0">
                <a:solidFill>
                  <a:srgbClr val="4F81BD"/>
                </a:solidFill>
                <a:latin typeface="Cambria"/>
              </a:rPr>
              <a:t>Yếu tố thứ hai liên quan đến các mô hình mà phương pháp luận sử dụng (tức là cách mà 'thế giới thực được mô hình hóa và trừu tượng). </a:t>
            </a:r>
          </a:p>
          <a:p>
            <a:pPr marL="171450" marR="0" lvl="0" indent="-171450" rtl="0">
              <a:buFont typeface="Arial" pitchFamily="34" charset="0"/>
              <a:buChar char="•"/>
            </a:pPr>
            <a:r>
              <a:rPr lang="vi-VN" b="0" i="0" u="none" strike="noStrike" baseline="0" smtClean="0">
                <a:solidFill>
                  <a:srgbClr val="4F81BD"/>
                </a:solidFill>
                <a:latin typeface="Cambria"/>
              </a:rPr>
              <a:t>Yếu tố thứ ba là các kỹ thuật và các công cụ cụ thể được đề nghị. </a:t>
            </a:r>
          </a:p>
          <a:p>
            <a:pPr marL="171450" marR="0" lvl="0" indent="-171450" rtl="0">
              <a:buFont typeface="Arial" pitchFamily="34" charset="0"/>
              <a:buChar char="•"/>
            </a:pPr>
            <a:r>
              <a:rPr lang="vi-VN" b="0" i="0" u="none" strike="noStrike" baseline="0" smtClean="0">
                <a:solidFill>
                  <a:srgbClr val="4F81BD"/>
                </a:solidFill>
                <a:latin typeface="Cambria"/>
              </a:rPr>
              <a:t>Yếu tố thứ tư cho thấy so sánh phạm vi của các phương pháp luận, </a:t>
            </a:r>
          </a:p>
          <a:p>
            <a:pPr marL="171450" marR="0" lvl="0" indent="-171450" rtl="0">
              <a:buFont typeface="Arial" pitchFamily="34" charset="0"/>
              <a:buChar char="•"/>
            </a:pPr>
            <a:r>
              <a:rPr lang="vi-VN" b="0" i="0" u="none" strike="noStrike" baseline="0" smtClean="0">
                <a:solidFill>
                  <a:srgbClr val="4F81BD"/>
                </a:solidFill>
                <a:latin typeface="Cambria"/>
              </a:rPr>
              <a:t>Thứ năm là các kết quả đầu ra của phương pháp luận, </a:t>
            </a:r>
          </a:p>
          <a:p>
            <a:pPr marL="171450" marR="0" lvl="0" indent="-171450" rtl="0">
              <a:buFont typeface="Arial" pitchFamily="34" charset="0"/>
              <a:buChar char="•"/>
            </a:pPr>
            <a:r>
              <a:rPr lang="vi-VN" b="0" i="0" u="none" strike="noStrike" baseline="0" smtClean="0">
                <a:solidFill>
                  <a:srgbClr val="4F81BD"/>
                </a:solidFill>
                <a:latin typeface="Cambria"/>
              </a:rPr>
              <a:t>Thứ sáu là thực tế (ví dụ như số lượng và kinh nghiệm của người dùng hiện tại), và cuối cùng </a:t>
            </a:r>
          </a:p>
          <a:p>
            <a:pPr marL="171450" marR="0" lvl="0" indent="-171450" rtl="0">
              <a:buFont typeface="Arial" pitchFamily="34" charset="0"/>
              <a:buChar char="•"/>
            </a:pPr>
            <a:r>
              <a:rPr lang="vi-VN" b="0" i="0" u="none" strike="noStrike" baseline="0" smtClean="0">
                <a:solidFill>
                  <a:srgbClr val="4F81BD"/>
                </a:solidFill>
                <a:latin typeface="Cambria"/>
              </a:rPr>
              <a:t>Yếu tố thứ bảy là bản chất của bản thân sản phẩm (tức là những gì bạn thực sự nhận được khi bạn mua một phương pháp luận). </a:t>
            </a:r>
          </a:p>
        </p:txBody>
      </p:sp>
      <p:sp>
        <p:nvSpPr>
          <p:cNvPr id="4" name="Slide Number Placeholder 3"/>
          <p:cNvSpPr>
            <a:spLocks noGrp="1"/>
          </p:cNvSpPr>
          <p:nvPr>
            <p:ph type="sldNum" sz="quarter" idx="10"/>
          </p:nvPr>
        </p:nvSpPr>
        <p:spPr/>
        <p:txBody>
          <a:bodyPr/>
          <a:lstStyle/>
          <a:p>
            <a:fld id="{A0865BC0-FC88-4CE6-B4E1-B41810993E23}" type="slidenum">
              <a:rPr lang="en-US" smtClean="0"/>
              <a:t>16</a:t>
            </a:fld>
            <a:endParaRPr lang="en-US"/>
          </a:p>
        </p:txBody>
      </p:sp>
    </p:spTree>
    <p:extLst>
      <p:ext uri="{BB962C8B-B14F-4D97-AF65-F5344CB8AC3E}">
        <p14:creationId xmlns:p14="http://schemas.microsoft.com/office/powerpoint/2010/main" val="2782683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mtClean="0"/>
              <a:t>Điều này có nghĩa là chúng ta đang ở trong một thời đại mà có lẽ là nhu cầu về các phương pháp luận quan trọng hơn và điều đó không nhìn thấy chúng như là một cách thức giải quyết các vấn đề của phát triển hệ thống. Trong thời kỳ này, một loạt cách tiếp cận tồn tại, bao gồm cả việc sử dụng một phương pháp luận thông qua phát triển đặc biệt mà không có một phương pháp luận hoặc thuê ngoài để phát triển. </a:t>
            </a:r>
            <a:endParaRPr lang="en-US"/>
          </a:p>
        </p:txBody>
      </p:sp>
      <p:sp>
        <p:nvSpPr>
          <p:cNvPr id="4" name="Slide Number Placeholder 3"/>
          <p:cNvSpPr>
            <a:spLocks noGrp="1"/>
          </p:cNvSpPr>
          <p:nvPr>
            <p:ph type="sldNum" sz="quarter" idx="10"/>
          </p:nvPr>
        </p:nvSpPr>
        <p:spPr/>
        <p:txBody>
          <a:bodyPr/>
          <a:lstStyle/>
          <a:p>
            <a:fld id="{A0865BC0-FC88-4CE6-B4E1-B41810993E23}" type="slidenum">
              <a:rPr lang="en-US" smtClean="0"/>
              <a:t>18</a:t>
            </a:fld>
            <a:endParaRPr lang="en-US"/>
          </a:p>
        </p:txBody>
      </p:sp>
    </p:spTree>
    <p:extLst>
      <p:ext uri="{BB962C8B-B14F-4D97-AF65-F5344CB8AC3E}">
        <p14:creationId xmlns:p14="http://schemas.microsoft.com/office/powerpoint/2010/main" val="369238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mtClean="0"/>
              <a:t>Vấn đề về những gì được nhận khi mua hoặc chấp nhận một phương pháp luận trong thực tế phải được giải quyết.  Điều này thay đổi đáng kể từ một sản phẩm đầy đủ toàn diện, bao gồm cả hướng dẫn sử dụng và phần mềm, bao gồm phạm vi của chu trình, một bài báo ngắn hoặc một cuốn sách. </a:t>
            </a:r>
          </a:p>
          <a:p>
            <a:endParaRPr lang="en-US"/>
          </a:p>
        </p:txBody>
      </p:sp>
      <p:sp>
        <p:nvSpPr>
          <p:cNvPr id="4" name="Slide Number Placeholder 3"/>
          <p:cNvSpPr>
            <a:spLocks noGrp="1"/>
          </p:cNvSpPr>
          <p:nvPr>
            <p:ph type="sldNum" sz="quarter" idx="10"/>
          </p:nvPr>
        </p:nvSpPr>
        <p:spPr/>
        <p:txBody>
          <a:bodyPr/>
          <a:lstStyle/>
          <a:p>
            <a:fld id="{A0865BC0-FC88-4CE6-B4E1-B41810993E23}" type="slidenum">
              <a:rPr lang="en-US" smtClean="0"/>
              <a:t>21</a:t>
            </a:fld>
            <a:endParaRPr lang="en-US"/>
          </a:p>
        </p:txBody>
      </p:sp>
    </p:spTree>
    <p:extLst>
      <p:ext uri="{BB962C8B-B14F-4D97-AF65-F5344CB8AC3E}">
        <p14:creationId xmlns:p14="http://schemas.microsoft.com/office/powerpoint/2010/main" val="442508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vi-VN" smtClean="0"/>
              <a:t>Chương 6: Lựa chọn phương pháp luận phát triển HTTT</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Segoe UI" pitchFamily="34"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130190" y="6368527"/>
            <a:ext cx="4060810" cy="337073"/>
          </a:xfrm>
        </p:spPr>
        <p:txBody>
          <a:bodyPr/>
          <a:lstStyle/>
          <a:p>
            <a:r>
              <a:rPr lang="vi-VN" smtClean="0"/>
              <a:t>Chương 6: Lựa chọn phương pháp luận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CD2B71D-CE3D-418D-91F9-644946DB5BFF}" type="datetime1">
              <a:rPr lang="en-US" smtClean="0"/>
              <a:t>03/04/2013</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6: Lựa chọn phương pháp luận phát triển HTTT</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881F343-48C3-424E-9CEA-69445F4274BB}" type="datetime1">
              <a:rPr lang="en-US" smtClean="0"/>
              <a:t>03/04/2013</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6: Lựa chọn phương pháp luận phát triển HTTT</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FB3297F3-3787-4C36-83CD-90FBA2279EAB}" type="datetime1">
              <a:rPr lang="en-US" smtClean="0"/>
              <a:t>03/04/2013</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6: Lựa chọn phương pháp luận phát triển HTTT</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2EE16BC-9F61-4B11-8E6D-277F53B12BE7}" type="datetime1">
              <a:rPr lang="en-US" smtClean="0"/>
              <a:t>03/04/2013</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9690F5CF-2DBA-41E6-A739-6785DA7654D2}" type="datetime1">
              <a:rPr lang="en-US" smtClean="0"/>
              <a:t>03/04/2013</a:t>
            </a:fld>
            <a:endParaRPr lang="en-US"/>
          </a:p>
        </p:txBody>
      </p:sp>
      <p:sp>
        <p:nvSpPr>
          <p:cNvPr id="6" name="Footer Placeholder 5"/>
          <p:cNvSpPr>
            <a:spLocks noGrp="1"/>
          </p:cNvSpPr>
          <p:nvPr>
            <p:ph type="ftr" sz="quarter" idx="11"/>
          </p:nvPr>
        </p:nvSpPr>
        <p:spPr/>
        <p:txBody>
          <a:bodyPr/>
          <a:lstStyle/>
          <a:p>
            <a:r>
              <a:rPr lang="vi-VN" smtClean="0"/>
              <a:t>Chương 6: Lựa chọn phương pháp luận phát triển HTTT</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18244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9BA8C-0799-47E6-8742-08DAD2FDE143}" type="datetime1">
              <a:rPr lang="en-US" smtClean="0"/>
              <a:t>03/04/2013</a:t>
            </a:fld>
            <a:endParaRPr lang="en-US"/>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a:t>
            </a:fld>
            <a:endParaRPr lang="en-US"/>
          </a:p>
        </p:txBody>
      </p:sp>
    </p:spTree>
    <p:extLst>
      <p:ext uri="{BB962C8B-B14F-4D97-AF65-F5344CB8AC3E}">
        <p14:creationId xmlns:p14="http://schemas.microsoft.com/office/powerpoint/2010/main" val="173183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0" y="6368527"/>
            <a:ext cx="3375009" cy="260873"/>
          </a:xfrm>
          <a:prstGeom prst="rect">
            <a:avLst/>
          </a:prstGeom>
        </p:spPr>
        <p:txBody>
          <a:bodyPr vert="horz" lIns="91440" tIns="45720" rIns="91440" bIns="45720" rtlCol="0" anchor="t" anchorCtr="0"/>
          <a:lstStyle>
            <a:lvl1pPr algn="l">
              <a:defRPr sz="1200">
                <a:solidFill>
                  <a:srgbClr val="626262"/>
                </a:solidFill>
                <a:latin typeface="Arial" pitchFamily="34" charset="0"/>
                <a:cs typeface="Arial" pitchFamily="34" charset="0"/>
              </a:defRPr>
            </a:lvl1pPr>
          </a:lstStyle>
          <a:p>
            <a:r>
              <a:rPr lang="vi-VN" smtClean="0"/>
              <a:t>Chương 6: Lựa chọn phương pháp luận phát triển HTTT</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Arial" pitchFamily="34"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Segoe UI" pitchFamily="34" charset="0"/>
                <a:ea typeface="+mn-ea"/>
                <a:cs typeface="Segoe UI" pitchFamily="34" charset="0"/>
              </a:rPr>
              <a:t>Hệ thống thông tin quản lý  </a:t>
            </a:r>
            <a:r>
              <a:rPr lang="en-US" sz="2000" kern="1200" baseline="30000" smtClean="0">
                <a:solidFill>
                  <a:schemeClr val="bg1"/>
                </a:solidFill>
                <a:latin typeface="Segoe UI" pitchFamily="34" charset="0"/>
                <a:ea typeface="+mn-ea"/>
                <a:cs typeface="Segoe UI" pitchFamily="34" charset="0"/>
              </a:rPr>
              <a:t> </a:t>
            </a:r>
            <a:endParaRPr lang="en-US" sz="2000" kern="1200" baseline="30000" dirty="0" smtClean="0">
              <a:solidFill>
                <a:schemeClr val="bg1"/>
              </a:solidFill>
              <a:latin typeface="Segoe UI" pitchFamily="34" charset="0"/>
              <a:ea typeface="+mn-ea"/>
              <a:cs typeface="Segoe UI" pitchFamily="34" charset="0"/>
            </a:endParaRPr>
          </a:p>
          <a:p>
            <a:pPr>
              <a:spcBef>
                <a:spcPts val="600"/>
              </a:spcBef>
              <a:tabLst>
                <a:tab pos="6400800" algn="r"/>
              </a:tabLst>
            </a:pPr>
            <a:r>
              <a:rPr lang="en-US" sz="2800" b="1" kern="1200" baseline="0" smtClean="0">
                <a:solidFill>
                  <a:schemeClr val="bg1"/>
                </a:solidFill>
                <a:latin typeface="Segoe UI" pitchFamily="34" charset="0"/>
                <a:ea typeface="+mn-ea"/>
                <a:cs typeface="Segoe UI" pitchFamily="34" charset="0"/>
              </a:rPr>
              <a:t>Phát triển hệ thống thông tin</a:t>
            </a:r>
            <a:r>
              <a:rPr lang="en-US" sz="2000" kern="1200" cap="small" baseline="30000" dirty="0" smtClean="0">
                <a:solidFill>
                  <a:schemeClr val="tx1"/>
                </a:solidFill>
                <a:latin typeface="Segoe UI" pitchFamily="34" charset="0"/>
                <a:ea typeface="+mn-ea"/>
                <a:cs typeface="Segoe UI" pitchFamily="34" charset="0"/>
              </a:rPr>
              <a:t>	</a:t>
            </a:r>
            <a:endParaRPr lang="en-US" sz="2000" b="1" kern="1200" cap="small" baseline="30000" dirty="0" smtClean="0">
              <a:solidFill>
                <a:schemeClr val="bg1"/>
              </a:solidFill>
              <a:latin typeface="Segoe UI" pitchFamily="34"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E66CD39-E7E0-45E4-B9B2-51F71BEA605E}" type="datetime1">
              <a:rPr lang="en-US" smtClean="0"/>
              <a:t>03/04/2013</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8" r:id="rId6"/>
    <p:sldLayoutId id="2147483669"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Arial" pitchFamily="34"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Arial" pitchFamily="34"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Arial" pitchFamily="34"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Arial" pitchFamily="34"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Arial" pitchFamily="34"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505200"/>
            <a:ext cx="8458200" cy="1676400"/>
          </a:xfrm>
        </p:spPr>
        <p:txBody>
          <a:bodyPr>
            <a:noAutofit/>
          </a:bodyPr>
          <a:lstStyle/>
          <a:p>
            <a:r>
              <a:rPr lang="vi-VN" sz="3600" i="1" smtClean="0"/>
              <a:t>Chương </a:t>
            </a:r>
            <a:r>
              <a:rPr lang="en-US" sz="3600" i="1"/>
              <a:t>6</a:t>
            </a:r>
            <a:r>
              <a:rPr lang="vi-VN" sz="3600" i="1" smtClean="0"/>
              <a:t> </a:t>
            </a:r>
            <a:endParaRPr lang="vi-VN" sz="3600" i="1"/>
          </a:p>
          <a:p>
            <a:r>
              <a:rPr lang="vi-VN" sz="3600" b="1"/>
              <a:t>LỰA CHỌN PHƯƠNG PHÁP LUẬN PHÁT TRIỂN HỆ THỐNG THÔNG TIN QUẢN LÝ</a:t>
            </a:r>
            <a:endParaRPr lang="vi-VN" sz="3600" b="1"/>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4000" b="1" smtClean="0">
                <a:solidFill>
                  <a:srgbClr val="365F91"/>
                </a:solidFill>
                <a:latin typeface="Cambria"/>
              </a:rPr>
              <a:t>NỘI DUNG CHÍNH</a:t>
            </a:r>
            <a:endParaRPr lang="en-US" sz="4000" b="1">
              <a:solidFill>
                <a:srgbClr val="365F91"/>
              </a:solidFill>
              <a:latin typeface="Cambria"/>
            </a:endParaRPr>
          </a:p>
        </p:txBody>
      </p:sp>
      <p:sp>
        <p:nvSpPr>
          <p:cNvPr id="3" name="Text Placeholder 2"/>
          <p:cNvSpPr>
            <a:spLocks noGrp="1"/>
          </p:cNvSpPr>
          <p:nvPr>
            <p:ph idx="1"/>
          </p:nvPr>
        </p:nvSpPr>
        <p:spPr>
          <a:xfrm>
            <a:off x="283780" y="1981200"/>
            <a:ext cx="8707820" cy="4343400"/>
          </a:xfrm>
        </p:spPr>
        <p:txBody>
          <a:bodyPr>
            <a:noAutofit/>
          </a:bodyPr>
          <a:lstStyle/>
          <a:p>
            <a:pPr marL="514350" indent="-514350">
              <a:buFont typeface="+mj-lt"/>
              <a:buAutoNum type="arabicPeriod"/>
            </a:pPr>
            <a:r>
              <a:rPr lang="vi-VN" b="1">
                <a:solidFill>
                  <a:srgbClr val="4F81BD"/>
                </a:solidFill>
                <a:latin typeface="Cambria"/>
              </a:rPr>
              <a:t>CÁC MÔ HÌNH VÀ KHUNG </a:t>
            </a:r>
            <a:r>
              <a:rPr lang="en-US" b="1">
                <a:solidFill>
                  <a:srgbClr val="4F81BD"/>
                </a:solidFill>
                <a:latin typeface="Cambria"/>
              </a:rPr>
              <a:t>MẪU </a:t>
            </a:r>
            <a:r>
              <a:rPr lang="vi-VN" b="1">
                <a:solidFill>
                  <a:srgbClr val="4F81BD"/>
                </a:solidFill>
                <a:latin typeface="Cambria"/>
              </a:rPr>
              <a:t>SO SÁNH</a:t>
            </a:r>
          </a:p>
          <a:p>
            <a:pPr marL="514350" indent="-514350">
              <a:buFont typeface="+mj-lt"/>
              <a:buAutoNum type="arabicPeriod"/>
            </a:pPr>
            <a:r>
              <a:rPr lang="vi-VN" b="1">
                <a:solidFill>
                  <a:srgbClr val="4F81BD"/>
                </a:solidFill>
                <a:latin typeface="Cambria"/>
              </a:rPr>
              <a:t>SO SÁNH CÁC PHƯƠNG PHÁP PHÁT TRIỂN HỆ THỐNG THÔNG TIN QUẢN LÝ</a:t>
            </a:r>
          </a:p>
          <a:p>
            <a:pPr marL="514350" indent="-514350">
              <a:buFont typeface="+mj-lt"/>
              <a:buAutoNum type="arabicPeriod"/>
            </a:pPr>
            <a:r>
              <a:rPr lang="vi-VN" b="1">
                <a:solidFill>
                  <a:srgbClr val="4F81BD"/>
                </a:solidFill>
                <a:latin typeface="Cambria"/>
              </a:rPr>
              <a:t>LỰA CHỌN PHƯƠNG PHÁP PHÁT TRIỂN HỆ THỐNG THÔNG TIN QUẢN LÝ</a:t>
            </a:r>
            <a:r>
              <a:rPr lang="en-US" b="1">
                <a:solidFill>
                  <a:srgbClr val="4F81BD"/>
                </a:solidFill>
                <a:latin typeface="Cambria"/>
              </a:rPr>
              <a:t> </a:t>
            </a:r>
            <a:endParaRPr lang="en-US" b="1" dirty="0">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a:t>
            </a:fld>
            <a:endParaRPr lang="en-US"/>
          </a:p>
        </p:txBody>
      </p:sp>
      <p:sp>
        <p:nvSpPr>
          <p:cNvPr id="4" name="Date Placeholder 3"/>
          <p:cNvSpPr>
            <a:spLocks noGrp="1"/>
          </p:cNvSpPr>
          <p:nvPr>
            <p:ph type="dt" sz="half" idx="2"/>
          </p:nvPr>
        </p:nvSpPr>
        <p:spPr/>
        <p:txBody>
          <a:bodyPr/>
          <a:lstStyle/>
          <a:p>
            <a:fld id="{78130714-61B1-4990-AEBB-7F3F3157BD25}" type="datetime1">
              <a:rPr lang="en-US" smtClean="0"/>
              <a:t>03/04/2013</a:t>
            </a:fld>
            <a:endParaRPr lang="en-US"/>
          </a:p>
        </p:txBody>
      </p:sp>
    </p:spTree>
    <p:extLst>
      <p:ext uri="{BB962C8B-B14F-4D97-AF65-F5344CB8AC3E}">
        <p14:creationId xmlns:p14="http://schemas.microsoft.com/office/powerpoint/2010/main" val="3152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6: Lựa chọn phương pháp luận phát triển HTTT</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sz="2800" b="1" dirty="0" err="1" smtClean="0"/>
              <a:t>Tài</a:t>
            </a:r>
            <a:r>
              <a:rPr lang="en-US" sz="2800" b="1" dirty="0" smtClean="0"/>
              <a:t> </a:t>
            </a:r>
            <a:r>
              <a:rPr lang="en-US" sz="2800" b="1" dirty="0" err="1" smtClean="0"/>
              <a:t>liệu</a:t>
            </a:r>
            <a:r>
              <a:rPr lang="en-US" sz="2800" b="1" dirty="0" smtClean="0"/>
              <a:t> </a:t>
            </a:r>
            <a:r>
              <a:rPr lang="en-US" sz="2800" b="1" dirty="0" err="1" smtClean="0"/>
              <a:t>và</a:t>
            </a:r>
            <a:r>
              <a:rPr lang="en-US" sz="2800" b="1" dirty="0" smtClean="0"/>
              <a:t> </a:t>
            </a:r>
            <a:r>
              <a:rPr lang="en-US" sz="2800" b="1" dirty="0" err="1" smtClean="0"/>
              <a:t>giáo</a:t>
            </a:r>
            <a:r>
              <a:rPr lang="en-US" sz="2800" b="1" dirty="0" smtClean="0"/>
              <a:t> </a:t>
            </a:r>
            <a:r>
              <a:rPr lang="en-US" sz="2800" b="1" dirty="0" err="1" smtClean="0"/>
              <a:t>trình</a:t>
            </a:r>
            <a:r>
              <a:rPr lang="en-US" sz="2800" b="1" dirty="0" smtClean="0"/>
              <a:t> </a:t>
            </a:r>
            <a:r>
              <a:rPr lang="en-US" sz="2800" b="1" dirty="0" err="1" smtClean="0"/>
              <a:t>chính</a:t>
            </a:r>
            <a:r>
              <a:rPr lang="en-US" sz="2800" b="1" dirty="0" smtClean="0"/>
              <a:t>:</a:t>
            </a:r>
          </a:p>
          <a:p>
            <a:pPr marL="911225" lvl="1" indent="-447675">
              <a:lnSpc>
                <a:spcPct val="120000"/>
              </a:lnSpc>
              <a:spcBef>
                <a:spcPts val="600"/>
              </a:spcBef>
            </a:pPr>
            <a:r>
              <a:rPr lang="en-US" sz="2400" dirty="0" smtClean="0"/>
              <a:t>Slide </a:t>
            </a:r>
            <a:r>
              <a:rPr lang="en-US" sz="2400" err="1" smtClean="0"/>
              <a:t>bài</a:t>
            </a:r>
            <a:r>
              <a:rPr lang="en-US" sz="2400" smtClean="0"/>
              <a:t> giảng.</a:t>
            </a:r>
            <a:endParaRPr lang="en-US" sz="2400" dirty="0" smtClean="0"/>
          </a:p>
          <a:p>
            <a:pPr>
              <a:lnSpc>
                <a:spcPct val="120000"/>
              </a:lnSpc>
              <a:spcBef>
                <a:spcPts val="600"/>
              </a:spcBef>
            </a:pPr>
            <a:r>
              <a:rPr lang="en-US" sz="2800" b="1" smtClean="0"/>
              <a:t>Tài </a:t>
            </a:r>
            <a:r>
              <a:rPr lang="en-US" sz="2800" b="1" dirty="0" err="1" smtClean="0"/>
              <a:t>liệu</a:t>
            </a:r>
            <a:r>
              <a:rPr lang="en-US" sz="2800" b="1" dirty="0" smtClean="0"/>
              <a:t> </a:t>
            </a:r>
            <a:r>
              <a:rPr lang="en-US" sz="2800" b="1" dirty="0" err="1" smtClean="0"/>
              <a:t>tham</a:t>
            </a:r>
            <a:r>
              <a:rPr lang="en-US" sz="2800" b="1" dirty="0" smtClean="0"/>
              <a:t> </a:t>
            </a:r>
            <a:r>
              <a:rPr lang="en-US" sz="2800" b="1" dirty="0" err="1" smtClean="0"/>
              <a:t>khảo</a:t>
            </a:r>
            <a:r>
              <a:rPr lang="en-US" sz="2800" b="1" dirty="0" smtClean="0"/>
              <a:t>:</a:t>
            </a:r>
            <a:endParaRPr lang="en-US" sz="2800" b="1" i="1" dirty="0" smtClean="0"/>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endParaRPr lang="en-US" sz="2400" smtClean="0"/>
          </a:p>
          <a:p>
            <a:pPr lvl="2"/>
            <a:r>
              <a:rPr lang="en-US" sz="2000" smtClean="0"/>
              <a:t>Chapter </a:t>
            </a:r>
            <a:r>
              <a:rPr lang="en-US" sz="2000" smtClean="0"/>
              <a:t>27, 28</a:t>
            </a:r>
            <a:endParaRPr lang="en-US" sz="2000"/>
          </a:p>
        </p:txBody>
      </p:sp>
      <p:sp>
        <p:nvSpPr>
          <p:cNvPr id="4" name="Date Placeholder 3"/>
          <p:cNvSpPr>
            <a:spLocks noGrp="1"/>
          </p:cNvSpPr>
          <p:nvPr>
            <p:ph type="dt" sz="half" idx="10"/>
          </p:nvPr>
        </p:nvSpPr>
        <p:spPr/>
        <p:txBody>
          <a:bodyPr/>
          <a:lstStyle/>
          <a:p>
            <a:fld id="{D8A2FDE1-DA06-4D2E-AEA9-620951931288}" type="datetime1">
              <a:rPr lang="en-US" smtClean="0"/>
              <a:t>03/04/2013</a:t>
            </a:fld>
            <a:endParaRPr lang="en-US"/>
          </a:p>
        </p:txBody>
      </p:sp>
    </p:spTree>
    <p:extLst>
      <p:ext uri="{BB962C8B-B14F-4D97-AF65-F5344CB8AC3E}">
        <p14:creationId xmlns:p14="http://schemas.microsoft.com/office/powerpoint/2010/main" val="2892850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1. CÁC MÔ HÌNH VÀ KHUNG MẪU</a:t>
            </a:r>
            <a:r>
              <a:rPr lang="en-US" b="1" i="0" u="none" strike="noStrike" smtClean="0">
                <a:solidFill>
                  <a:srgbClr val="365F91"/>
                </a:solidFill>
                <a:latin typeface="Cambria"/>
              </a:rPr>
              <a:t> </a:t>
            </a:r>
            <a:r>
              <a:rPr lang="en-US" b="1" i="0" u="none" strike="noStrike" baseline="0" smtClean="0">
                <a:solidFill>
                  <a:srgbClr val="365F91"/>
                </a:solidFill>
                <a:latin typeface="Cambria"/>
              </a:rPr>
              <a:t>SO SÁNH</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marL="457200" lvl="0" indent="-457200">
              <a:spcBef>
                <a:spcPts val="600"/>
              </a:spcBef>
              <a:buFont typeface="Wingdings" pitchFamily="2" charset="2"/>
              <a:buChar char="q"/>
            </a:pPr>
            <a:r>
              <a:rPr lang="en-US" sz="3000" b="1" smtClean="0">
                <a:solidFill>
                  <a:srgbClr val="365F91"/>
                </a:solidFill>
                <a:latin typeface="Cambria"/>
              </a:rPr>
              <a:t>Cơ sở của phương pháp luận</a:t>
            </a:r>
          </a:p>
          <a:p>
            <a:pPr marL="457200" lvl="0" indent="-457200">
              <a:spcBef>
                <a:spcPts val="600"/>
              </a:spcBef>
              <a:buFont typeface="Wingdings" pitchFamily="2" charset="2"/>
              <a:buChar char="q"/>
            </a:pPr>
            <a:r>
              <a:rPr lang="vi-VN" sz="3000" b="1" smtClean="0">
                <a:solidFill>
                  <a:srgbClr val="365F91"/>
                </a:solidFill>
                <a:latin typeface="Cambria"/>
              </a:rPr>
              <a:t>Mô </a:t>
            </a:r>
            <a:r>
              <a:rPr lang="vi-VN" sz="3000" b="1">
                <a:solidFill>
                  <a:srgbClr val="365F91"/>
                </a:solidFill>
                <a:latin typeface="Cambria"/>
              </a:rPr>
              <a:t>hình (Paradigms</a:t>
            </a:r>
            <a:r>
              <a:rPr lang="vi-VN" sz="3000" b="1" smtClean="0">
                <a:solidFill>
                  <a:srgbClr val="365F91"/>
                </a:solidFill>
                <a:latin typeface="Cambria"/>
              </a:rPr>
              <a:t>)</a:t>
            </a:r>
            <a:endParaRPr lang="en-US" sz="3000" b="1" smtClean="0">
              <a:solidFill>
                <a:srgbClr val="365F91"/>
              </a:solidFill>
              <a:latin typeface="Cambria"/>
            </a:endParaRPr>
          </a:p>
          <a:p>
            <a:pPr marL="457200" lvl="0" indent="-457200">
              <a:spcBef>
                <a:spcPts val="600"/>
              </a:spcBef>
              <a:buFont typeface="Wingdings" pitchFamily="2" charset="2"/>
              <a:buChar char="q"/>
            </a:pPr>
            <a:r>
              <a:rPr lang="en-US" sz="3000" b="1" smtClean="0">
                <a:solidFill>
                  <a:srgbClr val="365F91"/>
                </a:solidFill>
                <a:latin typeface="Cambria"/>
              </a:rPr>
              <a:t>Khung </a:t>
            </a:r>
            <a:r>
              <a:rPr lang="en-US" sz="3000" b="1">
                <a:solidFill>
                  <a:srgbClr val="365F91"/>
                </a:solidFill>
                <a:latin typeface="Cambria"/>
              </a:rPr>
              <a:t>mẫu (Framework)</a:t>
            </a:r>
            <a:endParaRPr lang="en-US" sz="3000"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4</a:t>
            </a:fld>
            <a:endParaRPr lang="en-US"/>
          </a:p>
        </p:txBody>
      </p:sp>
      <p:sp>
        <p:nvSpPr>
          <p:cNvPr id="4" name="Date Placeholder 3"/>
          <p:cNvSpPr>
            <a:spLocks noGrp="1"/>
          </p:cNvSpPr>
          <p:nvPr>
            <p:ph type="dt" sz="half" idx="2"/>
          </p:nvPr>
        </p:nvSpPr>
        <p:spPr/>
        <p:txBody>
          <a:bodyPr/>
          <a:lstStyle/>
          <a:p>
            <a:fld id="{2ED1416B-F5B1-4853-BAD2-9B3D5DB1726D}" type="datetime1">
              <a:rPr lang="en-US" smtClean="0"/>
              <a:t>03/04/2013</a:t>
            </a:fld>
            <a:endParaRPr lang="en-US"/>
          </a:p>
        </p:txBody>
      </p:sp>
    </p:spTree>
    <p:extLst>
      <p:ext uri="{BB962C8B-B14F-4D97-AF65-F5344CB8AC3E}">
        <p14:creationId xmlns:p14="http://schemas.microsoft.com/office/powerpoint/2010/main" val="183677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Cơ sở </a:t>
            </a:r>
            <a:r>
              <a:rPr lang="en-US" b="1" i="0" u="none" strike="noStrike" baseline="0" smtClean="0">
                <a:solidFill>
                  <a:srgbClr val="365F91"/>
                </a:solidFill>
                <a:latin typeface="Cambria"/>
              </a:rPr>
              <a:t>của</a:t>
            </a:r>
            <a:r>
              <a:rPr lang="vi-VN" b="1" i="0" u="none" strike="noStrike" baseline="0" smtClean="0">
                <a:solidFill>
                  <a:srgbClr val="365F91"/>
                </a:solidFill>
                <a:latin typeface="Cambria"/>
              </a:rPr>
              <a:t> phương pháp luận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a:lnSpc>
                <a:spcPct val="120000"/>
              </a:lnSpc>
              <a:spcBef>
                <a:spcPts val="600"/>
              </a:spcBef>
            </a:pPr>
            <a:r>
              <a:rPr lang="vi-VN" b="1">
                <a:solidFill>
                  <a:srgbClr val="4F81BD"/>
                </a:solidFill>
                <a:latin typeface="Cambria"/>
              </a:rPr>
              <a:t>Định nghĩa của thuật ngữ "phương pháp luận" (methodology) bao gồm các </a:t>
            </a:r>
            <a:r>
              <a:rPr lang="en-US" b="1" smtClean="0">
                <a:solidFill>
                  <a:srgbClr val="4F81BD"/>
                </a:solidFill>
                <a:latin typeface="Cambria"/>
              </a:rPr>
              <a:t>khía cạnh</a:t>
            </a:r>
            <a:r>
              <a:rPr lang="vi-VN" b="1" smtClean="0">
                <a:solidFill>
                  <a:srgbClr val="4F81BD"/>
                </a:solidFill>
                <a:latin typeface="Cambria"/>
              </a:rPr>
              <a:t> </a:t>
            </a:r>
            <a:r>
              <a:rPr lang="vi-VN" b="1">
                <a:solidFill>
                  <a:srgbClr val="4F81BD"/>
                </a:solidFill>
                <a:latin typeface="Cambria"/>
              </a:rPr>
              <a:t>quan trọng của "triết lý" (philosophy), hoặc lý thuyết cơ bản đằng sau một "phương pháp luận"</a:t>
            </a:r>
            <a:r>
              <a:rPr lang="vi-VN" b="1">
                <a:solidFill>
                  <a:srgbClr val="4F81BD"/>
                </a:solidFill>
                <a:latin typeface="Times New Roman"/>
              </a:rPr>
              <a:t>.</a:t>
            </a:r>
            <a:r>
              <a:rPr lang="vi-VN" b="1">
                <a:solidFill>
                  <a:srgbClr val="4F81BD"/>
                </a:solidFill>
                <a:latin typeface="Cambria"/>
              </a:rPr>
              <a:t>  </a:t>
            </a:r>
            <a:r>
              <a:rPr lang="vi-VN" b="1" smtClean="0">
                <a:solidFill>
                  <a:srgbClr val="4F81BD"/>
                </a:solidFill>
                <a:latin typeface="Cambria"/>
              </a:rPr>
              <a:t>Triết </a:t>
            </a:r>
            <a:r>
              <a:rPr lang="vi-VN" b="1">
                <a:solidFill>
                  <a:srgbClr val="4F81BD"/>
                </a:solidFill>
                <a:latin typeface="Cambria"/>
              </a:rPr>
              <a:t>lý là chìa khóa để hiểu biết về phương pháp luận</a:t>
            </a:r>
            <a:r>
              <a:rPr lang="vi-VN" b="1">
                <a:solidFill>
                  <a:srgbClr val="4F81BD"/>
                </a:solidFill>
                <a:latin typeface="Times New Roman"/>
              </a:rPr>
              <a:t>.</a:t>
            </a:r>
            <a:r>
              <a:rPr lang="vi-VN" b="1">
                <a:solidFill>
                  <a:srgbClr val="4F81BD"/>
                </a:solidFill>
                <a:latin typeface="Cambria"/>
              </a:rPr>
              <a:t> </a:t>
            </a:r>
            <a:endParaRPr lang="vi-VN" b="1">
              <a:solidFill>
                <a:srgbClr val="4F81BD"/>
              </a:solidFill>
              <a:latin typeface="Times New Roman"/>
            </a:endParaRPr>
          </a:p>
          <a:p>
            <a:pPr marR="0" lvl="0" rtl="0">
              <a:lnSpc>
                <a:spcPct val="120000"/>
              </a:lnSpc>
              <a:spcBef>
                <a:spcPts val="600"/>
              </a:spcBef>
            </a:pPr>
            <a:r>
              <a:rPr lang="vi-VN" b="1" i="0" u="none" strike="noStrike" baseline="0" smtClean="0">
                <a:solidFill>
                  <a:srgbClr val="4F81BD"/>
                </a:solidFill>
                <a:latin typeface="Cambria"/>
              </a:rPr>
              <a:t>Các cơ sở cho việc áp dụng một phương pháp luận theo các nhóm tiêu chí: </a:t>
            </a:r>
            <a:endParaRPr lang="en-US" b="1" i="0" u="none" strike="noStrike" baseline="0" smtClean="0">
              <a:solidFill>
                <a:srgbClr val="4F81BD"/>
              </a:solidFill>
              <a:latin typeface="Cambria"/>
            </a:endParaRPr>
          </a:p>
          <a:p>
            <a:pPr lvl="1">
              <a:lnSpc>
                <a:spcPct val="120000"/>
              </a:lnSpc>
              <a:spcBef>
                <a:spcPts val="600"/>
              </a:spcBef>
            </a:pPr>
            <a:r>
              <a:rPr lang="vi-VN" b="1" i="0" u="none" strike="noStrike" baseline="0" smtClean="0">
                <a:solidFill>
                  <a:srgbClr val="4F81BD"/>
                </a:solidFill>
                <a:latin typeface="Cambria"/>
              </a:rPr>
              <a:t>một sản phẩm kết thúc tốt hơn, </a:t>
            </a:r>
            <a:endParaRPr lang="en-US" b="1" i="0" u="none" strike="noStrike" baseline="0" smtClean="0">
              <a:solidFill>
                <a:srgbClr val="4F81BD"/>
              </a:solidFill>
              <a:latin typeface="Cambria"/>
            </a:endParaRPr>
          </a:p>
          <a:p>
            <a:pPr lvl="1">
              <a:lnSpc>
                <a:spcPct val="120000"/>
              </a:lnSpc>
              <a:spcBef>
                <a:spcPts val="600"/>
              </a:spcBef>
            </a:pPr>
            <a:r>
              <a:rPr lang="vi-VN" b="1" i="0" u="none" strike="noStrike" baseline="0" smtClean="0">
                <a:solidFill>
                  <a:srgbClr val="4F81BD"/>
                </a:solidFill>
                <a:latin typeface="Cambria"/>
              </a:rPr>
              <a:t>một quá trình phát triển tốt hơn, và </a:t>
            </a:r>
            <a:endParaRPr lang="en-US" b="1" i="0" u="none" strike="noStrike" baseline="0" smtClean="0">
              <a:solidFill>
                <a:srgbClr val="4F81BD"/>
              </a:solidFill>
              <a:latin typeface="Cambria"/>
            </a:endParaRPr>
          </a:p>
          <a:p>
            <a:pPr lvl="1">
              <a:lnSpc>
                <a:spcPct val="120000"/>
              </a:lnSpc>
              <a:spcBef>
                <a:spcPts val="600"/>
              </a:spcBef>
            </a:pPr>
            <a:r>
              <a:rPr lang="vi-VN" b="1" i="0" u="none" strike="noStrike" baseline="0" smtClean="0">
                <a:solidFill>
                  <a:srgbClr val="4F81BD"/>
                </a:solidFill>
                <a:latin typeface="Cambria"/>
              </a:rPr>
              <a:t>một quá trình tiêu chuẩn hóa</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5</a:t>
            </a:fld>
            <a:endParaRPr lang="en-US"/>
          </a:p>
        </p:txBody>
      </p:sp>
      <p:sp>
        <p:nvSpPr>
          <p:cNvPr id="4" name="Date Placeholder 3"/>
          <p:cNvSpPr>
            <a:spLocks noGrp="1"/>
          </p:cNvSpPr>
          <p:nvPr>
            <p:ph type="dt" sz="half" idx="2"/>
          </p:nvPr>
        </p:nvSpPr>
        <p:spPr/>
        <p:txBody>
          <a:bodyPr/>
          <a:lstStyle/>
          <a:p>
            <a:fld id="{1ED0193E-2927-44F6-8AAB-6199577FDEAF}" type="datetime1">
              <a:rPr lang="en-US" smtClean="0"/>
              <a:t>03/04/2013</a:t>
            </a:fld>
            <a:endParaRPr lang="en-US"/>
          </a:p>
        </p:txBody>
      </p:sp>
    </p:spTree>
    <p:extLst>
      <p:ext uri="{BB962C8B-B14F-4D97-AF65-F5344CB8AC3E}">
        <p14:creationId xmlns:p14="http://schemas.microsoft.com/office/powerpoint/2010/main" val="3395083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vi-VN" sz="4000" b="1">
                <a:solidFill>
                  <a:srgbClr val="365F91"/>
                </a:solidFill>
                <a:latin typeface="Cambria"/>
              </a:rPr>
              <a:t>Mô hình (Paradigms)</a:t>
            </a:r>
            <a:endParaRPr lang="vi-VN" sz="4000" b="1" i="0" u="none" strike="noStrike" baseline="0" smtClean="0">
              <a:solidFill>
                <a:srgbClr val="365F91"/>
              </a:solidFill>
              <a:latin typeface="Cambria"/>
            </a:endParaRPr>
          </a:p>
        </p:txBody>
      </p:sp>
      <p:sp>
        <p:nvSpPr>
          <p:cNvPr id="3" name="Text Placeholder 2"/>
          <p:cNvSpPr>
            <a:spLocks noGrp="1"/>
          </p:cNvSpPr>
          <p:nvPr>
            <p:ph idx="1"/>
          </p:nvPr>
        </p:nvSpPr>
        <p:spPr/>
        <p:txBody>
          <a:bodyPr>
            <a:normAutofit fontScale="85000" lnSpcReduction="20000"/>
          </a:bodyPr>
          <a:lstStyle/>
          <a:p>
            <a:pPr marL="0" marR="0" lvl="0" indent="0" rtl="0">
              <a:lnSpc>
                <a:spcPct val="110000"/>
              </a:lnSpc>
              <a:spcBef>
                <a:spcPts val="600"/>
              </a:spcBef>
              <a:buNone/>
            </a:pPr>
            <a:r>
              <a:rPr lang="vi-VN" b="1" i="0" u="none" strike="noStrike" baseline="0" smtClean="0">
                <a:solidFill>
                  <a:srgbClr val="365F91"/>
                </a:solidFill>
                <a:latin typeface="Cambria"/>
              </a:rPr>
              <a:t>"Các thiết lập cơ bản nhất của các giả định được thông qua bởi một cộng đồng chuyên nghiệp cho phép các thành viên của mình để chia sẻ nhận thức tương tự và tham gia vào các thực tế thông thường được chia sẻ", Klein và Hirschheim (1989) </a:t>
            </a:r>
          </a:p>
          <a:p>
            <a:pPr marR="0" lvl="0" rtl="0">
              <a:lnSpc>
                <a:spcPct val="110000"/>
              </a:lnSpc>
              <a:spcBef>
                <a:spcPts val="600"/>
              </a:spcBef>
            </a:pPr>
            <a:r>
              <a:rPr lang="vi-VN" b="1" i="0" u="none" strike="noStrike" baseline="0" smtClean="0">
                <a:solidFill>
                  <a:srgbClr val="365F91"/>
                </a:solidFill>
                <a:latin typeface="Cambria"/>
              </a:rPr>
              <a:t>Bản thể luận (ontology): </a:t>
            </a:r>
            <a:endParaRPr lang="en-US" b="1" i="0" u="none" strike="noStrike" baseline="0" smtClean="0">
              <a:solidFill>
                <a:srgbClr val="365F91"/>
              </a:solidFill>
              <a:latin typeface="Cambria"/>
            </a:endParaRPr>
          </a:p>
          <a:p>
            <a:pPr lvl="1">
              <a:lnSpc>
                <a:spcPct val="110000"/>
              </a:lnSpc>
              <a:spcBef>
                <a:spcPts val="600"/>
              </a:spcBef>
            </a:pPr>
            <a:r>
              <a:rPr lang="vi-VN" b="1" i="0" u="none" strike="noStrike" baseline="0" smtClean="0">
                <a:solidFill>
                  <a:srgbClr val="365F91"/>
                </a:solidFill>
                <a:latin typeface="Cambria"/>
              </a:rPr>
              <a:t>các giả định về bản chất của thế giới vật chất </a:t>
            </a:r>
            <a:r>
              <a:rPr lang="en-US" b="1" i="0" u="none" strike="noStrike" baseline="0" smtClean="0">
                <a:solidFill>
                  <a:srgbClr val="365F91"/>
                </a:solidFill>
                <a:latin typeface="Cambria"/>
              </a:rPr>
              <a:t/>
            </a:r>
            <a:br>
              <a:rPr lang="en-US" b="1" i="0" u="none" strike="noStrike" baseline="0" smtClean="0">
                <a:solidFill>
                  <a:srgbClr val="365F91"/>
                </a:solidFill>
                <a:latin typeface="Cambria"/>
              </a:rPr>
            </a:br>
            <a:r>
              <a:rPr lang="vi-VN" b="1" i="0" u="none" strike="noStrike" baseline="0" smtClean="0">
                <a:solidFill>
                  <a:srgbClr val="365F91"/>
                </a:solidFill>
                <a:latin typeface="Cambria"/>
              </a:rPr>
              <a:t>và xã hội </a:t>
            </a:r>
          </a:p>
          <a:p>
            <a:pPr marR="0" lvl="0" rtl="0">
              <a:lnSpc>
                <a:spcPct val="110000"/>
              </a:lnSpc>
              <a:spcBef>
                <a:spcPts val="600"/>
              </a:spcBef>
            </a:pPr>
            <a:r>
              <a:rPr lang="vi-VN" b="1" i="0" u="none" strike="noStrike" baseline="0" smtClean="0">
                <a:solidFill>
                  <a:srgbClr val="365F91"/>
                </a:solidFill>
                <a:latin typeface="Cambria"/>
              </a:rPr>
              <a:t>Nhận thức luận (epistemology): </a:t>
            </a:r>
            <a:endParaRPr lang="en-US" b="1" i="0" u="none" strike="noStrike" baseline="0" smtClean="0">
              <a:solidFill>
                <a:srgbClr val="365F91"/>
              </a:solidFill>
              <a:latin typeface="Cambria"/>
            </a:endParaRPr>
          </a:p>
          <a:p>
            <a:pPr lvl="1">
              <a:lnSpc>
                <a:spcPct val="110000"/>
              </a:lnSpc>
              <a:spcBef>
                <a:spcPts val="600"/>
              </a:spcBef>
            </a:pPr>
            <a:r>
              <a:rPr lang="vi-VN" b="1" i="0" u="none" strike="noStrike" baseline="0" smtClean="0">
                <a:solidFill>
                  <a:srgbClr val="365F91"/>
                </a:solidFill>
                <a:latin typeface="Cambria"/>
              </a:rPr>
              <a:t>giả định về kiến ​​thức và làm thế nào để có được nó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6</a:t>
            </a:fld>
            <a:endParaRPr lang="en-US"/>
          </a:p>
        </p:txBody>
      </p:sp>
      <p:sp>
        <p:nvSpPr>
          <p:cNvPr id="4" name="Date Placeholder 3"/>
          <p:cNvSpPr>
            <a:spLocks noGrp="1"/>
          </p:cNvSpPr>
          <p:nvPr>
            <p:ph type="dt" sz="half" idx="2"/>
          </p:nvPr>
        </p:nvSpPr>
        <p:spPr/>
        <p:txBody>
          <a:bodyPr/>
          <a:lstStyle/>
          <a:p>
            <a:fld id="{EFE7C5F3-453A-4EBD-9457-CC7BC74275BF}" type="datetime1">
              <a:rPr lang="en-US" smtClean="0"/>
              <a:t>03/04/2013</a:t>
            </a:fld>
            <a:endParaRPr lang="en-US"/>
          </a:p>
        </p:txBody>
      </p:sp>
    </p:spTree>
    <p:extLst>
      <p:ext uri="{BB962C8B-B14F-4D97-AF65-F5344CB8AC3E}">
        <p14:creationId xmlns:p14="http://schemas.microsoft.com/office/powerpoint/2010/main" val="3735291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smtClean="0">
                <a:solidFill>
                  <a:srgbClr val="365F91"/>
                </a:solidFill>
                <a:latin typeface="Cambria"/>
              </a:rPr>
              <a:t> Mô hình khoa học </a:t>
            </a:r>
            <a:r>
              <a:rPr lang="en-US" b="1" i="0" u="none" strike="noStrike" baseline="0" smtClean="0">
                <a:solidFill>
                  <a:srgbClr val="365F91"/>
                </a:solidFill>
                <a:latin typeface="Cambria"/>
              </a:rPr>
              <a:t>(</a:t>
            </a:r>
            <a:r>
              <a:rPr lang="en-US" b="1" i="0" u="none" strike="noStrike" baseline="0" smtClean="0">
                <a:solidFill>
                  <a:srgbClr val="365F91"/>
                </a:solidFill>
                <a:latin typeface="Cambria"/>
              </a:rPr>
              <a:t>science  paradigm) </a:t>
            </a:r>
          </a:p>
        </p:txBody>
      </p:sp>
      <p:sp>
        <p:nvSpPr>
          <p:cNvPr id="3" name="Text Placeholder 2"/>
          <p:cNvSpPr>
            <a:spLocks noGrp="1"/>
          </p:cNvSpPr>
          <p:nvPr>
            <p:ph idx="1"/>
          </p:nvPr>
        </p:nvSpPr>
        <p:spPr/>
        <p:txBody>
          <a:bodyPr>
            <a:normAutofit fontScale="62500" lnSpcReduction="20000"/>
          </a:bodyPr>
          <a:lstStyle/>
          <a:p>
            <a:pPr marR="0" lvl="0" rtl="0">
              <a:lnSpc>
                <a:spcPct val="120000"/>
              </a:lnSpc>
              <a:spcBef>
                <a:spcPts val="600"/>
              </a:spcBef>
            </a:pPr>
            <a:r>
              <a:rPr lang="vi-VN" sz="3400" b="1" i="0" u="none" strike="noStrike" baseline="0" smtClean="0">
                <a:solidFill>
                  <a:srgbClr val="365F91"/>
                </a:solidFill>
                <a:latin typeface="Cambria"/>
              </a:rPr>
              <a:t>Thể hiện phương pháp khoa học, đơn giản, lặp lại, </a:t>
            </a:r>
            <a:r>
              <a:rPr lang="en-US" sz="3400" b="1" i="0" u="none" strike="noStrike" baseline="0" smtClean="0">
                <a:solidFill>
                  <a:srgbClr val="365F91"/>
                </a:solidFill>
                <a:latin typeface="Cambria"/>
              </a:rPr>
              <a:t/>
            </a:r>
            <a:br>
              <a:rPr lang="en-US" sz="3400" b="1" i="0" u="none" strike="noStrike" baseline="0" smtClean="0">
                <a:solidFill>
                  <a:srgbClr val="365F91"/>
                </a:solidFill>
                <a:latin typeface="Cambria"/>
              </a:rPr>
            </a:br>
            <a:r>
              <a:rPr lang="vi-VN" sz="3400" b="1" i="0" u="none" strike="noStrike" baseline="0" smtClean="0">
                <a:solidFill>
                  <a:srgbClr val="365F91"/>
                </a:solidFill>
                <a:latin typeface="Cambria"/>
              </a:rPr>
              <a:t>bác bỏ </a:t>
            </a:r>
          </a:p>
          <a:p>
            <a:pPr lvl="1">
              <a:lnSpc>
                <a:spcPct val="120000"/>
              </a:lnSpc>
              <a:spcBef>
                <a:spcPts val="600"/>
              </a:spcBef>
            </a:pPr>
            <a:r>
              <a:rPr lang="vi-VN" b="1" i="0" u="none" strike="noStrike" baseline="0" smtClean="0">
                <a:solidFill>
                  <a:srgbClr val="4F81BD"/>
                </a:solidFill>
                <a:latin typeface="Cambria"/>
              </a:rPr>
              <a:t>giảm sự phức tạp và đa dạng của thế giới thực, phân tích và tổng hợp các chiến lược, các mối quan hệ nguyên nhân </a:t>
            </a:r>
            <a:r>
              <a:rPr lang="en-US" b="1" i="0" u="none" strike="noStrike" baseline="0" smtClean="0">
                <a:solidFill>
                  <a:srgbClr val="4F81BD"/>
                </a:solidFill>
                <a:latin typeface="Cambria"/>
              </a:rPr>
              <a:t/>
            </a:r>
            <a:br>
              <a:rPr lang="en-US" b="1" i="0" u="none" strike="noStrike" baseline="0" smtClean="0">
                <a:solidFill>
                  <a:srgbClr val="4F81BD"/>
                </a:solidFill>
                <a:latin typeface="Cambria"/>
              </a:rPr>
            </a:br>
            <a:r>
              <a:rPr lang="vi-VN" b="1" i="0" u="none" strike="noStrike" baseline="0" smtClean="0">
                <a:solidFill>
                  <a:srgbClr val="4F81BD"/>
                </a:solidFill>
                <a:latin typeface="Cambria"/>
              </a:rPr>
              <a:t>và kết quả </a:t>
            </a:r>
          </a:p>
          <a:p>
            <a:pPr lvl="1">
              <a:lnSpc>
                <a:spcPct val="120000"/>
              </a:lnSpc>
              <a:spcBef>
                <a:spcPts val="600"/>
              </a:spcBef>
            </a:pPr>
            <a:r>
              <a:rPr lang="vi-VN" b="1" i="0" u="none" strike="noStrike" baseline="0" smtClean="0">
                <a:solidFill>
                  <a:srgbClr val="4F81BD"/>
                </a:solidFill>
                <a:latin typeface="Cambria"/>
              </a:rPr>
              <a:t>kiến thức được xác nhận bởi sự lặp lại của các kinh nghiệm tạo ra cùng một kết quả </a:t>
            </a:r>
          </a:p>
          <a:p>
            <a:pPr lvl="1">
              <a:lnSpc>
                <a:spcPct val="120000"/>
              </a:lnSpc>
              <a:spcBef>
                <a:spcPts val="600"/>
              </a:spcBef>
            </a:pPr>
            <a:r>
              <a:rPr lang="vi-VN" b="1" i="0" u="none" strike="noStrike" baseline="0" smtClean="0">
                <a:solidFill>
                  <a:srgbClr val="4F81BD"/>
                </a:solidFill>
                <a:latin typeface="Cambria"/>
              </a:rPr>
              <a:t>kiến thức được xây dựng bởi giả thuyết bị bác bỏ </a:t>
            </a:r>
          </a:p>
          <a:p>
            <a:pPr lvl="1">
              <a:lnSpc>
                <a:spcPct val="120000"/>
              </a:lnSpc>
              <a:spcBef>
                <a:spcPts val="600"/>
              </a:spcBef>
            </a:pPr>
            <a:r>
              <a:rPr lang="vi-VN" b="1" i="0" u="none" strike="noStrike" baseline="0" smtClean="0">
                <a:solidFill>
                  <a:srgbClr val="4F81BD"/>
                </a:solidFill>
                <a:latin typeface="Cambria"/>
              </a:rPr>
              <a:t>phù hợp với thế giới của hiện tượng tự nhiên </a:t>
            </a:r>
          </a:p>
          <a:p>
            <a:pPr marR="0" lvl="0" rtl="0">
              <a:lnSpc>
                <a:spcPct val="120000"/>
              </a:lnSpc>
              <a:spcBef>
                <a:spcPts val="600"/>
              </a:spcBef>
            </a:pPr>
            <a:r>
              <a:rPr lang="en-US" sz="3400" b="1">
                <a:solidFill>
                  <a:srgbClr val="365F91"/>
                </a:solidFill>
                <a:latin typeface="Cambria"/>
              </a:rPr>
              <a:t>Wood Harper và Fitzgerald (1982): </a:t>
            </a:r>
          </a:p>
          <a:p>
            <a:pPr lvl="1">
              <a:lnSpc>
                <a:spcPct val="120000"/>
              </a:lnSpc>
              <a:spcBef>
                <a:spcPts val="600"/>
              </a:spcBef>
            </a:pPr>
            <a:r>
              <a:rPr lang="vi-VN" b="1" i="0" u="none" strike="noStrike" baseline="0" smtClean="0">
                <a:solidFill>
                  <a:srgbClr val="4F81BD"/>
                </a:solidFill>
                <a:latin typeface="Cambria"/>
              </a:rPr>
              <a:t>Ví dụ như các cách tiếp cận truyền thống, phân tích dữ liệu, các phương pháp tiếp cận có cấu trúc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7</a:t>
            </a:fld>
            <a:endParaRPr lang="en-US"/>
          </a:p>
        </p:txBody>
      </p:sp>
      <p:sp>
        <p:nvSpPr>
          <p:cNvPr id="4" name="Date Placeholder 3"/>
          <p:cNvSpPr>
            <a:spLocks noGrp="1"/>
          </p:cNvSpPr>
          <p:nvPr>
            <p:ph type="dt" sz="half" idx="2"/>
          </p:nvPr>
        </p:nvSpPr>
        <p:spPr/>
        <p:txBody>
          <a:bodyPr/>
          <a:lstStyle/>
          <a:p>
            <a:fld id="{17984521-EC4F-430D-BF5F-29CFF174FBAB}" type="datetime1">
              <a:rPr lang="en-US" smtClean="0"/>
              <a:t>03/04/2013</a:t>
            </a:fld>
            <a:endParaRPr lang="en-US"/>
          </a:p>
        </p:txBody>
      </p:sp>
    </p:spTree>
    <p:extLst>
      <p:ext uri="{BB962C8B-B14F-4D97-AF65-F5344CB8AC3E}">
        <p14:creationId xmlns:p14="http://schemas.microsoft.com/office/powerpoint/2010/main" val="3825939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smtClean="0">
                <a:solidFill>
                  <a:srgbClr val="365F91"/>
                </a:solidFill>
                <a:latin typeface="Cambria"/>
              </a:rPr>
              <a:t>Mô hình hệ thống </a:t>
            </a:r>
            <a:r>
              <a:rPr lang="en-US" b="1" i="0" u="none" strike="noStrike" baseline="0" smtClean="0">
                <a:solidFill>
                  <a:srgbClr val="365F91"/>
                </a:solidFill>
                <a:latin typeface="Cambria"/>
              </a:rPr>
              <a:t>(</a:t>
            </a:r>
            <a:r>
              <a:rPr lang="en-US" b="1" i="0" u="none" strike="noStrike" baseline="0" smtClean="0">
                <a:solidFill>
                  <a:srgbClr val="365F91"/>
                </a:solidFill>
                <a:latin typeface="Cambria"/>
              </a:rPr>
              <a:t>systems paradigm)</a:t>
            </a:r>
          </a:p>
        </p:txBody>
      </p:sp>
      <p:sp>
        <p:nvSpPr>
          <p:cNvPr id="3" name="Text Placeholder 2"/>
          <p:cNvSpPr>
            <a:spLocks noGrp="1"/>
          </p:cNvSpPr>
          <p:nvPr>
            <p:ph idx="1"/>
          </p:nvPr>
        </p:nvSpPr>
        <p:spPr/>
        <p:txBody>
          <a:bodyPr>
            <a:normAutofit fontScale="92500" lnSpcReduction="20000"/>
          </a:bodyPr>
          <a:lstStyle/>
          <a:p>
            <a:pPr marR="0" lvl="0" rtl="0"/>
            <a:r>
              <a:rPr lang="en-US" b="1" i="0" u="none" strike="noStrike" baseline="0" smtClean="0">
                <a:solidFill>
                  <a:srgbClr val="365F91"/>
                </a:solidFill>
                <a:latin typeface="Cambria"/>
              </a:rPr>
              <a:t>Thể hiện một cách tiếp cận toàn diện </a:t>
            </a:r>
          </a:p>
          <a:p>
            <a:pPr lvl="1"/>
            <a:r>
              <a:rPr lang="en-US" b="1" i="0" u="none" strike="noStrike" baseline="0" smtClean="0">
                <a:solidFill>
                  <a:srgbClr val="4F81BD"/>
                </a:solidFill>
                <a:latin typeface="Cambria"/>
              </a:rPr>
              <a:t>toàn diện (holistic): các thuộc tính nổi bật</a:t>
            </a:r>
          </a:p>
          <a:p>
            <a:pPr lvl="1"/>
            <a:r>
              <a:rPr lang="vi-VN" b="1" i="0" u="none" strike="noStrike" baseline="0" smtClean="0">
                <a:solidFill>
                  <a:srgbClr val="4F81BD"/>
                </a:solidFill>
                <a:latin typeface="Cambria"/>
              </a:rPr>
              <a:t>các thuộc tính của hệ thống: mục đích, sự tương tác của các yếu tố, tính mở, truyền thông và kiểm soát </a:t>
            </a:r>
          </a:p>
          <a:p>
            <a:pPr lvl="1"/>
            <a:r>
              <a:rPr lang="en-US" b="1" i="0" u="none" strike="noStrike" baseline="0" smtClean="0">
                <a:solidFill>
                  <a:srgbClr val="4F81BD"/>
                </a:solidFill>
                <a:latin typeface="Cambria"/>
              </a:rPr>
              <a:t>hiểu bối cảnh hệ thống </a:t>
            </a:r>
          </a:p>
          <a:p>
            <a:pPr lvl="1"/>
            <a:r>
              <a:rPr lang="vi-VN" b="1" i="0" u="none" strike="noStrike" baseline="0" smtClean="0">
                <a:solidFill>
                  <a:srgbClr val="4F81BD"/>
                </a:solidFill>
                <a:latin typeface="Cambria"/>
              </a:rPr>
              <a:t>đa quan điểm </a:t>
            </a:r>
          </a:p>
          <a:p>
            <a:pPr lvl="1"/>
            <a:r>
              <a:rPr lang="en-US" b="1" i="0" u="none" strike="noStrike" baseline="0" smtClean="0">
                <a:solidFill>
                  <a:srgbClr val="4F81BD"/>
                </a:solidFill>
                <a:latin typeface="Cambria"/>
              </a:rPr>
              <a:t>phù hợp với thế giới xã hội </a:t>
            </a:r>
          </a:p>
          <a:p>
            <a:pPr marR="0" lvl="0" rtl="0"/>
            <a:r>
              <a:rPr lang="en-US" b="1" i="0" u="none" strike="noStrike" baseline="0" smtClean="0">
                <a:solidFill>
                  <a:srgbClr val="365F91"/>
                </a:solidFill>
                <a:latin typeface="Cambria"/>
              </a:rPr>
              <a:t>Wood Harper và Fitzgerald (1982): </a:t>
            </a:r>
          </a:p>
          <a:p>
            <a:pPr lvl="1"/>
            <a:r>
              <a:rPr lang="vi-VN" b="1" i="0" u="none" strike="noStrike" baseline="0" smtClean="0">
                <a:solidFill>
                  <a:srgbClr val="4F81BD"/>
                </a:solidFill>
                <a:latin typeface="Cambria"/>
              </a:rPr>
              <a:t>Ví dụ như cách tiếp cận hệ thống hoạt động của con người (ví dụ như SSM), phương pháp tiếp cận có sự tham gia (ví dụ như ETHICS)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8</a:t>
            </a:fld>
            <a:endParaRPr lang="en-US"/>
          </a:p>
        </p:txBody>
      </p:sp>
      <p:sp>
        <p:nvSpPr>
          <p:cNvPr id="4" name="Date Placeholder 3"/>
          <p:cNvSpPr>
            <a:spLocks noGrp="1"/>
          </p:cNvSpPr>
          <p:nvPr>
            <p:ph type="dt" sz="half" idx="2"/>
          </p:nvPr>
        </p:nvSpPr>
        <p:spPr/>
        <p:txBody>
          <a:bodyPr/>
          <a:lstStyle/>
          <a:p>
            <a:fld id="{9556E85A-0542-41D6-846D-F99E333A3EAE}" type="datetime1">
              <a:rPr lang="en-US" smtClean="0"/>
              <a:t>03/04/2013</a:t>
            </a:fld>
            <a:endParaRPr lang="en-US"/>
          </a:p>
        </p:txBody>
      </p:sp>
    </p:spTree>
    <p:extLst>
      <p:ext uri="{BB962C8B-B14F-4D97-AF65-F5344CB8AC3E}">
        <p14:creationId xmlns:p14="http://schemas.microsoft.com/office/powerpoint/2010/main" val="2537808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600" b="1" i="0" u="none" strike="noStrike" baseline="0" smtClean="0">
                <a:solidFill>
                  <a:srgbClr val="365F91"/>
                </a:solidFill>
                <a:latin typeface="Cambria"/>
              </a:rPr>
              <a:t> Mô hình theo chủ nghĩa khách quan </a:t>
            </a:r>
            <a:r>
              <a:rPr lang="en-US" sz="3200" b="1" i="0" u="none" strike="noStrike" baseline="0" smtClean="0">
                <a:solidFill>
                  <a:srgbClr val="365F91"/>
                </a:solidFill>
                <a:latin typeface="Cambria"/>
              </a:rPr>
              <a:t>(Objectivist - Klein và Hirschheim - 1989) </a:t>
            </a:r>
          </a:p>
        </p:txBody>
      </p:sp>
      <p:sp>
        <p:nvSpPr>
          <p:cNvPr id="3" name="Text Placeholder 2"/>
          <p:cNvSpPr>
            <a:spLocks noGrp="1"/>
          </p:cNvSpPr>
          <p:nvPr>
            <p:ph idx="1"/>
          </p:nvPr>
        </p:nvSpPr>
        <p:spPr>
          <a:xfrm>
            <a:off x="283780" y="2514600"/>
            <a:ext cx="8544910" cy="3810000"/>
          </a:xfrm>
        </p:spPr>
        <p:txBody>
          <a:bodyPr>
            <a:normAutofit fontScale="92500" lnSpcReduction="10000"/>
          </a:bodyPr>
          <a:lstStyle/>
          <a:p>
            <a:pPr marR="0" lvl="0" rtl="0">
              <a:spcBef>
                <a:spcPts val="600"/>
              </a:spcBef>
            </a:pPr>
            <a:r>
              <a:rPr lang="en-US" sz="2800" b="1" i="0" u="none" strike="noStrike" baseline="0" smtClean="0">
                <a:solidFill>
                  <a:srgbClr val="365F91"/>
                </a:solidFill>
                <a:latin typeface="Cambria"/>
              </a:rPr>
              <a:t>Một bản thể luận hiện thực (realist  ontology): </a:t>
            </a:r>
          </a:p>
          <a:p>
            <a:pPr lvl="1">
              <a:spcBef>
                <a:spcPts val="600"/>
              </a:spcBef>
            </a:pPr>
            <a:r>
              <a:rPr lang="vi-VN" sz="2400" b="1" i="0" u="none" strike="noStrike" baseline="0" smtClean="0">
                <a:solidFill>
                  <a:srgbClr val="4F81BD"/>
                </a:solidFill>
                <a:latin typeface="Cambria"/>
              </a:rPr>
              <a:t>thực tế là khách quan nhất định, tồn tại độc lập với nhận thức của chúng ta về nó </a:t>
            </a:r>
          </a:p>
          <a:p>
            <a:pPr lvl="1">
              <a:spcBef>
                <a:spcPts val="600"/>
              </a:spcBef>
            </a:pPr>
            <a:r>
              <a:rPr lang="vi-VN" sz="2400" b="1" i="0" u="none" strike="noStrike" baseline="0" smtClean="0">
                <a:solidFill>
                  <a:srgbClr val="4F81BD"/>
                </a:solidFill>
                <a:latin typeface="Cambria"/>
              </a:rPr>
              <a:t>có một cái nhìn "đúng" (correct), đó là phát hiện </a:t>
            </a:r>
          </a:p>
          <a:p>
            <a:pPr marR="0" lvl="0" rtl="0">
              <a:spcBef>
                <a:spcPts val="600"/>
              </a:spcBef>
            </a:pPr>
            <a:r>
              <a:rPr lang="en-US" sz="2800" b="1" i="0" u="none" strike="noStrike" baseline="0" smtClean="0">
                <a:solidFill>
                  <a:srgbClr val="365F91"/>
                </a:solidFill>
                <a:latin typeface="Cambria"/>
              </a:rPr>
              <a:t>Một tri thức luận thực chứng </a:t>
            </a:r>
            <a:br>
              <a:rPr lang="en-US" sz="2800" b="1" i="0" u="none" strike="noStrike" baseline="0" smtClean="0">
                <a:solidFill>
                  <a:srgbClr val="365F91"/>
                </a:solidFill>
                <a:latin typeface="Cambria"/>
              </a:rPr>
            </a:br>
            <a:r>
              <a:rPr lang="en-US" sz="2800" b="1" i="0" u="none" strike="noStrike" baseline="0" smtClean="0">
                <a:solidFill>
                  <a:srgbClr val="365F91"/>
                </a:solidFill>
                <a:latin typeface="Cambria"/>
              </a:rPr>
              <a:t>(positivist  epistemology): </a:t>
            </a:r>
          </a:p>
          <a:p>
            <a:pPr lvl="1">
              <a:spcBef>
                <a:spcPts val="600"/>
              </a:spcBef>
            </a:pPr>
            <a:r>
              <a:rPr lang="vi-VN" sz="2400" b="1" i="0" u="none" strike="noStrike" baseline="0" smtClean="0">
                <a:solidFill>
                  <a:srgbClr val="4F81BD"/>
                </a:solidFill>
                <a:latin typeface="Cambria"/>
              </a:rPr>
              <a:t>giải thích hiện tượng quan sát được bằng cách xác định quan hệ nhân quả </a:t>
            </a:r>
          </a:p>
          <a:p>
            <a:pPr lvl="1">
              <a:spcBef>
                <a:spcPts val="600"/>
              </a:spcBef>
            </a:pPr>
            <a:r>
              <a:rPr lang="vi-VN" sz="2400" b="1" i="0" u="none" strike="noStrike" baseline="0" smtClean="0">
                <a:solidFill>
                  <a:srgbClr val="4F81BD"/>
                </a:solidFill>
                <a:latin typeface="Cambria"/>
              </a:rPr>
              <a:t>cùng một phương pháp thích hợp cho thế giới tự nhiên và thế giới xã hội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9</a:t>
            </a:fld>
            <a:endParaRPr lang="en-US"/>
          </a:p>
        </p:txBody>
      </p:sp>
      <p:sp>
        <p:nvSpPr>
          <p:cNvPr id="4" name="Date Placeholder 3"/>
          <p:cNvSpPr>
            <a:spLocks noGrp="1"/>
          </p:cNvSpPr>
          <p:nvPr>
            <p:ph type="dt" sz="half" idx="2"/>
          </p:nvPr>
        </p:nvSpPr>
        <p:spPr/>
        <p:txBody>
          <a:bodyPr/>
          <a:lstStyle/>
          <a:p>
            <a:fld id="{F5DE0188-517B-450A-8573-EF0C2CC857A8}" type="datetime1">
              <a:rPr lang="en-US" smtClean="0"/>
              <a:t>03/04/2013</a:t>
            </a:fld>
            <a:endParaRPr lang="en-US"/>
          </a:p>
        </p:txBody>
      </p:sp>
    </p:spTree>
    <p:extLst>
      <p:ext uri="{BB962C8B-B14F-4D97-AF65-F5344CB8AC3E}">
        <p14:creationId xmlns:p14="http://schemas.microsoft.com/office/powerpoint/2010/main" val="509403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Mô hình theo chủ nghĩa chủ quan </a:t>
            </a:r>
            <a:r>
              <a:rPr lang="en-US" sz="3600" b="1" i="0" u="none" strike="noStrike" baseline="0" smtClean="0">
                <a:solidFill>
                  <a:srgbClr val="365F91"/>
                </a:solidFill>
                <a:latin typeface="Cambria"/>
              </a:rPr>
              <a:t>(Subjectivist - Klein và Hirschheim - 1989) </a:t>
            </a:r>
          </a:p>
        </p:txBody>
      </p:sp>
      <p:sp>
        <p:nvSpPr>
          <p:cNvPr id="3" name="Text Placeholder 2"/>
          <p:cNvSpPr>
            <a:spLocks noGrp="1"/>
          </p:cNvSpPr>
          <p:nvPr>
            <p:ph idx="1"/>
          </p:nvPr>
        </p:nvSpPr>
        <p:spPr>
          <a:xfrm>
            <a:off x="283780" y="2362200"/>
            <a:ext cx="8544910" cy="3962400"/>
          </a:xfrm>
        </p:spPr>
        <p:txBody>
          <a:bodyPr>
            <a:noAutofit/>
          </a:bodyPr>
          <a:lstStyle/>
          <a:p>
            <a:pPr marR="0" lvl="0" rtl="0"/>
            <a:r>
              <a:rPr lang="en-US" sz="2400" b="1" i="0" u="none" strike="noStrike" baseline="0" smtClean="0">
                <a:solidFill>
                  <a:srgbClr val="365F91"/>
                </a:solidFill>
                <a:latin typeface="Cambria"/>
              </a:rPr>
              <a:t>Một bản thể luận duy danh </a:t>
            </a:r>
            <a:r>
              <a:rPr lang="en-US" sz="2400" b="1" i="0" u="none" strike="noStrike" baseline="0" smtClean="0">
                <a:solidFill>
                  <a:srgbClr val="365F91"/>
                </a:solidFill>
                <a:latin typeface="Cambria"/>
              </a:rPr>
              <a:t/>
            </a:r>
            <a:br>
              <a:rPr lang="en-US" sz="2400" b="1" i="0" u="none" strike="noStrike" baseline="0" smtClean="0">
                <a:solidFill>
                  <a:srgbClr val="365F91"/>
                </a:solidFill>
                <a:latin typeface="Cambria"/>
              </a:rPr>
            </a:br>
            <a:r>
              <a:rPr lang="en-US" sz="2400" b="1" i="0" u="none" strike="noStrike" baseline="0" smtClean="0">
                <a:solidFill>
                  <a:srgbClr val="365F91"/>
                </a:solidFill>
                <a:latin typeface="Cambria"/>
              </a:rPr>
              <a:t>(</a:t>
            </a:r>
            <a:r>
              <a:rPr lang="en-US" sz="2400" b="1" i="0" u="none" strike="noStrike" baseline="0" smtClean="0">
                <a:solidFill>
                  <a:srgbClr val="365F91"/>
                </a:solidFill>
                <a:latin typeface="Cambria"/>
              </a:rPr>
              <a:t>nominalist  ontology): </a:t>
            </a:r>
          </a:p>
          <a:p>
            <a:pPr lvl="1"/>
            <a:r>
              <a:rPr lang="en-US" sz="2000" b="1" i="0" u="none" strike="noStrike" baseline="0" smtClean="0">
                <a:solidFill>
                  <a:srgbClr val="4F81BD"/>
                </a:solidFill>
                <a:latin typeface="Cambria"/>
              </a:rPr>
              <a:t>thực tế là chủ quan xây dựng thông qua khuôn khổ của chúng ta về các giá trị, niềm tin và kinh nghiệm </a:t>
            </a:r>
          </a:p>
          <a:p>
            <a:pPr lvl="1"/>
            <a:r>
              <a:rPr lang="vi-VN" sz="2000" b="1" i="0" u="none" strike="noStrike" baseline="0" smtClean="0">
                <a:solidFill>
                  <a:srgbClr val="4F81BD"/>
                </a:solidFill>
                <a:latin typeface="Cambria"/>
              </a:rPr>
              <a:t>có khác nhau, quan điểm hợp lệ </a:t>
            </a:r>
          </a:p>
          <a:p>
            <a:pPr marR="0" lvl="0" rtl="0"/>
            <a:r>
              <a:rPr lang="en-US" sz="2400" b="1" i="0" u="none" strike="noStrike" baseline="0" smtClean="0">
                <a:solidFill>
                  <a:srgbClr val="365F91"/>
                </a:solidFill>
                <a:latin typeface="Cambria"/>
              </a:rPr>
              <a:t>Một nhận thức luận diễn dịch </a:t>
            </a:r>
            <a:r>
              <a:rPr lang="en-US" sz="2400" b="1" i="0" u="none" strike="noStrike" baseline="0" smtClean="0">
                <a:solidFill>
                  <a:srgbClr val="365F91"/>
                </a:solidFill>
                <a:latin typeface="Cambria"/>
              </a:rPr>
              <a:t/>
            </a:r>
            <a:br>
              <a:rPr lang="en-US" sz="2400" b="1" i="0" u="none" strike="noStrike" baseline="0" smtClean="0">
                <a:solidFill>
                  <a:srgbClr val="365F91"/>
                </a:solidFill>
                <a:latin typeface="Cambria"/>
              </a:rPr>
            </a:br>
            <a:r>
              <a:rPr lang="en-US" sz="2400" b="1" i="0" u="none" strike="noStrike" baseline="0" smtClean="0">
                <a:solidFill>
                  <a:srgbClr val="365F91"/>
                </a:solidFill>
                <a:latin typeface="Cambria"/>
              </a:rPr>
              <a:t>(</a:t>
            </a:r>
            <a:r>
              <a:rPr lang="en-US" sz="2400" b="1" i="0" u="none" strike="noStrike" baseline="0" smtClean="0">
                <a:solidFill>
                  <a:srgbClr val="365F91"/>
                </a:solidFill>
                <a:latin typeface="Cambria"/>
              </a:rPr>
              <a:t>interpretivist  epistemology): </a:t>
            </a:r>
          </a:p>
          <a:p>
            <a:pPr lvl="1"/>
            <a:r>
              <a:rPr lang="vi-VN" sz="2000" b="1" i="0" u="none" strike="noStrike" baseline="0" smtClean="0">
                <a:solidFill>
                  <a:srgbClr val="4F81BD"/>
                </a:solidFill>
                <a:latin typeface="Cambria"/>
              </a:rPr>
              <a:t>tương đối, các câu hỏi sự tồn tại của kiến ​​thức "khách quan" (objective) </a:t>
            </a:r>
          </a:p>
          <a:p>
            <a:pPr lvl="1"/>
            <a:r>
              <a:rPr lang="vi-VN" sz="2000" b="1" i="0" u="none" strike="noStrike" baseline="0" smtClean="0">
                <a:solidFill>
                  <a:srgbClr val="4F81BD"/>
                </a:solidFill>
                <a:latin typeface="Cambria"/>
              </a:rPr>
              <a:t>chúng ta cần hiểu cách thức mà thế giới được </a:t>
            </a:r>
            <a:r>
              <a:rPr lang="en-US" sz="2000" b="1" i="0" u="none" strike="noStrike" baseline="0" smtClean="0">
                <a:solidFill>
                  <a:srgbClr val="4F81BD"/>
                </a:solidFill>
                <a:latin typeface="Cambria"/>
              </a:rPr>
              <a:t/>
            </a:r>
            <a:br>
              <a:rPr lang="en-US" sz="2000" b="1" i="0" u="none" strike="noStrike" baseline="0" smtClean="0">
                <a:solidFill>
                  <a:srgbClr val="4F81BD"/>
                </a:solidFill>
                <a:latin typeface="Cambria"/>
              </a:rPr>
            </a:br>
            <a:r>
              <a:rPr lang="vi-VN" sz="2000" b="1" i="0" u="none" strike="noStrike" baseline="0" smtClean="0">
                <a:solidFill>
                  <a:srgbClr val="4F81BD"/>
                </a:solidFill>
                <a:latin typeface="Cambria"/>
              </a:rPr>
              <a:t>giải thích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10</a:t>
            </a:fld>
            <a:endParaRPr lang="en-US"/>
          </a:p>
        </p:txBody>
      </p:sp>
      <p:sp>
        <p:nvSpPr>
          <p:cNvPr id="4" name="Date Placeholder 3"/>
          <p:cNvSpPr>
            <a:spLocks noGrp="1"/>
          </p:cNvSpPr>
          <p:nvPr>
            <p:ph type="dt" sz="half" idx="2"/>
          </p:nvPr>
        </p:nvSpPr>
        <p:spPr/>
        <p:txBody>
          <a:bodyPr/>
          <a:lstStyle/>
          <a:p>
            <a:fld id="{AAF012C9-B6FE-4665-931B-62E31055DCAE}" type="datetime1">
              <a:rPr lang="en-US" smtClean="0"/>
              <a:t>03/04/2013</a:t>
            </a:fld>
            <a:endParaRPr lang="en-US"/>
          </a:p>
        </p:txBody>
      </p:sp>
    </p:spTree>
    <p:extLst>
      <p:ext uri="{BB962C8B-B14F-4D97-AF65-F5344CB8AC3E}">
        <p14:creationId xmlns:p14="http://schemas.microsoft.com/office/powerpoint/2010/main" val="396757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Những gợi ý cho các phương pháp phát triển hệ thống</a:t>
            </a:r>
          </a:p>
        </p:txBody>
      </p:sp>
      <p:sp>
        <p:nvSpPr>
          <p:cNvPr id="3" name="Text Placeholder 2"/>
          <p:cNvSpPr>
            <a:spLocks noGrp="1"/>
          </p:cNvSpPr>
          <p:nvPr>
            <p:ph idx="1"/>
          </p:nvPr>
        </p:nvSpPr>
        <p:spPr>
          <a:xfrm>
            <a:off x="283780" y="2438400"/>
            <a:ext cx="8544910" cy="3886200"/>
          </a:xfrm>
        </p:spPr>
        <p:txBody>
          <a:bodyPr/>
          <a:lstStyle/>
          <a:p>
            <a:pPr marR="0" lvl="0" rtl="0"/>
            <a:r>
              <a:rPr lang="vi-VN" b="1" i="0" u="none" strike="noStrike" baseline="0" smtClean="0">
                <a:solidFill>
                  <a:srgbClr val="365F91"/>
                </a:solidFill>
                <a:latin typeface="Cambria"/>
              </a:rPr>
              <a:t>Các nhà</a:t>
            </a:r>
            <a:r>
              <a:rPr lang="vi-VN" b="1" i="0" u="none" strike="noStrike" baseline="0" smtClean="0">
                <a:solidFill>
                  <a:srgbClr val="4F81BD"/>
                </a:solidFill>
                <a:latin typeface="Cambria"/>
              </a:rPr>
              <a:t> </a:t>
            </a:r>
            <a:r>
              <a:rPr lang="vi-VN" b="1" i="0" u="none" strike="noStrike" baseline="0" smtClean="0">
                <a:solidFill>
                  <a:srgbClr val="365F91"/>
                </a:solidFill>
                <a:latin typeface="Cambria"/>
              </a:rPr>
              <a:t>phát triển hệ thống phải tiến hành điều tra </a:t>
            </a:r>
          </a:p>
          <a:p>
            <a:pPr marR="0" lvl="0" rtl="0"/>
            <a:r>
              <a:rPr lang="en-US" b="1" i="0" u="none" strike="noStrike" baseline="0" smtClean="0">
                <a:solidFill>
                  <a:srgbClr val="365F91"/>
                </a:solidFill>
                <a:latin typeface="Cambria"/>
              </a:rPr>
              <a:t>Các nhà</a:t>
            </a:r>
            <a:r>
              <a:rPr lang="en-US" b="1" i="0" u="none" strike="noStrike" baseline="0" smtClean="0">
                <a:solidFill>
                  <a:srgbClr val="4F81BD"/>
                </a:solidFill>
                <a:latin typeface="Cambria"/>
              </a:rPr>
              <a:t> </a:t>
            </a:r>
            <a:r>
              <a:rPr lang="en-US" b="1" i="0" u="none" strike="noStrike" baseline="0" smtClean="0">
                <a:solidFill>
                  <a:srgbClr val="365F91"/>
                </a:solidFill>
                <a:latin typeface="Cambria"/>
              </a:rPr>
              <a:t>phát triển hệ thống phải can thiệp vào thế giới xã hội của tổ chức </a:t>
            </a:r>
          </a:p>
          <a:p>
            <a:pPr lvl="1"/>
            <a:r>
              <a:rPr lang="en-US" b="1" i="0" u="none" strike="noStrike" baseline="0" smtClean="0">
                <a:solidFill>
                  <a:srgbClr val="4F81BD"/>
                </a:solidFill>
                <a:latin typeface="Cambria"/>
              </a:rPr>
              <a:t>các mục tiêu của phát triển hệ thống </a:t>
            </a:r>
          </a:p>
          <a:p>
            <a:pPr lvl="1"/>
            <a:r>
              <a:rPr lang="en-US" b="1" i="0" u="none" strike="noStrike" baseline="0" smtClean="0">
                <a:solidFill>
                  <a:srgbClr val="4F81BD"/>
                </a:solidFill>
                <a:latin typeface="Cambria"/>
              </a:rPr>
              <a:t>các kỹ thuật và các công cụ </a:t>
            </a:r>
          </a:p>
          <a:p>
            <a:pPr lvl="1"/>
            <a:r>
              <a:rPr lang="en-US" b="1" i="0" u="none" strike="noStrike" baseline="0" smtClean="0">
                <a:solidFill>
                  <a:srgbClr val="4F81BD"/>
                </a:solidFill>
                <a:latin typeface="Cambria"/>
              </a:rPr>
              <a:t>vai trò của các nhà phát triển hệ thống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11</a:t>
            </a:fld>
            <a:endParaRPr lang="en-US"/>
          </a:p>
        </p:txBody>
      </p:sp>
      <p:sp>
        <p:nvSpPr>
          <p:cNvPr id="4" name="Date Placeholder 3"/>
          <p:cNvSpPr>
            <a:spLocks noGrp="1"/>
          </p:cNvSpPr>
          <p:nvPr>
            <p:ph type="dt" sz="half" idx="2"/>
          </p:nvPr>
        </p:nvSpPr>
        <p:spPr/>
        <p:txBody>
          <a:bodyPr/>
          <a:lstStyle/>
          <a:p>
            <a:fld id="{DADD1ACA-9173-46BD-8509-3709E5B00D5D}" type="datetime1">
              <a:rPr lang="en-US" smtClean="0"/>
              <a:t>03/04/2013</a:t>
            </a:fld>
            <a:endParaRPr lang="en-US"/>
          </a:p>
        </p:txBody>
      </p:sp>
    </p:spTree>
    <p:extLst>
      <p:ext uri="{BB962C8B-B14F-4D97-AF65-F5344CB8AC3E}">
        <p14:creationId xmlns:p14="http://schemas.microsoft.com/office/powerpoint/2010/main" val="434730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Khung mẫu (Framework)</a:t>
            </a:r>
          </a:p>
        </p:txBody>
      </p:sp>
      <p:sp>
        <p:nvSpPr>
          <p:cNvPr id="3" name="Text Placeholder 2"/>
          <p:cNvSpPr>
            <a:spLocks noGrp="1"/>
          </p:cNvSpPr>
          <p:nvPr>
            <p:ph idx="1"/>
          </p:nvPr>
        </p:nvSpPr>
        <p:spPr/>
        <p:txBody>
          <a:bodyPr>
            <a:normAutofit lnSpcReduction="10000"/>
          </a:bodyPr>
          <a:lstStyle/>
          <a:p>
            <a:pPr marR="0" lvl="0" rtl="0"/>
            <a:r>
              <a:rPr lang="vi-VN" b="1" i="0" u="none" strike="noStrike" baseline="0" smtClean="0">
                <a:solidFill>
                  <a:srgbClr val="365F91"/>
                </a:solidFill>
                <a:latin typeface="Cambria"/>
              </a:rPr>
              <a:t>Để mô tả khái niệm về một phương pháp luận</a:t>
            </a:r>
          </a:p>
          <a:p>
            <a:pPr lvl="1"/>
            <a:r>
              <a:rPr lang="vi-VN" b="1" i="0" u="none" strike="noStrike" baseline="0" smtClean="0">
                <a:solidFill>
                  <a:srgbClr val="4F81BD"/>
                </a:solidFill>
                <a:latin typeface="Cambria"/>
              </a:rPr>
              <a:t>ví dụ như meta-model của Olle et al (1991) </a:t>
            </a:r>
          </a:p>
          <a:p>
            <a:pPr marR="0" lvl="0" rtl="0"/>
            <a:r>
              <a:rPr lang="vi-VN" b="1" i="0" u="none" strike="noStrike" baseline="0" smtClean="0">
                <a:solidFill>
                  <a:srgbClr val="365F91"/>
                </a:solidFill>
                <a:latin typeface="Cambria"/>
              </a:rPr>
              <a:t>Để mô tả một phương pháp luận cụ thể </a:t>
            </a:r>
          </a:p>
          <a:p>
            <a:pPr lvl="1"/>
            <a:r>
              <a:rPr lang="vi-VN" b="1" i="0" u="none" strike="noStrike" baseline="0" smtClean="0">
                <a:solidFill>
                  <a:srgbClr val="4F81BD"/>
                </a:solidFill>
                <a:latin typeface="Cambria"/>
              </a:rPr>
              <a:t>ví dụ như chu trình hệ thống </a:t>
            </a:r>
          </a:p>
          <a:p>
            <a:pPr marR="0" lvl="0" rtl="0"/>
            <a:r>
              <a:rPr lang="vi-VN" b="1" i="0" u="none" strike="noStrike" baseline="0" smtClean="0">
                <a:solidFill>
                  <a:srgbClr val="365F91"/>
                </a:solidFill>
                <a:latin typeface="Cambria"/>
              </a:rPr>
              <a:t>Để so sánh và / hoặc đánh giá các phương pháp luận </a:t>
            </a:r>
          </a:p>
          <a:p>
            <a:pPr lvl="1"/>
            <a:r>
              <a:rPr lang="vi-VN" b="1" i="0" u="none" strike="noStrike" baseline="0" smtClean="0">
                <a:solidFill>
                  <a:srgbClr val="4F81BD"/>
                </a:solidFill>
                <a:latin typeface="Cambria"/>
              </a:rPr>
              <a:t>phân tích tính năng ví dụ như: phân tích các kết quả của việc sử dụng phương pháp luận</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12</a:t>
            </a:fld>
            <a:endParaRPr lang="en-US"/>
          </a:p>
        </p:txBody>
      </p:sp>
      <p:sp>
        <p:nvSpPr>
          <p:cNvPr id="4" name="Date Placeholder 3"/>
          <p:cNvSpPr>
            <a:spLocks noGrp="1"/>
          </p:cNvSpPr>
          <p:nvPr>
            <p:ph type="dt" sz="half" idx="2"/>
          </p:nvPr>
        </p:nvSpPr>
        <p:spPr/>
        <p:txBody>
          <a:bodyPr/>
          <a:lstStyle/>
          <a:p>
            <a:fld id="{8E265C4E-D719-48AC-8F69-0660432B3118}" type="datetime1">
              <a:rPr lang="en-US" smtClean="0"/>
              <a:t>03/04/2013</a:t>
            </a:fld>
            <a:endParaRPr lang="en-US"/>
          </a:p>
        </p:txBody>
      </p:sp>
    </p:spTree>
    <p:extLst>
      <p:ext uri="{BB962C8B-B14F-4D97-AF65-F5344CB8AC3E}">
        <p14:creationId xmlns:p14="http://schemas.microsoft.com/office/powerpoint/2010/main" val="65502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sz="3400" b="1" i="0" u="none" strike="noStrike" baseline="0" smtClean="0">
                <a:solidFill>
                  <a:srgbClr val="365F91"/>
                </a:solidFill>
                <a:latin typeface="Cambria"/>
              </a:rPr>
              <a:t>2. </a:t>
            </a:r>
            <a:r>
              <a:rPr lang="vi-VN" sz="3400" b="1" i="0" u="none" strike="noStrike" baseline="0" smtClean="0">
                <a:solidFill>
                  <a:srgbClr val="365F91"/>
                </a:solidFill>
                <a:latin typeface="Cambria"/>
              </a:rPr>
              <a:t>SO SÁNH CÁC PHƯƠNG PHÁP PHÁT TRIỂN HỆ THỐNG THÔNG TIN QUẢN LÝ</a:t>
            </a:r>
            <a:endParaRPr lang="vi-VN" sz="3400"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362200"/>
            <a:ext cx="8544910" cy="3962400"/>
          </a:xfrm>
        </p:spPr>
        <p:txBody>
          <a:bodyPr/>
          <a:lstStyle/>
          <a:p>
            <a:pPr marL="457200" lvl="0" indent="-457200">
              <a:buFont typeface="Wingdings" pitchFamily="2" charset="2"/>
              <a:buChar char="q"/>
            </a:pPr>
            <a:r>
              <a:rPr lang="vi-VN" b="1" smtClean="0">
                <a:solidFill>
                  <a:srgbClr val="365F91"/>
                </a:solidFill>
                <a:latin typeface="Cambria"/>
              </a:rPr>
              <a:t>Các </a:t>
            </a:r>
            <a:r>
              <a:rPr lang="vi-VN" b="1">
                <a:solidFill>
                  <a:srgbClr val="365F91"/>
                </a:solidFill>
                <a:latin typeface="Cambria"/>
              </a:rPr>
              <a:t>vấn đề so sánh </a:t>
            </a:r>
            <a:endParaRPr lang="en-US" b="1" smtClean="0">
              <a:solidFill>
                <a:srgbClr val="365F91"/>
              </a:solidFill>
              <a:latin typeface="Cambria"/>
            </a:endParaRPr>
          </a:p>
          <a:p>
            <a:pPr marL="457200" lvl="0" indent="-457200">
              <a:buFont typeface="Wingdings" pitchFamily="2" charset="2"/>
              <a:buChar char="q"/>
            </a:pPr>
            <a:r>
              <a:rPr lang="de-DE" b="1" smtClean="0">
                <a:solidFill>
                  <a:srgbClr val="365F91"/>
                </a:solidFill>
                <a:latin typeface="Cambria"/>
              </a:rPr>
              <a:t>Khung </a:t>
            </a:r>
            <a:r>
              <a:rPr lang="de-DE" b="1">
                <a:solidFill>
                  <a:srgbClr val="365F91"/>
                </a:solidFill>
                <a:latin typeface="Cambria"/>
              </a:rPr>
              <a:t>mẫu </a:t>
            </a:r>
            <a:r>
              <a:rPr lang="de-DE" b="1" smtClean="0">
                <a:solidFill>
                  <a:srgbClr val="365F91"/>
                </a:solidFill>
                <a:latin typeface="Cambria"/>
              </a:rPr>
              <a:t>so sánh</a:t>
            </a:r>
          </a:p>
          <a:p>
            <a:pPr marL="457200" lvl="0" indent="-457200">
              <a:buFont typeface="Wingdings" pitchFamily="2" charset="2"/>
              <a:buChar char="q"/>
            </a:pPr>
            <a:r>
              <a:rPr lang="en-US" b="1">
                <a:solidFill>
                  <a:srgbClr val="365F91"/>
                </a:solidFill>
                <a:latin typeface="Cambria"/>
              </a:rPr>
              <a:t>Các yếu tố của khung mẫu so sánh </a:t>
            </a:r>
            <a:r>
              <a:rPr lang="de-DE" b="1" smtClean="0">
                <a:solidFill>
                  <a:srgbClr val="365F91"/>
                </a:solidFill>
                <a:latin typeface="Cambria"/>
              </a:rPr>
              <a:t> </a:t>
            </a:r>
            <a:endParaRPr lang="en-US"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13</a:t>
            </a:fld>
            <a:endParaRPr lang="en-US"/>
          </a:p>
        </p:txBody>
      </p:sp>
      <p:sp>
        <p:nvSpPr>
          <p:cNvPr id="4" name="Date Placeholder 3"/>
          <p:cNvSpPr>
            <a:spLocks noGrp="1"/>
          </p:cNvSpPr>
          <p:nvPr>
            <p:ph type="dt" sz="half" idx="2"/>
          </p:nvPr>
        </p:nvSpPr>
        <p:spPr/>
        <p:txBody>
          <a:bodyPr/>
          <a:lstStyle/>
          <a:p>
            <a:fld id="{190D2F3B-615B-4A0F-9CE6-207D2EB63EB2}" type="datetime1">
              <a:rPr lang="en-US" smtClean="0"/>
              <a:t>03/04/2013</a:t>
            </a:fld>
            <a:endParaRPr lang="en-US"/>
          </a:p>
        </p:txBody>
      </p:sp>
    </p:spTree>
    <p:extLst>
      <p:ext uri="{BB962C8B-B14F-4D97-AF65-F5344CB8AC3E}">
        <p14:creationId xmlns:p14="http://schemas.microsoft.com/office/powerpoint/2010/main" val="3614268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smtClean="0">
                <a:solidFill>
                  <a:srgbClr val="365F91"/>
                </a:solidFill>
                <a:latin typeface="Cambria"/>
              </a:rPr>
              <a:t> Các vấn đề so sánh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vi-VN" b="1" i="0" u="none" strike="noStrike" baseline="0" smtClean="0">
                <a:solidFill>
                  <a:srgbClr val="4F81BD"/>
                </a:solidFill>
                <a:latin typeface="Cambria"/>
              </a:rPr>
              <a:t>Hai lý do chính để so sánh các phương pháp luận</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en-US" b="1" i="0" u="none" strike="noStrike" baseline="0" smtClean="0">
              <a:solidFill>
                <a:srgbClr val="4F81BD"/>
              </a:solidFill>
              <a:latin typeface="Cambria"/>
            </a:endParaRPr>
          </a:p>
          <a:p>
            <a:pPr lvl="1"/>
            <a:r>
              <a:rPr lang="en-US" b="1" smtClean="0">
                <a:solidFill>
                  <a:srgbClr val="4F81BD"/>
                </a:solidFill>
                <a:latin typeface="Cambria"/>
              </a:rPr>
              <a:t>đ</a:t>
            </a:r>
            <a:r>
              <a:rPr lang="vi-VN" b="1" i="0" u="none" strike="noStrike" baseline="0" smtClean="0">
                <a:solidFill>
                  <a:srgbClr val="4F81BD"/>
                </a:solidFill>
                <a:latin typeface="Cambria"/>
              </a:rPr>
              <a:t>ầu tiên, một lý do học thuật, để hiểu bản chất của các phương pháp luận tốt hơn, </a:t>
            </a:r>
            <a:endParaRPr lang="en-US" b="1">
              <a:solidFill>
                <a:srgbClr val="4F81BD"/>
              </a:solidFill>
              <a:latin typeface="Cambria"/>
            </a:endParaRPr>
          </a:p>
          <a:p>
            <a:pPr lvl="1"/>
            <a:r>
              <a:rPr lang="vi-VN" b="1" i="0" u="none" strike="noStrike" baseline="0" smtClean="0">
                <a:solidFill>
                  <a:srgbClr val="4F81BD"/>
                </a:solidFill>
                <a:latin typeface="Cambria"/>
              </a:rPr>
              <a:t>thứ hai, một lý do thực tế, để lựa chọn một phương pháp luận để sử dụng trong một tổ chức</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14</a:t>
            </a:fld>
            <a:endParaRPr lang="en-US"/>
          </a:p>
        </p:txBody>
      </p:sp>
      <p:sp>
        <p:nvSpPr>
          <p:cNvPr id="4" name="Date Placeholder 3"/>
          <p:cNvSpPr>
            <a:spLocks noGrp="1"/>
          </p:cNvSpPr>
          <p:nvPr>
            <p:ph type="dt" sz="half" idx="2"/>
          </p:nvPr>
        </p:nvSpPr>
        <p:spPr/>
        <p:txBody>
          <a:bodyPr/>
          <a:lstStyle/>
          <a:p>
            <a:fld id="{8F66C6F4-4FE0-4686-9ECB-A895D7476497}" type="datetime1">
              <a:rPr lang="en-US" smtClean="0"/>
              <a:t>03/04/2013</a:t>
            </a:fld>
            <a:endParaRPr lang="en-US"/>
          </a:p>
        </p:txBody>
      </p:sp>
    </p:spTree>
    <p:extLst>
      <p:ext uri="{BB962C8B-B14F-4D97-AF65-F5344CB8AC3E}">
        <p14:creationId xmlns:p14="http://schemas.microsoft.com/office/powerpoint/2010/main" val="415289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de-DE" b="1" i="0" u="none" strike="noStrike" baseline="0" smtClean="0">
                <a:solidFill>
                  <a:srgbClr val="365F91"/>
                </a:solidFill>
                <a:latin typeface="Cambria"/>
              </a:rPr>
              <a:t>Khung mẫu so sánh... </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365F91"/>
                </a:solidFill>
                <a:latin typeface="Cambria"/>
              </a:rPr>
              <a:t>Phân tích tính năng: </a:t>
            </a:r>
          </a:p>
          <a:p>
            <a:pPr lvl="1">
              <a:lnSpc>
                <a:spcPct val="120000"/>
              </a:lnSpc>
              <a:spcBef>
                <a:spcPts val="600"/>
              </a:spcBef>
            </a:pPr>
            <a:r>
              <a:rPr lang="vi-VN" b="1" i="0" u="none" strike="noStrike" baseline="0" smtClean="0">
                <a:solidFill>
                  <a:srgbClr val="4F81BD"/>
                </a:solidFill>
                <a:latin typeface="Cambria"/>
              </a:rPr>
              <a:t>xác định một tập hợp các tính năng mong muốn </a:t>
            </a:r>
          </a:p>
          <a:p>
            <a:pPr lvl="1">
              <a:lnSpc>
                <a:spcPct val="120000"/>
              </a:lnSpc>
              <a:spcBef>
                <a:spcPts val="600"/>
              </a:spcBef>
            </a:pPr>
            <a:r>
              <a:rPr lang="vi-VN" b="1" i="0" u="none" strike="noStrike" baseline="0" smtClean="0">
                <a:solidFill>
                  <a:srgbClr val="4F81BD"/>
                </a:solidFill>
                <a:latin typeface="Cambria"/>
              </a:rPr>
              <a:t>xác định các phương pháp luận cụ thể có mỗi tính năng </a:t>
            </a:r>
          </a:p>
          <a:p>
            <a:pPr lvl="1">
              <a:lnSpc>
                <a:spcPct val="120000"/>
              </a:lnSpc>
              <a:spcBef>
                <a:spcPts val="600"/>
              </a:spcBef>
            </a:pPr>
            <a:r>
              <a:rPr lang="vi-VN" b="1" i="0" u="none" strike="noStrike" baseline="0" smtClean="0">
                <a:solidFill>
                  <a:srgbClr val="4F81BD"/>
                </a:solidFill>
                <a:latin typeface="Cambria"/>
              </a:rPr>
              <a:t>cố gắng để đánh giá những phạm vi tính năng hiện diện </a:t>
            </a:r>
          </a:p>
          <a:p>
            <a:pPr marR="0" lvl="0" rtl="0">
              <a:lnSpc>
                <a:spcPct val="120000"/>
              </a:lnSpc>
              <a:spcBef>
                <a:spcPts val="600"/>
              </a:spcBef>
            </a:pPr>
            <a:r>
              <a:rPr lang="vi-VN" b="1" i="0" u="none" strike="noStrike" baseline="0" smtClean="0">
                <a:solidFill>
                  <a:srgbClr val="365F91"/>
                </a:solidFill>
                <a:latin typeface="Cambria"/>
              </a:rPr>
              <a:t>Các vấn đề với phân tích tính năng: </a:t>
            </a:r>
          </a:p>
          <a:p>
            <a:pPr lvl="1">
              <a:lnSpc>
                <a:spcPct val="120000"/>
              </a:lnSpc>
              <a:spcBef>
                <a:spcPts val="600"/>
              </a:spcBef>
            </a:pPr>
            <a:r>
              <a:rPr lang="vi-VN" b="1" i="0" u="none" strike="noStrike" baseline="0" smtClean="0">
                <a:solidFill>
                  <a:srgbClr val="4F81BD"/>
                </a:solidFill>
                <a:latin typeface="Cambria"/>
              </a:rPr>
              <a:t>xác định các tính năng </a:t>
            </a:r>
          </a:p>
          <a:p>
            <a:pPr lvl="1">
              <a:lnSpc>
                <a:spcPct val="120000"/>
              </a:lnSpc>
              <a:spcBef>
                <a:spcPts val="600"/>
              </a:spcBef>
            </a:pPr>
            <a:r>
              <a:rPr lang="vi-VN" b="1" i="0" u="none" strike="noStrike" baseline="0" smtClean="0">
                <a:solidFill>
                  <a:srgbClr val="4F81BD"/>
                </a:solidFill>
                <a:latin typeface="Cambria"/>
              </a:rPr>
              <a:t>các phiên bản của các phương pháp luận</a:t>
            </a:r>
          </a:p>
          <a:p>
            <a:pPr lvl="1">
              <a:lnSpc>
                <a:spcPct val="120000"/>
              </a:lnSpc>
              <a:spcBef>
                <a:spcPts val="600"/>
              </a:spcBef>
            </a:pPr>
            <a:r>
              <a:rPr lang="vi-VN" b="1" i="0" u="none" strike="noStrike" baseline="0" smtClean="0">
                <a:solidFill>
                  <a:srgbClr val="4F81BD"/>
                </a:solidFill>
                <a:latin typeface="Cambria"/>
              </a:rPr>
              <a:t>các vấn đề thuật ngữ </a:t>
            </a:r>
          </a:p>
          <a:p>
            <a:pPr lvl="1">
              <a:lnSpc>
                <a:spcPct val="120000"/>
              </a:lnSpc>
              <a:spcBef>
                <a:spcPts val="600"/>
              </a:spcBef>
            </a:pPr>
            <a:r>
              <a:rPr lang="en-US" b="1" i="0" u="none" strike="noStrike" baseline="0" smtClean="0">
                <a:solidFill>
                  <a:srgbClr val="4F81BD"/>
                </a:solidFill>
                <a:latin typeface="Cambria"/>
              </a:rPr>
              <a:t>tính chủ quan của phân tích </a:t>
            </a:r>
          </a:p>
          <a:p>
            <a:pPr lvl="1">
              <a:lnSpc>
                <a:spcPct val="120000"/>
              </a:lnSpc>
              <a:spcBef>
                <a:spcPts val="600"/>
              </a:spcBef>
            </a:pPr>
            <a:r>
              <a:rPr lang="vi-VN" b="1" i="0" u="none" strike="noStrike" baseline="0" smtClean="0">
                <a:solidFill>
                  <a:srgbClr val="4F81BD"/>
                </a:solidFill>
                <a:latin typeface="Cambria"/>
              </a:rPr>
              <a:t>tính chủ quan của đánh giá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15</a:t>
            </a:fld>
            <a:endParaRPr lang="en-US"/>
          </a:p>
        </p:txBody>
      </p:sp>
      <p:sp>
        <p:nvSpPr>
          <p:cNvPr id="4" name="Date Placeholder 3"/>
          <p:cNvSpPr>
            <a:spLocks noGrp="1"/>
          </p:cNvSpPr>
          <p:nvPr>
            <p:ph type="dt" sz="half" idx="2"/>
          </p:nvPr>
        </p:nvSpPr>
        <p:spPr/>
        <p:txBody>
          <a:bodyPr/>
          <a:lstStyle/>
          <a:p>
            <a:fld id="{BBFBEFFF-8AD6-4D2A-BB43-8C57F8E1133C}" type="datetime1">
              <a:rPr lang="en-US" smtClean="0"/>
              <a:t>03/04/2013</a:t>
            </a:fld>
            <a:endParaRPr lang="en-US"/>
          </a:p>
        </p:txBody>
      </p:sp>
    </p:spTree>
    <p:extLst>
      <p:ext uri="{BB962C8B-B14F-4D97-AF65-F5344CB8AC3E}">
        <p14:creationId xmlns:p14="http://schemas.microsoft.com/office/powerpoint/2010/main" val="175795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Các</a:t>
            </a:r>
            <a:r>
              <a:rPr lang="en-US" b="1" i="0" u="none" strike="noStrike" smtClean="0">
                <a:solidFill>
                  <a:srgbClr val="365F91"/>
                </a:solidFill>
                <a:latin typeface="Cambria"/>
              </a:rPr>
              <a:t> yếu tố của khung mẫu </a:t>
            </a:r>
            <a:r>
              <a:rPr lang="en-US" b="1" i="0" u="none" strike="noStrike" baseline="0" smtClean="0">
                <a:solidFill>
                  <a:srgbClr val="365F91"/>
                </a:solidFill>
                <a:latin typeface="Cambria"/>
              </a:rPr>
              <a:t>so sánh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lnSpcReduction="10000"/>
          </a:bodyPr>
          <a:lstStyle/>
          <a:p>
            <a:r>
              <a:rPr lang="en-US" b="1">
                <a:solidFill>
                  <a:srgbClr val="4F81BD"/>
                </a:solidFill>
                <a:latin typeface="Cambria"/>
              </a:rPr>
              <a:t>Triết lý (philosophy)</a:t>
            </a:r>
          </a:p>
          <a:p>
            <a:r>
              <a:rPr lang="en-US" b="1">
                <a:solidFill>
                  <a:srgbClr val="4F81BD"/>
                </a:solidFill>
                <a:latin typeface="Cambria"/>
              </a:rPr>
              <a:t>Mô hình (model)</a:t>
            </a:r>
          </a:p>
          <a:p>
            <a:r>
              <a:rPr lang="en-US" b="1">
                <a:solidFill>
                  <a:srgbClr val="4F81BD"/>
                </a:solidFill>
                <a:latin typeface="Cambria"/>
              </a:rPr>
              <a:t>Kỹ thuật và các công cụ </a:t>
            </a:r>
            <a:r>
              <a:rPr lang="en-US" b="1" smtClean="0">
                <a:solidFill>
                  <a:srgbClr val="4F81BD"/>
                </a:solidFill>
                <a:latin typeface="Cambria"/>
              </a:rPr>
              <a:t/>
            </a:r>
            <a:br>
              <a:rPr lang="en-US" b="1" smtClean="0">
                <a:solidFill>
                  <a:srgbClr val="4F81BD"/>
                </a:solidFill>
                <a:latin typeface="Cambria"/>
              </a:rPr>
            </a:br>
            <a:r>
              <a:rPr lang="en-US" b="1" smtClean="0">
                <a:solidFill>
                  <a:srgbClr val="4F81BD"/>
                </a:solidFill>
                <a:latin typeface="Cambria"/>
              </a:rPr>
              <a:t>(</a:t>
            </a:r>
            <a:r>
              <a:rPr lang="en-US" b="1">
                <a:solidFill>
                  <a:srgbClr val="4F81BD"/>
                </a:solidFill>
                <a:latin typeface="Cambria"/>
              </a:rPr>
              <a:t>techniques and tools)</a:t>
            </a:r>
          </a:p>
          <a:p>
            <a:r>
              <a:rPr lang="en-US" b="1">
                <a:solidFill>
                  <a:srgbClr val="4F81BD"/>
                </a:solidFill>
                <a:latin typeface="Cambria"/>
              </a:rPr>
              <a:t>Phạm vi (scope)</a:t>
            </a:r>
          </a:p>
          <a:p>
            <a:r>
              <a:rPr lang="vi-VN" b="1">
                <a:solidFill>
                  <a:srgbClr val="4F81BD"/>
                </a:solidFill>
                <a:latin typeface="Cambria"/>
              </a:rPr>
              <a:t>Kết quả đầu ra (outputs)</a:t>
            </a:r>
          </a:p>
          <a:p>
            <a:r>
              <a:rPr lang="en-US" b="1" smtClean="0">
                <a:solidFill>
                  <a:srgbClr val="4F81BD"/>
                </a:solidFill>
                <a:latin typeface="Cambria"/>
              </a:rPr>
              <a:t>Thực tế </a:t>
            </a:r>
            <a:r>
              <a:rPr lang="en-US" b="1">
                <a:solidFill>
                  <a:srgbClr val="4F81BD"/>
                </a:solidFill>
                <a:latin typeface="Cambria"/>
              </a:rPr>
              <a:t>(practise)</a:t>
            </a:r>
          </a:p>
          <a:p>
            <a:r>
              <a:rPr lang="en-US" b="1">
                <a:solidFill>
                  <a:srgbClr val="4F81BD"/>
                </a:solidFill>
                <a:latin typeface="Cambria"/>
              </a:rPr>
              <a:t>Sản phẩm (product</a:t>
            </a:r>
            <a:r>
              <a:rPr lang="en-US" b="1" smtClean="0">
                <a:solidFill>
                  <a:srgbClr val="4F81BD"/>
                </a:solidFill>
                <a:latin typeface="Cambria"/>
              </a:rPr>
              <a:t>)</a:t>
            </a:r>
            <a:endParaRPr lang="en-US" b="1">
              <a:solidFill>
                <a:srgbClr val="4F81BD"/>
              </a:solidFill>
              <a:latin typeface="Cambria"/>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16</a:t>
            </a:fld>
            <a:endParaRPr lang="en-US"/>
          </a:p>
        </p:txBody>
      </p:sp>
      <p:sp>
        <p:nvSpPr>
          <p:cNvPr id="4" name="Date Placeholder 3"/>
          <p:cNvSpPr>
            <a:spLocks noGrp="1"/>
          </p:cNvSpPr>
          <p:nvPr>
            <p:ph type="dt" sz="half" idx="2"/>
          </p:nvPr>
        </p:nvSpPr>
        <p:spPr/>
        <p:txBody>
          <a:bodyPr/>
          <a:lstStyle/>
          <a:p>
            <a:fld id="{9871D4AE-A8F0-49CF-A547-89D5053BBED2}" type="datetime1">
              <a:rPr lang="en-US" smtClean="0"/>
              <a:t>03/04/2013</a:t>
            </a:fld>
            <a:endParaRPr lang="en-US"/>
          </a:p>
        </p:txBody>
      </p:sp>
    </p:spTree>
    <p:extLst>
      <p:ext uri="{BB962C8B-B14F-4D97-AF65-F5344CB8AC3E}">
        <p14:creationId xmlns:p14="http://schemas.microsoft.com/office/powerpoint/2010/main" val="2482981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sz="3400" b="1" i="0" u="none" strike="noStrike" baseline="0" smtClean="0">
                <a:solidFill>
                  <a:srgbClr val="365F91"/>
                </a:solidFill>
                <a:latin typeface="Cambria"/>
              </a:rPr>
              <a:t>3. </a:t>
            </a:r>
            <a:r>
              <a:rPr lang="vi-VN" sz="3400" b="1" i="0" u="none" strike="noStrike" baseline="0" smtClean="0">
                <a:solidFill>
                  <a:srgbClr val="365F91"/>
                </a:solidFill>
                <a:latin typeface="Cambria"/>
              </a:rPr>
              <a:t>LỰA CHỌN PHƯƠNG PHÁP PHÁT TRIỂN HỆ THỐNG THÔNG TIN QUẢN LÝ</a:t>
            </a:r>
            <a:endParaRPr lang="vi-VN" sz="3400"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438400"/>
            <a:ext cx="8544910" cy="3886200"/>
          </a:xfrm>
        </p:spPr>
        <p:txBody>
          <a:bodyPr>
            <a:normAutofit/>
          </a:bodyPr>
          <a:lstStyle/>
          <a:p>
            <a:pPr marL="457200" indent="-457200">
              <a:spcBef>
                <a:spcPts val="600"/>
              </a:spcBef>
              <a:buFont typeface="Wingdings" pitchFamily="2" charset="2"/>
              <a:buChar char="q"/>
            </a:pPr>
            <a:r>
              <a:rPr lang="vi-VN" b="1" smtClean="0">
                <a:solidFill>
                  <a:srgbClr val="365F91"/>
                </a:solidFill>
                <a:latin typeface="Cambria"/>
              </a:rPr>
              <a:t>Sự </a:t>
            </a:r>
            <a:r>
              <a:rPr lang="vi-VN" b="1">
                <a:solidFill>
                  <a:srgbClr val="365F91"/>
                </a:solidFill>
                <a:latin typeface="Cambria"/>
              </a:rPr>
              <a:t>thay đổi và phát triển của các phương pháp luận </a:t>
            </a:r>
            <a:endParaRPr lang="en-US" b="1" smtClean="0">
              <a:solidFill>
                <a:srgbClr val="365F91"/>
              </a:solidFill>
              <a:latin typeface="Cambria"/>
            </a:endParaRPr>
          </a:p>
          <a:p>
            <a:pPr marL="457200" indent="-457200">
              <a:spcBef>
                <a:spcPts val="600"/>
              </a:spcBef>
              <a:buFont typeface="Wingdings" pitchFamily="2" charset="2"/>
              <a:buChar char="q"/>
            </a:pPr>
            <a:r>
              <a:rPr lang="vi-VN" b="1" smtClean="0">
                <a:solidFill>
                  <a:srgbClr val="365F91"/>
                </a:solidFill>
                <a:latin typeface="Cambria"/>
              </a:rPr>
              <a:t>Các </a:t>
            </a:r>
            <a:r>
              <a:rPr lang="vi-VN" b="1">
                <a:solidFill>
                  <a:srgbClr val="365F91"/>
                </a:solidFill>
                <a:latin typeface="Cambria"/>
              </a:rPr>
              <a:t>cách tiếp cận</a:t>
            </a:r>
            <a:r>
              <a:rPr lang="vi-VN" b="1">
                <a:solidFill>
                  <a:srgbClr val="4F81BD"/>
                </a:solidFill>
                <a:latin typeface="Cambria"/>
              </a:rPr>
              <a:t> </a:t>
            </a:r>
            <a:r>
              <a:rPr lang="vi-VN" b="1">
                <a:solidFill>
                  <a:srgbClr val="365F91"/>
                </a:solidFill>
                <a:latin typeface="Cambria"/>
              </a:rPr>
              <a:t>ngẫu nhiên (contingency approaches</a:t>
            </a:r>
            <a:r>
              <a:rPr lang="vi-VN" b="1" smtClean="0">
                <a:solidFill>
                  <a:srgbClr val="365F91"/>
                </a:solidFill>
                <a:latin typeface="Cambria"/>
              </a:rPr>
              <a:t>)</a:t>
            </a:r>
            <a:endParaRPr lang="en-US" b="1" smtClean="0">
              <a:solidFill>
                <a:srgbClr val="365F91"/>
              </a:solidFill>
              <a:latin typeface="Cambria"/>
            </a:endParaRPr>
          </a:p>
          <a:p>
            <a:pPr marL="457200" indent="-457200">
              <a:spcBef>
                <a:spcPts val="600"/>
              </a:spcBef>
              <a:buFont typeface="Wingdings" pitchFamily="2" charset="2"/>
              <a:buChar char="q"/>
            </a:pPr>
            <a:r>
              <a:rPr lang="vi-VN" b="1">
                <a:solidFill>
                  <a:srgbClr val="365F91"/>
                </a:solidFill>
                <a:latin typeface="Cambria"/>
              </a:rPr>
              <a:t>NIMSAD (Jayaratna 1994</a:t>
            </a:r>
            <a:r>
              <a:rPr lang="vi-VN" b="1" smtClean="0">
                <a:solidFill>
                  <a:srgbClr val="365F91"/>
                </a:solidFill>
                <a:latin typeface="Cambria"/>
              </a:rPr>
              <a:t>)</a:t>
            </a:r>
            <a:endParaRPr lang="en-US" b="1" smtClean="0">
              <a:solidFill>
                <a:srgbClr val="365F91"/>
              </a:solidFill>
              <a:latin typeface="Cambria"/>
            </a:endParaRPr>
          </a:p>
          <a:p>
            <a:pPr marL="457200" indent="-457200">
              <a:spcBef>
                <a:spcPts val="600"/>
              </a:spcBef>
              <a:buFont typeface="Wingdings" pitchFamily="2" charset="2"/>
              <a:buChar char="q"/>
            </a:pPr>
            <a:r>
              <a:rPr lang="vi-VN" b="1">
                <a:solidFill>
                  <a:srgbClr val="365F91"/>
                </a:solidFill>
                <a:latin typeface="Cambria"/>
              </a:rPr>
              <a:t>Sự chấp thuận một phương pháp </a:t>
            </a:r>
            <a:r>
              <a:rPr lang="vi-VN" b="1" smtClean="0">
                <a:solidFill>
                  <a:srgbClr val="365F91"/>
                </a:solidFill>
                <a:latin typeface="Cambria"/>
              </a:rPr>
              <a:t>luận</a:t>
            </a:r>
            <a:endParaRPr lang="en-US" b="1" smtClean="0">
              <a:solidFill>
                <a:srgbClr val="365F91"/>
              </a:solidFill>
              <a:latin typeface="Cambria"/>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17</a:t>
            </a:fld>
            <a:endParaRPr lang="en-US"/>
          </a:p>
        </p:txBody>
      </p:sp>
      <p:sp>
        <p:nvSpPr>
          <p:cNvPr id="4" name="Date Placeholder 3"/>
          <p:cNvSpPr>
            <a:spLocks noGrp="1"/>
          </p:cNvSpPr>
          <p:nvPr>
            <p:ph type="dt" sz="half" idx="2"/>
          </p:nvPr>
        </p:nvSpPr>
        <p:spPr/>
        <p:txBody>
          <a:bodyPr/>
          <a:lstStyle/>
          <a:p>
            <a:fld id="{C09BEF85-C9F5-43A3-A440-C34EFAD61EDC}" type="datetime1">
              <a:rPr lang="en-US" smtClean="0"/>
              <a:t>03/04/2013</a:t>
            </a:fld>
            <a:endParaRPr lang="en-US"/>
          </a:p>
        </p:txBody>
      </p:sp>
    </p:spTree>
    <p:extLst>
      <p:ext uri="{BB962C8B-B14F-4D97-AF65-F5344CB8AC3E}">
        <p14:creationId xmlns:p14="http://schemas.microsoft.com/office/powerpoint/2010/main" val="1692466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 Sự thay đổi và phát triển của các phương pháp luận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362200"/>
            <a:ext cx="8544910" cy="3962400"/>
          </a:xfrm>
        </p:spPr>
        <p:txBody>
          <a:bodyPr>
            <a:normAutofit fontScale="92500" lnSpcReduction="10000"/>
          </a:bodyPr>
          <a:lstStyle/>
          <a:p>
            <a:pPr marR="0" lvl="0" rtl="0"/>
            <a:r>
              <a:rPr lang="vi-VN" b="1" i="0" u="none" strike="noStrike" baseline="0" smtClean="0">
                <a:solidFill>
                  <a:srgbClr val="4F81BD"/>
                </a:solidFill>
                <a:latin typeface="Cambria"/>
              </a:rPr>
              <a:t>Sự phát triển của các phương pháp luận đã được thực hiện trong đó xác định bốn thời kỳ của phương pháp luận: </a:t>
            </a:r>
            <a:endParaRPr lang="en-US" b="1" i="0" u="none" strike="noStrike" baseline="0" smtClean="0">
              <a:solidFill>
                <a:srgbClr val="4F81BD"/>
              </a:solidFill>
              <a:latin typeface="Cambria"/>
            </a:endParaRPr>
          </a:p>
          <a:p>
            <a:pPr lvl="1"/>
            <a:r>
              <a:rPr lang="vi-VN" b="1" i="0" u="none" strike="noStrike" baseline="0" smtClean="0">
                <a:solidFill>
                  <a:srgbClr val="4F81BD"/>
                </a:solidFill>
                <a:latin typeface="Cambria"/>
              </a:rPr>
              <a:t>thời kỳ tiền-phương pháp luận, </a:t>
            </a:r>
            <a:endParaRPr lang="en-US" b="1" i="0" u="none" strike="noStrike" baseline="0" smtClean="0">
              <a:solidFill>
                <a:srgbClr val="4F81BD"/>
              </a:solidFill>
              <a:latin typeface="Cambria"/>
            </a:endParaRPr>
          </a:p>
          <a:p>
            <a:pPr lvl="1"/>
            <a:r>
              <a:rPr lang="vi-VN" b="1" i="0" u="none" strike="noStrike" baseline="0" smtClean="0">
                <a:solidFill>
                  <a:srgbClr val="4F81BD"/>
                </a:solidFill>
                <a:latin typeface="Cambria"/>
              </a:rPr>
              <a:t>thời kỳ phương pháp luận ban sơ, </a:t>
            </a:r>
            <a:endParaRPr lang="en-US" b="1" i="0" u="none" strike="noStrike" baseline="0" smtClean="0">
              <a:solidFill>
                <a:srgbClr val="4F81BD"/>
              </a:solidFill>
              <a:latin typeface="Cambria"/>
            </a:endParaRPr>
          </a:p>
          <a:p>
            <a:pPr lvl="1"/>
            <a:r>
              <a:rPr lang="vi-VN" b="1" i="0" u="none" strike="noStrike" baseline="0" smtClean="0">
                <a:solidFill>
                  <a:srgbClr val="4F81BD"/>
                </a:solidFill>
                <a:latin typeface="Cambria"/>
              </a:rPr>
              <a:t>thời kỳ phương pháp luận và </a:t>
            </a:r>
            <a:endParaRPr lang="en-US" b="1" i="0" u="none" strike="noStrike" baseline="0" smtClean="0">
              <a:solidFill>
                <a:srgbClr val="4F81BD"/>
              </a:solidFill>
              <a:latin typeface="Cambria"/>
            </a:endParaRPr>
          </a:p>
          <a:p>
            <a:pPr lvl="1"/>
            <a:r>
              <a:rPr lang="vi-VN" b="1" i="0" u="none" strike="noStrike" baseline="0" smtClean="0">
                <a:solidFill>
                  <a:srgbClr val="4F81BD"/>
                </a:solidFill>
                <a:latin typeface="Cambria"/>
              </a:rPr>
              <a:t>thời kỳ phương pháp luận hiện nay </a:t>
            </a:r>
            <a:endParaRPr lang="en-US" b="1" i="0" u="none" strike="noStrike" baseline="0" smtClean="0">
              <a:solidFill>
                <a:srgbClr val="4F81BD"/>
              </a:solidFill>
              <a:latin typeface="Cambria"/>
            </a:endParaRPr>
          </a:p>
          <a:p>
            <a:pPr lvl="2"/>
            <a:r>
              <a:rPr lang="vi-VN" b="1" i="0" u="none" strike="noStrike" baseline="0" smtClean="0">
                <a:solidFill>
                  <a:srgbClr val="4F81BD"/>
                </a:solidFill>
                <a:latin typeface="Cambria"/>
              </a:rPr>
              <a:t>được mô tả như là một kỷ nguyên của việc đánh giá lại phương pháp luận</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18</a:t>
            </a:fld>
            <a:endParaRPr lang="en-US"/>
          </a:p>
        </p:txBody>
      </p:sp>
      <p:sp>
        <p:nvSpPr>
          <p:cNvPr id="4" name="Date Placeholder 3"/>
          <p:cNvSpPr>
            <a:spLocks noGrp="1"/>
          </p:cNvSpPr>
          <p:nvPr>
            <p:ph type="dt" sz="half" idx="2"/>
          </p:nvPr>
        </p:nvSpPr>
        <p:spPr/>
        <p:txBody>
          <a:bodyPr/>
          <a:lstStyle/>
          <a:p>
            <a:fld id="{5D4746FE-5FB1-4241-B29B-E29978814062}" type="datetime1">
              <a:rPr lang="en-US" smtClean="0"/>
              <a:t>03/04/2013</a:t>
            </a:fld>
            <a:endParaRPr lang="en-US"/>
          </a:p>
        </p:txBody>
      </p:sp>
    </p:spTree>
    <p:extLst>
      <p:ext uri="{BB962C8B-B14F-4D97-AF65-F5344CB8AC3E}">
        <p14:creationId xmlns:p14="http://schemas.microsoft.com/office/powerpoint/2010/main" val="1708328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a:solidFill>
                  <a:srgbClr val="365F91"/>
                </a:solidFill>
                <a:latin typeface="Cambria"/>
              </a:rPr>
              <a:t>Các cách tiếp cận</a:t>
            </a:r>
            <a:r>
              <a:rPr lang="vi-VN" b="1">
                <a:solidFill>
                  <a:srgbClr val="4F81BD"/>
                </a:solidFill>
                <a:latin typeface="Cambria"/>
              </a:rPr>
              <a:t> </a:t>
            </a:r>
            <a:r>
              <a:rPr lang="vi-VN" b="1">
                <a:solidFill>
                  <a:srgbClr val="365F91"/>
                </a:solidFill>
                <a:latin typeface="Cambria"/>
              </a:rPr>
              <a:t>ngẫu nhiên </a:t>
            </a:r>
            <a:r>
              <a:rPr lang="en-US" b="1" smtClean="0">
                <a:solidFill>
                  <a:srgbClr val="365F91"/>
                </a:solidFill>
                <a:latin typeface="Cambria"/>
              </a:rPr>
              <a:t/>
            </a:r>
            <a:br>
              <a:rPr lang="en-US" b="1" smtClean="0">
                <a:solidFill>
                  <a:srgbClr val="365F91"/>
                </a:solidFill>
                <a:latin typeface="Cambria"/>
              </a:rPr>
            </a:br>
            <a:r>
              <a:rPr lang="vi-VN" b="1" smtClean="0">
                <a:solidFill>
                  <a:srgbClr val="365F91"/>
                </a:solidFill>
                <a:latin typeface="Cambria"/>
              </a:rPr>
              <a:t>(</a:t>
            </a:r>
            <a:r>
              <a:rPr lang="vi-VN" b="1">
                <a:solidFill>
                  <a:srgbClr val="365F91"/>
                </a:solidFill>
                <a:latin typeface="Cambria"/>
              </a:rPr>
              <a:t>contingency approaches)</a:t>
            </a:r>
            <a:endParaRPr lang="vi-VN" b="1" i="0" u="none" strike="noStrike" baseline="0" smtClean="0">
              <a:solidFill>
                <a:srgbClr val="365F91"/>
              </a:solidFill>
              <a:latin typeface="Cambria"/>
            </a:endParaRPr>
          </a:p>
        </p:txBody>
      </p:sp>
      <p:sp>
        <p:nvSpPr>
          <p:cNvPr id="3" name="Text Placeholder 2"/>
          <p:cNvSpPr>
            <a:spLocks noGrp="1"/>
          </p:cNvSpPr>
          <p:nvPr>
            <p:ph idx="1"/>
          </p:nvPr>
        </p:nvSpPr>
        <p:spPr>
          <a:xfrm>
            <a:off x="283780" y="2438400"/>
            <a:ext cx="8544910" cy="3886200"/>
          </a:xfrm>
        </p:spPr>
        <p:txBody>
          <a:bodyPr>
            <a:normAutofit fontScale="77500" lnSpcReduction="20000"/>
          </a:bodyPr>
          <a:lstStyle/>
          <a:p>
            <a:pPr marR="0" lvl="0" rtl="0">
              <a:lnSpc>
                <a:spcPct val="120000"/>
              </a:lnSpc>
              <a:spcBef>
                <a:spcPts val="0"/>
              </a:spcBef>
            </a:pPr>
            <a:r>
              <a:rPr lang="vi-VN" b="1" i="0" u="none" strike="noStrike" baseline="0" smtClean="0">
                <a:solidFill>
                  <a:srgbClr val="365F91"/>
                </a:solidFill>
                <a:latin typeface="Cambria"/>
              </a:rPr>
              <a:t>Không có lựa chọn phương pháp luận tốt nhất, phụ thuộc vào bối cảnh dự án: </a:t>
            </a:r>
          </a:p>
          <a:p>
            <a:pPr lvl="1">
              <a:lnSpc>
                <a:spcPct val="120000"/>
              </a:lnSpc>
              <a:spcBef>
                <a:spcPts val="0"/>
              </a:spcBef>
            </a:pPr>
            <a:r>
              <a:rPr lang="vi-VN" b="1" i="0" u="none" strike="noStrike" baseline="0" smtClean="0">
                <a:solidFill>
                  <a:srgbClr val="4F81BD"/>
                </a:solidFill>
                <a:latin typeface="Cambria"/>
              </a:rPr>
              <a:t>bản chất của các vấn đề được giải quyết </a:t>
            </a:r>
          </a:p>
          <a:p>
            <a:pPr lvl="1">
              <a:lnSpc>
                <a:spcPct val="120000"/>
              </a:lnSpc>
              <a:spcBef>
                <a:spcPts val="0"/>
              </a:spcBef>
            </a:pPr>
            <a:r>
              <a:rPr lang="en-US" b="1" i="0" u="none" strike="noStrike" baseline="0" smtClean="0">
                <a:solidFill>
                  <a:srgbClr val="4F81BD"/>
                </a:solidFill>
                <a:latin typeface="Cambria"/>
              </a:rPr>
              <a:t>bản chất của các ứng dụng </a:t>
            </a:r>
          </a:p>
          <a:p>
            <a:pPr lvl="1">
              <a:lnSpc>
                <a:spcPct val="120000"/>
              </a:lnSpc>
              <a:spcBef>
                <a:spcPts val="0"/>
              </a:spcBef>
            </a:pPr>
            <a:r>
              <a:rPr lang="vi-VN" b="1" i="0" u="none" strike="noStrike" baseline="0" smtClean="0">
                <a:solidFill>
                  <a:srgbClr val="4F81BD"/>
                </a:solidFill>
                <a:latin typeface="Cambria"/>
              </a:rPr>
              <a:t>bản chất của tổ chức và văn hóa của nó </a:t>
            </a:r>
          </a:p>
          <a:p>
            <a:pPr marR="0" lvl="0" rtl="0">
              <a:lnSpc>
                <a:spcPct val="120000"/>
              </a:lnSpc>
              <a:spcBef>
                <a:spcPts val="0"/>
              </a:spcBef>
            </a:pPr>
            <a:r>
              <a:rPr lang="en-US" b="1" i="0" u="none" strike="noStrike" baseline="0" smtClean="0">
                <a:solidFill>
                  <a:srgbClr val="365F91"/>
                </a:solidFill>
                <a:latin typeface="Cambria"/>
              </a:rPr>
              <a:t>Ví dụ Burns và Dennis (1985): </a:t>
            </a:r>
          </a:p>
          <a:p>
            <a:pPr lvl="1">
              <a:lnSpc>
                <a:spcPct val="120000"/>
              </a:lnSpc>
              <a:spcBef>
                <a:spcPts val="0"/>
              </a:spcBef>
            </a:pPr>
            <a:r>
              <a:rPr lang="en-US" b="1" i="0" u="none" strike="noStrike" baseline="0" smtClean="0">
                <a:solidFill>
                  <a:srgbClr val="4F81BD"/>
                </a:solidFill>
                <a:latin typeface="Cambria"/>
              </a:rPr>
              <a:t>dự án không chắc chắn (cao / thấp) </a:t>
            </a:r>
          </a:p>
          <a:p>
            <a:pPr lvl="1">
              <a:lnSpc>
                <a:spcPct val="120000"/>
              </a:lnSpc>
              <a:spcBef>
                <a:spcPts val="0"/>
              </a:spcBef>
            </a:pPr>
            <a:r>
              <a:rPr lang="en-US" b="1" i="0" u="none" strike="noStrike" baseline="0" smtClean="0">
                <a:solidFill>
                  <a:srgbClr val="4F81BD"/>
                </a:solidFill>
                <a:latin typeface="Cambria"/>
              </a:rPr>
              <a:t>dự án phức tạp (cao / thấp) </a:t>
            </a:r>
          </a:p>
          <a:p>
            <a:pPr lvl="2">
              <a:lnSpc>
                <a:spcPct val="120000"/>
              </a:lnSpc>
              <a:spcBef>
                <a:spcPts val="0"/>
              </a:spcBef>
            </a:pPr>
            <a:r>
              <a:rPr lang="vi-VN" b="1" i="0" u="none" strike="noStrike" baseline="0" smtClean="0">
                <a:solidFill>
                  <a:srgbClr val="4F81BD"/>
                </a:solidFill>
                <a:latin typeface="Cambria"/>
              </a:rPr>
              <a:t>ví dụ như cấu trúc yếu kém (ill-structuredness) của tình hình vấn đề, kích thước hệ thống, thành phần người sử dụng, thành phần các nhà phát triển, tình trạng thay đổi liên tục của các yêu cầu hệ thống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19</a:t>
            </a:fld>
            <a:endParaRPr lang="en-US"/>
          </a:p>
        </p:txBody>
      </p:sp>
      <p:sp>
        <p:nvSpPr>
          <p:cNvPr id="4" name="Date Placeholder 3"/>
          <p:cNvSpPr>
            <a:spLocks noGrp="1"/>
          </p:cNvSpPr>
          <p:nvPr>
            <p:ph type="dt" sz="half" idx="2"/>
          </p:nvPr>
        </p:nvSpPr>
        <p:spPr/>
        <p:txBody>
          <a:bodyPr/>
          <a:lstStyle/>
          <a:p>
            <a:fld id="{1FCD32BA-5CD9-43AC-9C03-065EE65DE38C}" type="datetime1">
              <a:rPr lang="en-US" smtClean="0"/>
              <a:t>03/04/2013</a:t>
            </a:fld>
            <a:endParaRPr lang="en-US"/>
          </a:p>
        </p:txBody>
      </p:sp>
    </p:spTree>
    <p:extLst>
      <p:ext uri="{BB962C8B-B14F-4D97-AF65-F5344CB8AC3E}">
        <p14:creationId xmlns:p14="http://schemas.microsoft.com/office/powerpoint/2010/main" val="627875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NIMSAD (Jayaratna 1994)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a:spcBef>
                <a:spcPts val="0"/>
              </a:spcBef>
            </a:pPr>
            <a:r>
              <a:rPr lang="vi-VN" sz="2400" b="1">
                <a:solidFill>
                  <a:srgbClr val="365F91"/>
                </a:solidFill>
                <a:latin typeface="Cambria"/>
              </a:rPr>
              <a:t>NIMSAD</a:t>
            </a:r>
            <a:r>
              <a:rPr lang="en-US" sz="2400" b="1" smtClean="0">
                <a:solidFill>
                  <a:srgbClr val="365F91"/>
                </a:solidFill>
                <a:latin typeface="Cambria"/>
              </a:rPr>
              <a:t> </a:t>
            </a:r>
            <a:r>
              <a:rPr lang="vi-VN" sz="2400" b="1" smtClean="0">
                <a:solidFill>
                  <a:srgbClr val="365F91"/>
                </a:solidFill>
                <a:latin typeface="Cambria"/>
              </a:rPr>
              <a:t>đánh giá </a:t>
            </a:r>
            <a:r>
              <a:rPr lang="vi-VN" sz="2400" b="1">
                <a:solidFill>
                  <a:srgbClr val="365F91"/>
                </a:solidFill>
                <a:latin typeface="Cambria"/>
              </a:rPr>
              <a:t>bằng cách sử dụng ba tiêu </a:t>
            </a:r>
            <a:r>
              <a:rPr lang="vi-VN" sz="2400" b="1" smtClean="0">
                <a:solidFill>
                  <a:srgbClr val="365F91"/>
                </a:solidFill>
                <a:latin typeface="Cambria"/>
              </a:rPr>
              <a:t>chí</a:t>
            </a:r>
            <a:endParaRPr lang="en-US" sz="2400" b="1" smtClean="0">
              <a:solidFill>
                <a:srgbClr val="365F91"/>
              </a:solidFill>
              <a:latin typeface="Cambria"/>
            </a:endParaRPr>
          </a:p>
          <a:p>
            <a:pPr lvl="1">
              <a:spcBef>
                <a:spcPts val="0"/>
              </a:spcBef>
            </a:pPr>
            <a:r>
              <a:rPr lang="vi-VN" sz="2400" b="1" i="0" u="none" strike="noStrike" baseline="0" smtClean="0">
                <a:solidFill>
                  <a:srgbClr val="365F91"/>
                </a:solidFill>
                <a:latin typeface="Cambria"/>
              </a:rPr>
              <a:t>Tình hình vấn đề (bối cảnh): </a:t>
            </a:r>
          </a:p>
          <a:p>
            <a:pPr lvl="2">
              <a:spcBef>
                <a:spcPts val="0"/>
              </a:spcBef>
            </a:pPr>
            <a:r>
              <a:rPr lang="vi-VN" sz="1800" b="1" i="0" u="none" strike="noStrike" baseline="0" smtClean="0">
                <a:solidFill>
                  <a:srgbClr val="4F81BD"/>
                </a:solidFill>
                <a:latin typeface="Cambria"/>
              </a:rPr>
              <a:t>làm thế nào để phương pháp luận giúp hiểu rõ tình hình vấn đề? </a:t>
            </a:r>
          </a:p>
          <a:p>
            <a:pPr lvl="1">
              <a:spcBef>
                <a:spcPts val="0"/>
              </a:spcBef>
            </a:pPr>
            <a:r>
              <a:rPr lang="vi-VN" sz="2400" b="1" i="0" u="none" strike="noStrike" baseline="0" smtClean="0">
                <a:solidFill>
                  <a:srgbClr val="365F91"/>
                </a:solidFill>
                <a:latin typeface="Cambria"/>
              </a:rPr>
              <a:t>Người giải quyết vấn đề (người sử dụng phương pháp luận): </a:t>
            </a:r>
          </a:p>
          <a:p>
            <a:pPr lvl="2">
              <a:spcBef>
                <a:spcPts val="0"/>
              </a:spcBef>
            </a:pPr>
            <a:r>
              <a:rPr lang="vi-VN" sz="1800" b="1" i="0" u="none" strike="noStrike" baseline="0" smtClean="0">
                <a:solidFill>
                  <a:srgbClr val="4F81BD"/>
                </a:solidFill>
                <a:latin typeface="Cambria"/>
              </a:rPr>
              <a:t>các giá trị, kỹ năng, kinh nghiệm... của người sử dụng là gì? </a:t>
            </a:r>
          </a:p>
          <a:p>
            <a:pPr lvl="2">
              <a:spcBef>
                <a:spcPts val="0"/>
              </a:spcBef>
            </a:pPr>
            <a:r>
              <a:rPr lang="vi-VN" sz="1800" b="1" i="0" u="none" strike="noStrike" baseline="0" smtClean="0">
                <a:solidFill>
                  <a:srgbClr val="4F81BD"/>
                </a:solidFill>
                <a:latin typeface="Cambria"/>
              </a:rPr>
              <a:t>làm thế nào để giá trị của người sử dụng liên quan đến những phương pháp luận? </a:t>
            </a:r>
          </a:p>
          <a:p>
            <a:pPr lvl="1">
              <a:spcBef>
                <a:spcPts val="0"/>
              </a:spcBef>
            </a:pPr>
            <a:r>
              <a:rPr lang="vi-VN" sz="2400" b="1" i="0" u="none" strike="noStrike" baseline="0" smtClean="0">
                <a:solidFill>
                  <a:srgbClr val="365F91"/>
                </a:solidFill>
                <a:latin typeface="Cambria"/>
              </a:rPr>
              <a:t>Quá trình giải quyết vấn đề (phương pháp luận): </a:t>
            </a:r>
          </a:p>
          <a:p>
            <a:pPr lvl="2">
              <a:spcBef>
                <a:spcPts val="0"/>
              </a:spcBef>
            </a:pPr>
            <a:r>
              <a:rPr lang="vi-VN" sz="1800" b="1" i="0" u="none" strike="noStrike" baseline="0" smtClean="0">
                <a:solidFill>
                  <a:srgbClr val="4F81BD"/>
                </a:solidFill>
                <a:latin typeface="Cambria"/>
              </a:rPr>
              <a:t>phương pháp luận làm thế nào để hỗ trợ trong việc xác định, lập tài liệu các vấn đề và thiết kế các giải pháp?</a:t>
            </a:r>
            <a:endParaRPr lang="en-US" sz="1800" b="1" i="0" u="none" strike="noStrike" baseline="0" smtClean="0">
              <a:solidFill>
                <a:srgbClr val="4F81BD"/>
              </a:solidFill>
              <a:latin typeface="Cambria"/>
            </a:endParaRPr>
          </a:p>
          <a:p>
            <a:pPr>
              <a:spcBef>
                <a:spcPts val="0"/>
              </a:spcBef>
            </a:pPr>
            <a:r>
              <a:rPr lang="vi-VN" sz="2400" b="1">
                <a:solidFill>
                  <a:srgbClr val="365F91"/>
                </a:solidFill>
                <a:latin typeface="Cambria"/>
              </a:rPr>
              <a:t>NIMSAD đã được áp dụng cho SSM, ETHICS, và Structured Analysis</a:t>
            </a:r>
            <a:r>
              <a:rPr lang="vi-VN" sz="2400" b="1" i="0" u="none" strike="noStrike" baseline="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20</a:t>
            </a:fld>
            <a:endParaRPr lang="en-US"/>
          </a:p>
        </p:txBody>
      </p:sp>
      <p:sp>
        <p:nvSpPr>
          <p:cNvPr id="4" name="Date Placeholder 3"/>
          <p:cNvSpPr>
            <a:spLocks noGrp="1"/>
          </p:cNvSpPr>
          <p:nvPr>
            <p:ph type="dt" sz="half" idx="2"/>
          </p:nvPr>
        </p:nvSpPr>
        <p:spPr/>
        <p:txBody>
          <a:bodyPr/>
          <a:lstStyle/>
          <a:p>
            <a:fld id="{CAB3BFEF-1F94-4B84-B864-C87F3D8E46B0}" type="datetime1">
              <a:rPr lang="en-US" smtClean="0"/>
              <a:t>03/04/2013</a:t>
            </a:fld>
            <a:endParaRPr lang="en-US"/>
          </a:p>
        </p:txBody>
      </p:sp>
    </p:spTree>
    <p:extLst>
      <p:ext uri="{BB962C8B-B14F-4D97-AF65-F5344CB8AC3E}">
        <p14:creationId xmlns:p14="http://schemas.microsoft.com/office/powerpoint/2010/main" val="202488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sz="3600" b="1" i="0" u="none" strike="noStrike" baseline="0" smtClean="0">
                <a:solidFill>
                  <a:srgbClr val="365F91"/>
                </a:solidFill>
                <a:latin typeface="Cambria"/>
              </a:rPr>
              <a:t>Sự chấp thuận một phương pháp luận</a:t>
            </a: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smtClean="0">
                <a:solidFill>
                  <a:srgbClr val="365F91"/>
                </a:solidFill>
                <a:latin typeface="Cambria"/>
              </a:rPr>
              <a:t>Một loạt các phương pháp phát triển hệ thống tồn tại </a:t>
            </a:r>
          </a:p>
          <a:p>
            <a:pPr marR="0" lvl="0" rtl="0">
              <a:lnSpc>
                <a:spcPct val="120000"/>
              </a:lnSpc>
              <a:spcBef>
                <a:spcPts val="600"/>
              </a:spcBef>
            </a:pPr>
            <a:r>
              <a:rPr lang="vi-VN" b="1" i="0" u="none" strike="noStrike" baseline="0" smtClean="0">
                <a:solidFill>
                  <a:srgbClr val="365F91"/>
                </a:solidFill>
                <a:latin typeface="Cambria"/>
              </a:rPr>
              <a:t>Không có phương pháp luận phát triển hệ thống duy nhất sẽ phù hợp với tất cả các dự án và các tổ chức </a:t>
            </a:r>
          </a:p>
          <a:p>
            <a:pPr marR="0" lvl="0" rtl="0">
              <a:lnSpc>
                <a:spcPct val="120000"/>
              </a:lnSpc>
              <a:spcBef>
                <a:spcPts val="600"/>
              </a:spcBef>
            </a:pPr>
            <a:r>
              <a:rPr lang="vi-VN" b="1" i="0" u="none" strike="noStrike" baseline="0" smtClean="0">
                <a:solidFill>
                  <a:srgbClr val="365F91"/>
                </a:solidFill>
                <a:latin typeface="Cambria"/>
              </a:rPr>
              <a:t>Giải pháp cho vấn đề này: </a:t>
            </a:r>
          </a:p>
          <a:p>
            <a:pPr lvl="1">
              <a:lnSpc>
                <a:spcPct val="120000"/>
              </a:lnSpc>
              <a:spcBef>
                <a:spcPts val="600"/>
              </a:spcBef>
            </a:pPr>
            <a:r>
              <a:rPr lang="vi-VN" b="1" i="0" u="none" strike="noStrike" baseline="0" smtClean="0">
                <a:solidFill>
                  <a:srgbClr val="4F81BD"/>
                </a:solidFill>
                <a:latin typeface="Cambria"/>
              </a:rPr>
              <a:t>xây dựng một bộ công cụ của các phương pháp, kỹ thuật và các công cụ để lựa chọn </a:t>
            </a:r>
          </a:p>
          <a:p>
            <a:pPr lvl="1">
              <a:lnSpc>
                <a:spcPct val="120000"/>
              </a:lnSpc>
              <a:spcBef>
                <a:spcPts val="600"/>
              </a:spcBef>
            </a:pPr>
            <a:r>
              <a:rPr lang="vi-VN" b="1" i="0" u="none" strike="noStrike" baseline="0" smtClean="0">
                <a:solidFill>
                  <a:srgbClr val="4F81BD"/>
                </a:solidFill>
                <a:latin typeface="Cambria"/>
              </a:rPr>
              <a:t>xây dựng một phương pháp luận hỗn hợp (ví dụ như Multiview) </a:t>
            </a:r>
          </a:p>
          <a:p>
            <a:pPr lvl="1">
              <a:lnSpc>
                <a:spcPct val="120000"/>
              </a:lnSpc>
              <a:spcBef>
                <a:spcPts val="600"/>
              </a:spcBef>
            </a:pPr>
            <a:r>
              <a:rPr lang="vi-VN" b="1" i="0" u="none" strike="noStrike" baseline="0" smtClean="0">
                <a:solidFill>
                  <a:srgbClr val="4F81BD"/>
                </a:solidFill>
                <a:latin typeface="Cambria"/>
              </a:rPr>
              <a:t>xây dựng một phương pháp luận nội bộ phù hợp với nhu cầu của tổ chức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21</a:t>
            </a:fld>
            <a:endParaRPr lang="en-US"/>
          </a:p>
        </p:txBody>
      </p:sp>
      <p:sp>
        <p:nvSpPr>
          <p:cNvPr id="4" name="Date Placeholder 3"/>
          <p:cNvSpPr>
            <a:spLocks noGrp="1"/>
          </p:cNvSpPr>
          <p:nvPr>
            <p:ph type="dt" sz="half" idx="2"/>
          </p:nvPr>
        </p:nvSpPr>
        <p:spPr/>
        <p:txBody>
          <a:bodyPr/>
          <a:lstStyle/>
          <a:p>
            <a:fld id="{491B6650-92CF-497A-BF0A-32527E984827}" type="datetime1">
              <a:rPr lang="en-US" smtClean="0"/>
              <a:t>03/04/2013</a:t>
            </a:fld>
            <a:endParaRPr lang="en-US"/>
          </a:p>
        </p:txBody>
      </p:sp>
    </p:spTree>
    <p:extLst>
      <p:ext uri="{BB962C8B-B14F-4D97-AF65-F5344CB8AC3E}">
        <p14:creationId xmlns:p14="http://schemas.microsoft.com/office/powerpoint/2010/main" val="3763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0" u="none" strike="noStrike" baseline="0" smtClean="0">
                <a:solidFill>
                  <a:srgbClr val="365F91"/>
                </a:solidFill>
                <a:latin typeface="Cambria"/>
              </a:rPr>
              <a:t>Cách tiếp cận theo bộ công cụ (</a:t>
            </a:r>
            <a:r>
              <a:rPr lang="en-US" b="1" smtClean="0">
                <a:solidFill>
                  <a:srgbClr val="365F91"/>
                </a:solidFill>
                <a:latin typeface="Cambria"/>
              </a:rPr>
              <a:t>toolkit</a:t>
            </a:r>
            <a:r>
              <a:rPr lang="en-US" b="1" i="0" u="none" strike="noStrike" baseline="0" smtClean="0">
                <a:solidFill>
                  <a:srgbClr val="365F91"/>
                </a:solidFill>
                <a:latin typeface="Cambria"/>
              </a:rPr>
              <a:t>) </a:t>
            </a:r>
          </a:p>
        </p:txBody>
      </p:sp>
      <p:sp>
        <p:nvSpPr>
          <p:cNvPr id="3" name="Text Placeholder 2"/>
          <p:cNvSpPr>
            <a:spLocks noGrp="1"/>
          </p:cNvSpPr>
          <p:nvPr>
            <p:ph idx="1"/>
          </p:nvPr>
        </p:nvSpPr>
        <p:spPr/>
        <p:txBody>
          <a:bodyPr>
            <a:noAutofit/>
          </a:bodyPr>
          <a:lstStyle/>
          <a:p>
            <a:pPr lvl="0">
              <a:spcBef>
                <a:spcPts val="600"/>
              </a:spcBef>
            </a:pPr>
            <a:r>
              <a:rPr lang="vi-VN" sz="2400" b="1" i="0" u="none" strike="noStrike" baseline="0" smtClean="0">
                <a:solidFill>
                  <a:srgbClr val="365F91"/>
                </a:solidFill>
                <a:latin typeface="Cambria"/>
              </a:rPr>
              <a:t>Các mô hình được sử dụng trong các phương pháp phát triển hệ thống khác nhau là những công cụ </a:t>
            </a:r>
            <a:r>
              <a:rPr lang="en-US" sz="2400" b="1">
                <a:solidFill>
                  <a:srgbClr val="365F91"/>
                </a:solidFill>
                <a:latin typeface="Cambria"/>
              </a:rPr>
              <a:t>có sẵn cho nhà phân tích </a:t>
            </a:r>
            <a:r>
              <a:rPr lang="vi-VN" sz="2400" b="1">
                <a:solidFill>
                  <a:srgbClr val="365F91"/>
                </a:solidFill>
                <a:latin typeface="Cambria"/>
              </a:rPr>
              <a:t> </a:t>
            </a:r>
          </a:p>
          <a:p>
            <a:pPr marR="0" lvl="0" rtl="0">
              <a:spcBef>
                <a:spcPts val="600"/>
              </a:spcBef>
            </a:pPr>
            <a:r>
              <a:rPr lang="en-US" sz="2400" b="1" i="0" u="none" strike="noStrike" baseline="0" smtClean="0">
                <a:solidFill>
                  <a:srgbClr val="365F91"/>
                </a:solidFill>
                <a:latin typeface="Cambria"/>
              </a:rPr>
              <a:t>Lựa chọn theo nhu cầu của tình hình </a:t>
            </a:r>
          </a:p>
          <a:p>
            <a:pPr marR="0" lvl="0" rtl="0">
              <a:spcBef>
                <a:spcPts val="600"/>
              </a:spcBef>
            </a:pPr>
            <a:r>
              <a:rPr lang="vi-VN" sz="2400" b="1" i="0" u="none" strike="noStrike" baseline="0" smtClean="0">
                <a:solidFill>
                  <a:srgbClr val="365F91"/>
                </a:solidFill>
                <a:latin typeface="Cambria"/>
              </a:rPr>
              <a:t>Nhược điểm </a:t>
            </a:r>
          </a:p>
          <a:p>
            <a:pPr lvl="1">
              <a:spcBef>
                <a:spcPts val="600"/>
              </a:spcBef>
            </a:pPr>
            <a:r>
              <a:rPr lang="vi-VN" sz="2000" b="1" i="0" u="none" strike="noStrike" baseline="0" smtClean="0">
                <a:solidFill>
                  <a:srgbClr val="4F81BD"/>
                </a:solidFill>
                <a:latin typeface="Cambria"/>
              </a:rPr>
              <a:t>không có triết lý tích hợp: chỉ là một tập hợp các phương pháp, công cụ và kỹ thuật </a:t>
            </a:r>
          </a:p>
          <a:p>
            <a:pPr lvl="1">
              <a:spcBef>
                <a:spcPts val="600"/>
              </a:spcBef>
            </a:pPr>
            <a:r>
              <a:rPr lang="en-US" sz="2000" b="1" i="0" u="none" strike="noStrike" baseline="0" smtClean="0">
                <a:solidFill>
                  <a:srgbClr val="4F81BD"/>
                </a:solidFill>
                <a:latin typeface="Cambria"/>
              </a:rPr>
              <a:t>mang phong cách riêng, hệ thống không dễ bảo trì </a:t>
            </a:r>
          </a:p>
          <a:p>
            <a:pPr lvl="1">
              <a:spcBef>
                <a:spcPts val="600"/>
              </a:spcBef>
            </a:pPr>
            <a:r>
              <a:rPr lang="vi-VN" sz="2000" b="1" i="0" u="none" strike="noStrike" baseline="0" smtClean="0">
                <a:solidFill>
                  <a:srgbClr val="4F81BD"/>
                </a:solidFill>
                <a:latin typeface="Cambria"/>
              </a:rPr>
              <a:t>lựa chọn các kỹ thuật phù hợp, yêu cầu kỹ năngvà kinh nghiệm </a:t>
            </a:r>
          </a:p>
          <a:p>
            <a:pPr lvl="1">
              <a:spcBef>
                <a:spcPts val="600"/>
              </a:spcBef>
            </a:pPr>
            <a:r>
              <a:rPr lang="vi-VN" sz="2000" b="1" i="0" u="none" strike="noStrike" baseline="0" smtClean="0">
                <a:solidFill>
                  <a:srgbClr val="4F81BD"/>
                </a:solidFill>
                <a:latin typeface="Cambria"/>
              </a:rPr>
              <a:t>khó khăn trong việc đào tạo các nhà phân tích hệ thống mới </a:t>
            </a:r>
          </a:p>
          <a:p>
            <a:pPr lvl="1">
              <a:spcBef>
                <a:spcPts val="600"/>
              </a:spcBef>
            </a:pPr>
            <a:r>
              <a:rPr lang="en-US" sz="2000" b="1" i="0" u="none" strike="noStrike" baseline="0" smtClean="0">
                <a:solidFill>
                  <a:srgbClr val="4F81BD"/>
                </a:solidFill>
                <a:latin typeface="Cambria"/>
              </a:rPr>
              <a:t>thiếu chuẩn hóa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22</a:t>
            </a:fld>
            <a:endParaRPr lang="en-US"/>
          </a:p>
        </p:txBody>
      </p:sp>
      <p:sp>
        <p:nvSpPr>
          <p:cNvPr id="4" name="Date Placeholder 3"/>
          <p:cNvSpPr>
            <a:spLocks noGrp="1"/>
          </p:cNvSpPr>
          <p:nvPr>
            <p:ph type="dt" sz="half" idx="2"/>
          </p:nvPr>
        </p:nvSpPr>
        <p:spPr/>
        <p:txBody>
          <a:bodyPr/>
          <a:lstStyle/>
          <a:p>
            <a:fld id="{5533D520-9CF5-4769-B77A-5D04CAB15653}" type="datetime1">
              <a:rPr lang="en-US" smtClean="0"/>
              <a:t>03/04/2013</a:t>
            </a:fld>
            <a:endParaRPr lang="en-US"/>
          </a:p>
        </p:txBody>
      </p:sp>
    </p:spTree>
    <p:extLst>
      <p:ext uri="{BB962C8B-B14F-4D97-AF65-F5344CB8AC3E}">
        <p14:creationId xmlns:p14="http://schemas.microsoft.com/office/powerpoint/2010/main" val="4199533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Xây dựng một phương pháp luận hỗn hợp (blended methodology)</a:t>
            </a:r>
          </a:p>
        </p:txBody>
      </p:sp>
      <p:sp>
        <p:nvSpPr>
          <p:cNvPr id="3" name="Text Placeholder 2"/>
          <p:cNvSpPr>
            <a:spLocks noGrp="1"/>
          </p:cNvSpPr>
          <p:nvPr>
            <p:ph idx="1"/>
          </p:nvPr>
        </p:nvSpPr>
        <p:spPr>
          <a:xfrm>
            <a:off x="283780" y="2362200"/>
            <a:ext cx="8544910" cy="3962400"/>
          </a:xfrm>
        </p:spPr>
        <p:txBody>
          <a:bodyPr>
            <a:normAutofit fontScale="85000" lnSpcReduction="20000"/>
          </a:bodyPr>
          <a:lstStyle/>
          <a:p>
            <a:pPr marR="0" lvl="0" rtl="0">
              <a:lnSpc>
                <a:spcPct val="120000"/>
              </a:lnSpc>
              <a:spcBef>
                <a:spcPts val="600"/>
              </a:spcBef>
            </a:pPr>
            <a:r>
              <a:rPr lang="vi-VN" b="1" i="0" u="none" strike="noStrike" baseline="0" smtClean="0">
                <a:solidFill>
                  <a:srgbClr val="365F91"/>
                </a:solidFill>
                <a:latin typeface="Cambria"/>
              </a:rPr>
              <a:t>"Hỗn hợp" (blend) là cách tiếp cận tốt nhất hiện có (ví dụ như Multiview) </a:t>
            </a:r>
          </a:p>
          <a:p>
            <a:pPr lvl="1">
              <a:lnSpc>
                <a:spcPct val="120000"/>
              </a:lnSpc>
              <a:spcBef>
                <a:spcPts val="600"/>
              </a:spcBef>
            </a:pPr>
            <a:r>
              <a:rPr lang="vi-VN" b="1" i="0" u="none" strike="noStrike" baseline="0" smtClean="0">
                <a:solidFill>
                  <a:srgbClr val="4F81BD"/>
                </a:solidFill>
                <a:latin typeface="Cambria"/>
              </a:rPr>
              <a:t>khó khăn trong việc kết hợp các triết lý không tương thích </a:t>
            </a:r>
          </a:p>
          <a:p>
            <a:pPr lvl="1">
              <a:lnSpc>
                <a:spcPct val="120000"/>
              </a:lnSpc>
              <a:spcBef>
                <a:spcPts val="600"/>
              </a:spcBef>
            </a:pPr>
            <a:r>
              <a:rPr lang="vi-VN" b="1" i="0" u="none" strike="noStrike" baseline="0" smtClean="0">
                <a:solidFill>
                  <a:srgbClr val="4F81BD"/>
                </a:solidFill>
                <a:latin typeface="Cambria"/>
              </a:rPr>
              <a:t>khó khăn trong việc tích hợp các kết quả đầu ra được tạo ra bằng cách sử dụng một cách tiếp cận với những cách tiếp cận khác </a:t>
            </a:r>
          </a:p>
          <a:p>
            <a:pPr lvl="1">
              <a:lnSpc>
                <a:spcPct val="120000"/>
              </a:lnSpc>
              <a:spcBef>
                <a:spcPts val="600"/>
              </a:spcBef>
            </a:pPr>
            <a:r>
              <a:rPr lang="en-US" b="1" i="0" u="none" strike="noStrike" baseline="0" smtClean="0">
                <a:solidFill>
                  <a:srgbClr val="4F81BD"/>
                </a:solidFill>
                <a:latin typeface="Cambria"/>
              </a:rPr>
              <a:t>các nhà phân tích cần phải hiểu và có kinh nghiệm trong việc sử dụng một số cách tiếp cận khác nhau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23</a:t>
            </a:fld>
            <a:endParaRPr lang="en-US"/>
          </a:p>
        </p:txBody>
      </p:sp>
      <p:sp>
        <p:nvSpPr>
          <p:cNvPr id="4" name="Date Placeholder 3"/>
          <p:cNvSpPr>
            <a:spLocks noGrp="1"/>
          </p:cNvSpPr>
          <p:nvPr>
            <p:ph type="dt" sz="half" idx="2"/>
          </p:nvPr>
        </p:nvSpPr>
        <p:spPr/>
        <p:txBody>
          <a:bodyPr/>
          <a:lstStyle/>
          <a:p>
            <a:fld id="{19C76D9A-C740-4001-99C9-4A73AF02A78C}" type="datetime1">
              <a:rPr lang="en-US" smtClean="0"/>
              <a:t>03/04/2013</a:t>
            </a:fld>
            <a:endParaRPr lang="en-US"/>
          </a:p>
        </p:txBody>
      </p:sp>
    </p:spTree>
    <p:extLst>
      <p:ext uri="{BB962C8B-B14F-4D97-AF65-F5344CB8AC3E}">
        <p14:creationId xmlns:p14="http://schemas.microsoft.com/office/powerpoint/2010/main" val="50547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400" b="1" i="0" u="none" strike="noStrike" baseline="0" smtClean="0">
                <a:solidFill>
                  <a:srgbClr val="365F91"/>
                </a:solidFill>
                <a:latin typeface="Cambria"/>
              </a:rPr>
              <a:t>Phương pháp luận nội bộ được thiết kế riêng (Tailored, in-house methodology) </a:t>
            </a:r>
            <a:endParaRPr lang="vi-VN" sz="3400"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normAutofit fontScale="92500"/>
          </a:bodyPr>
          <a:lstStyle/>
          <a:p>
            <a:pPr marR="0" lvl="0" rtl="0">
              <a:lnSpc>
                <a:spcPct val="110000"/>
              </a:lnSpc>
              <a:spcBef>
                <a:spcPts val="600"/>
              </a:spcBef>
            </a:pPr>
            <a:r>
              <a:rPr lang="vi-VN" b="1" i="0" u="none" strike="noStrike" baseline="0" smtClean="0">
                <a:solidFill>
                  <a:srgbClr val="365F91"/>
                </a:solidFill>
                <a:latin typeface="Cambria"/>
              </a:rPr>
              <a:t>Phát triển một phương pháp " được thiết kế riêng " (tailored) dựa trên một cách tiếp cận hiện có: </a:t>
            </a:r>
          </a:p>
          <a:p>
            <a:pPr lvl="1">
              <a:lnSpc>
                <a:spcPct val="110000"/>
              </a:lnSpc>
              <a:spcBef>
                <a:spcPts val="600"/>
              </a:spcBef>
            </a:pPr>
            <a:r>
              <a:rPr lang="vi-VN" b="1" i="0" u="none" strike="noStrike" baseline="0" smtClean="0">
                <a:solidFill>
                  <a:srgbClr val="4F81BD"/>
                </a:solidFill>
                <a:latin typeface="Cambria"/>
              </a:rPr>
              <a:t>triết lý cơ bản cung cấp cơ sở cho các sản phẩm và quy trình </a:t>
            </a:r>
          </a:p>
          <a:p>
            <a:pPr lvl="1">
              <a:lnSpc>
                <a:spcPct val="110000"/>
              </a:lnSpc>
              <a:spcBef>
                <a:spcPts val="600"/>
              </a:spcBef>
            </a:pPr>
            <a:r>
              <a:rPr lang="vi-VN" b="1" i="0" u="none" strike="noStrike" baseline="0" smtClean="0">
                <a:solidFill>
                  <a:srgbClr val="4F81BD"/>
                </a:solidFill>
                <a:latin typeface="Cambria"/>
              </a:rPr>
              <a:t>các kỹ thuật và các công cụ được tích hợp </a:t>
            </a:r>
          </a:p>
          <a:p>
            <a:pPr lvl="1">
              <a:lnSpc>
                <a:spcPct val="110000"/>
              </a:lnSpc>
              <a:spcBef>
                <a:spcPts val="600"/>
              </a:spcBef>
            </a:pPr>
            <a:r>
              <a:rPr lang="vi-VN" b="1" i="0" u="none" strike="noStrike" baseline="0" smtClean="0">
                <a:solidFill>
                  <a:srgbClr val="4F81BD"/>
                </a:solidFill>
                <a:latin typeface="Cambria"/>
              </a:rPr>
              <a:t>tùy chỉnh </a:t>
            </a:r>
            <a:r>
              <a:rPr lang="en-US" b="1" smtClean="0">
                <a:solidFill>
                  <a:srgbClr val="4F81BD"/>
                </a:solidFill>
                <a:latin typeface="Cambria"/>
              </a:rPr>
              <a:t>được </a:t>
            </a:r>
            <a:r>
              <a:rPr lang="vi-VN" b="1" i="0" u="none" strike="noStrike" baseline="0" smtClean="0">
                <a:solidFill>
                  <a:srgbClr val="4F81BD"/>
                </a:solidFill>
                <a:latin typeface="Cambria"/>
              </a:rPr>
              <a:t>để phù hợp với môi trường tổ chức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24</a:t>
            </a:fld>
            <a:endParaRPr lang="en-US"/>
          </a:p>
        </p:txBody>
      </p:sp>
      <p:sp>
        <p:nvSpPr>
          <p:cNvPr id="4" name="Date Placeholder 3"/>
          <p:cNvSpPr>
            <a:spLocks noGrp="1"/>
          </p:cNvSpPr>
          <p:nvPr>
            <p:ph type="dt" sz="half" idx="2"/>
          </p:nvPr>
        </p:nvSpPr>
        <p:spPr/>
        <p:txBody>
          <a:bodyPr/>
          <a:lstStyle/>
          <a:p>
            <a:fld id="{332116A8-8D7F-4BFB-881C-F439E584AFBF}" type="datetime1">
              <a:rPr lang="en-US" smtClean="0"/>
              <a:t>03/04/2013</a:t>
            </a:fld>
            <a:endParaRPr lang="en-US"/>
          </a:p>
        </p:txBody>
      </p:sp>
    </p:spTree>
    <p:extLst>
      <p:ext uri="{BB962C8B-B14F-4D97-AF65-F5344CB8AC3E}">
        <p14:creationId xmlns:p14="http://schemas.microsoft.com/office/powerpoint/2010/main" val="2611123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vi-VN" b="1">
                <a:solidFill>
                  <a:srgbClr val="365F91"/>
                </a:solidFill>
                <a:latin typeface="Cambria"/>
              </a:rPr>
              <a:t>Nhu cầu đối với </a:t>
            </a:r>
            <a:r>
              <a:rPr lang="vi-VN" b="1" smtClean="0">
                <a:solidFill>
                  <a:srgbClr val="365F91"/>
                </a:solidFill>
                <a:latin typeface="Cambria"/>
              </a:rPr>
              <a:t>một </a:t>
            </a:r>
            <a:r>
              <a:rPr lang="vi-VN" b="1">
                <a:solidFill>
                  <a:srgbClr val="365F91"/>
                </a:solidFill>
                <a:latin typeface="Cambria"/>
              </a:rPr>
              <a:t>phương pháp luận phát triển </a:t>
            </a:r>
            <a:r>
              <a:rPr lang="vi-VN" b="1" smtClean="0">
                <a:solidFill>
                  <a:srgbClr val="365F91"/>
                </a:solidFill>
                <a:latin typeface="Cambria"/>
              </a:rPr>
              <a:t>HTTT</a:t>
            </a:r>
            <a:endParaRPr lang="vi-VN" b="1">
              <a:solidFill>
                <a:srgbClr val="365F91"/>
              </a:solidFill>
              <a:latin typeface="Cambria"/>
            </a:endParaRPr>
          </a:p>
        </p:txBody>
      </p:sp>
      <p:sp>
        <p:nvSpPr>
          <p:cNvPr id="3" name="Text Placeholder 2"/>
          <p:cNvSpPr>
            <a:spLocks noGrp="1"/>
          </p:cNvSpPr>
          <p:nvPr>
            <p:ph idx="1"/>
          </p:nvPr>
        </p:nvSpPr>
        <p:spPr>
          <a:xfrm>
            <a:off x="283780" y="2362200"/>
            <a:ext cx="8544910" cy="3962400"/>
          </a:xfrm>
        </p:spPr>
        <p:txBody>
          <a:bodyPr>
            <a:normAutofit fontScale="77500" lnSpcReduction="20000"/>
          </a:bodyPr>
          <a:lstStyle/>
          <a:p>
            <a:pPr>
              <a:lnSpc>
                <a:spcPct val="110000"/>
              </a:lnSpc>
              <a:spcBef>
                <a:spcPts val="600"/>
              </a:spcBef>
            </a:pPr>
            <a:r>
              <a:rPr lang="vi-VN" b="1" i="0" u="none" strike="noStrike" baseline="0" smtClean="0">
                <a:solidFill>
                  <a:srgbClr val="4F81BD"/>
                </a:solidFill>
                <a:latin typeface="Cambria"/>
              </a:rPr>
              <a:t>một sản phẩm cuối cùng "tốt hơn": </a:t>
            </a:r>
            <a:endParaRPr lang="en-US" b="1" i="0" u="none" strike="noStrike" baseline="0" smtClean="0">
              <a:solidFill>
                <a:srgbClr val="4F81BD"/>
              </a:solidFill>
              <a:latin typeface="Cambria"/>
            </a:endParaRPr>
          </a:p>
          <a:p>
            <a:pPr lvl="1">
              <a:lnSpc>
                <a:spcPct val="110000"/>
              </a:lnSpc>
              <a:spcBef>
                <a:spcPts val="600"/>
              </a:spcBef>
            </a:pPr>
            <a:r>
              <a:rPr lang="vi-VN" b="1" i="0" u="none" strike="noStrike" baseline="0" smtClean="0">
                <a:solidFill>
                  <a:srgbClr val="4F81BD"/>
                </a:solidFill>
                <a:latin typeface="Cambria"/>
              </a:rPr>
              <a:t>chấp nhận được?  có sẵn?  bảo trì được?  đáp ứng yêu cầu? ... </a:t>
            </a:r>
          </a:p>
          <a:p>
            <a:pPr>
              <a:lnSpc>
                <a:spcPct val="110000"/>
              </a:lnSpc>
              <a:spcBef>
                <a:spcPts val="600"/>
              </a:spcBef>
            </a:pPr>
            <a:r>
              <a:rPr lang="vi-VN" b="1" i="0" u="none" strike="noStrike" baseline="0" smtClean="0">
                <a:solidFill>
                  <a:srgbClr val="4F81BD"/>
                </a:solidFill>
                <a:latin typeface="Cambria"/>
              </a:rPr>
              <a:t> một quá trình phát triển "tốt hơn": </a:t>
            </a:r>
            <a:endParaRPr lang="en-US" b="1" i="0" u="none" strike="noStrike" baseline="0" smtClean="0">
              <a:solidFill>
                <a:srgbClr val="4F81BD"/>
              </a:solidFill>
              <a:latin typeface="Cambria"/>
            </a:endParaRPr>
          </a:p>
          <a:p>
            <a:pPr lvl="1">
              <a:lnSpc>
                <a:spcPct val="110000"/>
              </a:lnSpc>
              <a:spcBef>
                <a:spcPts val="600"/>
              </a:spcBef>
            </a:pPr>
            <a:r>
              <a:rPr lang="vi-VN" b="1" i="0" u="none" strike="noStrike" baseline="0" smtClean="0">
                <a:solidFill>
                  <a:srgbClr val="4F81BD"/>
                </a:solidFill>
                <a:latin typeface="Cambria"/>
              </a:rPr>
              <a:t>kiểm soát dự án?  năng suất?  ít tài nguyên hơn được sử dụng? </a:t>
            </a:r>
          </a:p>
          <a:p>
            <a:pPr>
              <a:lnSpc>
                <a:spcPct val="110000"/>
              </a:lnSpc>
              <a:spcBef>
                <a:spcPts val="600"/>
              </a:spcBef>
            </a:pPr>
            <a:r>
              <a:rPr lang="en-US" b="1" i="0" u="none" strike="noStrike" baseline="0" smtClean="0">
                <a:solidFill>
                  <a:srgbClr val="4F81BD"/>
                </a:solidFill>
                <a:latin typeface="Cambria"/>
              </a:rPr>
              <a:t>một quy trình chuẩn: </a:t>
            </a:r>
          </a:p>
          <a:p>
            <a:pPr lvl="1">
              <a:lnSpc>
                <a:spcPct val="110000"/>
              </a:lnSpc>
              <a:spcBef>
                <a:spcPts val="600"/>
              </a:spcBef>
            </a:pPr>
            <a:r>
              <a:rPr lang="en-US" b="1" i="0" u="none" strike="noStrike" baseline="0" smtClean="0">
                <a:solidFill>
                  <a:srgbClr val="4F81BD"/>
                </a:solidFill>
                <a:latin typeface="Cambria"/>
              </a:rPr>
              <a:t>một cách tiếp cận tổ chức chung?  hoặc linh hoạt?  sáng tạo? </a:t>
            </a:r>
          </a:p>
          <a:p>
            <a:pPr>
              <a:lnSpc>
                <a:spcPct val="110000"/>
              </a:lnSpc>
              <a:spcBef>
                <a:spcPts val="600"/>
              </a:spcBef>
            </a:pPr>
            <a:r>
              <a:rPr lang="vi-VN" b="1" i="0" u="none" strike="noStrike" baseline="0" smtClean="0">
                <a:solidFill>
                  <a:srgbClr val="4F81BD"/>
                </a:solidFill>
                <a:latin typeface="Cambria"/>
              </a:rPr>
              <a:t>các phương pháp luận phát triển hệ thống thực sự đã đã chọn như thế nào? </a:t>
            </a:r>
          </a:p>
        </p:txBody>
      </p:sp>
      <p:sp>
        <p:nvSpPr>
          <p:cNvPr id="5" name="Footer Placeholder 4"/>
          <p:cNvSpPr>
            <a:spLocks noGrp="1"/>
          </p:cNvSpPr>
          <p:nvPr>
            <p:ph type="ftr" sz="quarter" idx="11"/>
          </p:nvPr>
        </p:nvSpPr>
        <p:spPr/>
        <p:txBody>
          <a:bodyPr/>
          <a:lstStyle/>
          <a:p>
            <a:r>
              <a:rPr lang="vi-VN" smtClean="0"/>
              <a:t>Chương 6: Lựa chọn phương pháp luận phát triển HTTT</a:t>
            </a:r>
            <a:endParaRPr lang="en-US"/>
          </a:p>
        </p:txBody>
      </p:sp>
      <p:sp>
        <p:nvSpPr>
          <p:cNvPr id="6" name="Slide Number Placeholder 5"/>
          <p:cNvSpPr>
            <a:spLocks noGrp="1"/>
          </p:cNvSpPr>
          <p:nvPr>
            <p:ph type="sldNum" sz="quarter" idx="12"/>
          </p:nvPr>
        </p:nvSpPr>
        <p:spPr/>
        <p:txBody>
          <a:bodyPr/>
          <a:lstStyle/>
          <a:p>
            <a:fld id="{608C809E-33B9-45BE-B130-5AF39CCD7C93}" type="slidenum">
              <a:rPr lang="en-US" smtClean="0"/>
              <a:t>25</a:t>
            </a:fld>
            <a:endParaRPr lang="en-US"/>
          </a:p>
        </p:txBody>
      </p:sp>
      <p:sp>
        <p:nvSpPr>
          <p:cNvPr id="4" name="Date Placeholder 3"/>
          <p:cNvSpPr>
            <a:spLocks noGrp="1"/>
          </p:cNvSpPr>
          <p:nvPr>
            <p:ph type="dt" sz="half" idx="2"/>
          </p:nvPr>
        </p:nvSpPr>
        <p:spPr/>
        <p:txBody>
          <a:bodyPr/>
          <a:lstStyle/>
          <a:p>
            <a:fld id="{4AF56850-EB5B-42BF-9DF2-AE990D889298}" type="datetime1">
              <a:rPr lang="en-US" smtClean="0"/>
              <a:t>03/04/2013</a:t>
            </a:fld>
            <a:endParaRPr lang="en-US"/>
          </a:p>
        </p:txBody>
      </p:sp>
    </p:spTree>
    <p:extLst>
      <p:ext uri="{BB962C8B-B14F-4D97-AF65-F5344CB8AC3E}">
        <p14:creationId xmlns:p14="http://schemas.microsoft.com/office/powerpoint/2010/main" val="2832768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6: Lựa chọn phương pháp luận phát triển HTTT</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26</a:t>
            </a:fld>
            <a:endParaRPr lang="en-US"/>
          </a:p>
        </p:txBody>
      </p:sp>
      <p:sp>
        <p:nvSpPr>
          <p:cNvPr id="3" name="Date Placeholder 2"/>
          <p:cNvSpPr>
            <a:spLocks noGrp="1"/>
          </p:cNvSpPr>
          <p:nvPr>
            <p:ph type="dt" sz="half" idx="13"/>
          </p:nvPr>
        </p:nvSpPr>
        <p:spPr/>
        <p:txBody>
          <a:bodyPr/>
          <a:lstStyle/>
          <a:p>
            <a:fld id="{1019AD6A-4A69-473E-A60C-558187AB0954}" type="datetime1">
              <a:rPr lang="en-US" smtClean="0"/>
              <a:t>03/04/2013</a:t>
            </a:fld>
            <a:endParaRPr lang="en-US"/>
          </a:p>
        </p:txBody>
      </p:sp>
    </p:spTree>
    <p:extLst>
      <p:ext uri="{BB962C8B-B14F-4D97-AF65-F5344CB8AC3E}">
        <p14:creationId xmlns:p14="http://schemas.microsoft.com/office/powerpoint/2010/main" val="1452430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1989</TotalTime>
  <Words>2451</Words>
  <Application>Microsoft Office PowerPoint</Application>
  <PresentationFormat>On-screen Show (4:3)</PresentationFormat>
  <Paragraphs>257</Paragraphs>
  <Slides>26</Slides>
  <Notes>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ERP_Template</vt:lpstr>
      <vt:lpstr>Phát triển hệ thống thông tin (IS Development)</vt:lpstr>
      <vt:lpstr>NỘI DUNG CHÍNH</vt:lpstr>
      <vt:lpstr>Tài liệu học tập</vt:lpstr>
      <vt:lpstr>1. CÁC MÔ HÌNH VÀ KHUNG MẪU SO SÁNH</vt:lpstr>
      <vt:lpstr>Cơ sở của phương pháp luận </vt:lpstr>
      <vt:lpstr>Mô hình (Paradigms)</vt:lpstr>
      <vt:lpstr> Mô hình khoa học (science  paradigm) </vt:lpstr>
      <vt:lpstr>Mô hình hệ thống (systems paradigm)</vt:lpstr>
      <vt:lpstr> Mô hình theo chủ nghĩa khách quan (Objectivist - Klein và Hirschheim - 1989) </vt:lpstr>
      <vt:lpstr>Mô hình theo chủ nghĩa chủ quan (Subjectivist - Klein và Hirschheim - 1989) </vt:lpstr>
      <vt:lpstr>Những gợi ý cho các phương pháp phát triển hệ thống</vt:lpstr>
      <vt:lpstr>Khung mẫu (Framework)</vt:lpstr>
      <vt:lpstr>2. SO SÁNH CÁC PHƯƠNG PHÁP PHÁT TRIỂN HỆ THỐNG THÔNG TIN QUẢN LÝ</vt:lpstr>
      <vt:lpstr> Các vấn đề so sánh </vt:lpstr>
      <vt:lpstr>Khung mẫu so sánh... </vt:lpstr>
      <vt:lpstr>Các yếu tố của khung mẫu so sánh </vt:lpstr>
      <vt:lpstr>3. LỰA CHỌN PHƯƠNG PHÁP PHÁT TRIỂN HỆ THỐNG THÔNG TIN QUẢN LÝ</vt:lpstr>
      <vt:lpstr> Sự thay đổi và phát triển của các phương pháp luận </vt:lpstr>
      <vt:lpstr>Các cách tiếp cận ngẫu nhiên  (contingency approaches)</vt:lpstr>
      <vt:lpstr>NIMSAD (Jayaratna 1994) </vt:lpstr>
      <vt:lpstr>Sự chấp thuận một phương pháp luận</vt:lpstr>
      <vt:lpstr>Cách tiếp cận theo bộ công cụ (toolkit) </vt:lpstr>
      <vt:lpstr>Xây dựng một phương pháp luận hỗn hợp (blended methodology)</vt:lpstr>
      <vt:lpstr>Phương pháp luận nội bộ được thiết kế riêng (Tailored, in-house methodology) </vt:lpstr>
      <vt:lpstr>Nhu cầu đối với một phương pháp luận phát triển HTTT</vt:lpstr>
      <vt:lpstr>Hỏi đáp</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user</cp:lastModifiedBy>
  <cp:revision>117</cp:revision>
  <dcterms:created xsi:type="dcterms:W3CDTF">2012-09-01T02:53:44Z</dcterms:created>
  <dcterms:modified xsi:type="dcterms:W3CDTF">2013-04-03T06:57:06Z</dcterms:modified>
</cp:coreProperties>
</file>